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708" r:id="rId3"/>
    <p:sldMasterId id="2147483732" r:id="rId4"/>
  </p:sldMasterIdLst>
  <p:notesMasterIdLst>
    <p:notesMasterId r:id="rId16"/>
  </p:notesMasterIdLst>
  <p:sldIdLst>
    <p:sldId id="257" r:id="rId5"/>
    <p:sldId id="259" r:id="rId6"/>
    <p:sldId id="279" r:id="rId7"/>
    <p:sldId id="270" r:id="rId8"/>
    <p:sldId id="264" r:id="rId9"/>
    <p:sldId id="273" r:id="rId10"/>
    <p:sldId id="275" r:id="rId11"/>
    <p:sldId id="276" r:id="rId12"/>
    <p:sldId id="278" r:id="rId13"/>
    <p:sldId id="268" r:id="rId14"/>
    <p:sldId id="269" r:id="rId1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09" d="100"/>
          <a:sy n="109" d="100"/>
        </p:scale>
        <p:origin x="-432" y="-2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5" Type="http://schemas.openxmlformats.org/officeDocument/2006/relationships/hyperlink" Target="http://www.svarecky-elektrody.cz/svarovani-tig-zakladni-seznameni/t-356/" TargetMode="External"/><Relationship Id="rId4" Type="http://schemas.openxmlformats.org/officeDocument/2006/relationships/hyperlink" Target="http://www.informatoriu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262919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Technika svařování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Svařování, hořák, svar, svařovací drát, přeplátování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Instalace vody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a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- 3.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Technika svařování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VY_32_INOVACE_16_323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1524000" y="2593748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>
                <a:solidFill>
                  <a:schemeClr val="accent1"/>
                </a:solidFill>
                <a:latin typeface="+mj-lt"/>
              </a:rPr>
              <a:t>Technika svařování</a:t>
            </a: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425351"/>
            <a:ext cx="9023420" cy="3677930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Svařovat </a:t>
            </a:r>
            <a:r>
              <a:rPr lang="cs-CZ" sz="1800" dirty="0">
                <a:latin typeface="+mn-lt"/>
              </a:rPr>
              <a:t>plamenem můžeme dvěma </a:t>
            </a:r>
            <a:r>
              <a:rPr lang="cs-CZ" sz="1800" dirty="0" smtClean="0">
                <a:latin typeface="+mn-lt"/>
              </a:rPr>
              <a:t>způsoby:</a:t>
            </a:r>
          </a:p>
          <a:p>
            <a:pPr lvl="1">
              <a:buFontTx/>
              <a:buChar char="-"/>
            </a:pPr>
            <a:r>
              <a:rPr lang="cs-CZ" sz="1800" b="1" dirty="0" smtClean="0">
                <a:latin typeface="+mn-lt"/>
              </a:rPr>
              <a:t>svařováním </a:t>
            </a:r>
            <a:r>
              <a:rPr lang="cs-CZ" sz="1800" b="1" dirty="0">
                <a:latin typeface="+mn-lt"/>
              </a:rPr>
              <a:t>dopředu </a:t>
            </a:r>
            <a:r>
              <a:rPr lang="cs-CZ" sz="1800" dirty="0">
                <a:latin typeface="+mn-lt"/>
              </a:rPr>
              <a:t>(zprava </a:t>
            </a:r>
            <a:r>
              <a:rPr lang="cs-CZ" sz="1800" dirty="0" smtClean="0">
                <a:latin typeface="+mn-lt"/>
              </a:rPr>
              <a:t>doleva)</a:t>
            </a:r>
          </a:p>
          <a:p>
            <a:pPr lvl="1">
              <a:buFontTx/>
              <a:buChar char="-"/>
            </a:pPr>
            <a:r>
              <a:rPr lang="cs-CZ" sz="1800" b="1" dirty="0" smtClean="0">
                <a:latin typeface="+mn-lt"/>
              </a:rPr>
              <a:t>svařováním dozadu </a:t>
            </a:r>
            <a:r>
              <a:rPr lang="cs-CZ" sz="1800" dirty="0">
                <a:latin typeface="+mn-lt"/>
              </a:rPr>
              <a:t>(zleva </a:t>
            </a:r>
            <a:r>
              <a:rPr lang="cs-CZ" sz="1800" dirty="0" smtClean="0">
                <a:latin typeface="+mn-lt"/>
              </a:rPr>
              <a:t>doprava)</a:t>
            </a:r>
          </a:p>
          <a:p>
            <a:pPr marL="285750" lvl="1" indent="-285750">
              <a:buFontTx/>
              <a:buChar char="-"/>
            </a:pPr>
            <a:r>
              <a:rPr lang="cs-CZ" sz="1800" dirty="0" smtClean="0">
                <a:latin typeface="+mn-lt"/>
              </a:rPr>
              <a:t>Název </a:t>
            </a:r>
            <a:r>
              <a:rPr lang="cs-CZ" sz="1800" dirty="0">
                <a:latin typeface="+mn-lt"/>
              </a:rPr>
              <a:t>svařování dopředu je odvozen od toho, že drát při svařování postupuje </a:t>
            </a:r>
            <a:r>
              <a:rPr lang="cs-CZ" sz="1800" b="1" dirty="0">
                <a:latin typeface="+mn-lt"/>
              </a:rPr>
              <a:t>dopředu před hořákem</a:t>
            </a:r>
            <a:r>
              <a:rPr lang="cs-CZ" sz="1800" dirty="0">
                <a:latin typeface="+mn-lt"/>
              </a:rPr>
              <a:t>, a svařování dozadu, že drát postupuje </a:t>
            </a:r>
            <a:r>
              <a:rPr lang="cs-CZ" sz="1800" b="1" dirty="0">
                <a:latin typeface="+mn-lt"/>
              </a:rPr>
              <a:t>vzadu za hořákem </a:t>
            </a:r>
            <a:r>
              <a:rPr lang="cs-CZ" sz="1800" dirty="0">
                <a:latin typeface="+mn-lt"/>
              </a:rPr>
              <a:t>ve směru </a:t>
            </a:r>
            <a:r>
              <a:rPr lang="cs-CZ" sz="1800" dirty="0" smtClean="0">
                <a:latin typeface="+mn-lt"/>
              </a:rPr>
              <a:t>svařování.</a:t>
            </a:r>
          </a:p>
          <a:p>
            <a:pPr marL="285750" lvl="1" indent="-285750">
              <a:buFontTx/>
              <a:buChar char="-"/>
            </a:pPr>
            <a:r>
              <a:rPr lang="cs-CZ" sz="1800" dirty="0" smtClean="0">
                <a:latin typeface="+mn-lt"/>
              </a:rPr>
              <a:t>Svařování </a:t>
            </a:r>
            <a:r>
              <a:rPr lang="cs-CZ" sz="1800" dirty="0">
                <a:latin typeface="+mn-lt"/>
              </a:rPr>
              <a:t>doleva se používá u ocelových plechů asi do 4 mm síly, u ocelových trubek do 3,5 mm tloušťky stěny. </a:t>
            </a:r>
            <a:endParaRPr lang="cs-CZ" sz="1800" dirty="0" smtClean="0">
              <a:latin typeface="+mn-lt"/>
            </a:endParaRPr>
          </a:p>
          <a:p>
            <a:pPr marL="285750" lvl="1" indent="-285750">
              <a:buFontTx/>
              <a:buChar char="-"/>
            </a:pPr>
            <a:r>
              <a:rPr lang="cs-CZ" sz="1800" dirty="0" smtClean="0">
                <a:latin typeface="+mn-lt"/>
              </a:rPr>
              <a:t>Neklade </a:t>
            </a:r>
            <a:r>
              <a:rPr lang="cs-CZ" sz="1800" dirty="0">
                <a:latin typeface="+mn-lt"/>
              </a:rPr>
              <a:t>zvláštní nároky na zručnost svářeče, má hezkou svarovou housenku, ale </a:t>
            </a:r>
            <a:r>
              <a:rPr lang="cs-CZ" sz="1800" b="1" dirty="0">
                <a:latin typeface="+mn-lt"/>
              </a:rPr>
              <a:t>mechanické vlastnosti tohoto svaru jsou horší</a:t>
            </a:r>
            <a:r>
              <a:rPr lang="cs-CZ" sz="1800" dirty="0">
                <a:latin typeface="+mn-lt"/>
              </a:rPr>
              <a:t>. </a:t>
            </a:r>
            <a:endParaRPr lang="cs-CZ" sz="1800" dirty="0" smtClean="0">
              <a:latin typeface="+mn-lt"/>
            </a:endParaRPr>
          </a:p>
          <a:p>
            <a:pPr marL="285750" lvl="1" indent="-285750">
              <a:buFontTx/>
              <a:buChar char="-"/>
            </a:pPr>
            <a:r>
              <a:rPr lang="cs-CZ" sz="1800" dirty="0" smtClean="0">
                <a:latin typeface="+mn-lt"/>
              </a:rPr>
              <a:t>Svařování </a:t>
            </a:r>
            <a:r>
              <a:rPr lang="cs-CZ" sz="1800" dirty="0">
                <a:latin typeface="+mn-lt"/>
              </a:rPr>
              <a:t>dozadu se používá pro větší tloušťky stěn trubek i pro silnější plechy než svařování doleva.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60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960253"/>
            <a:ext cx="9149593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Svary </a:t>
            </a:r>
            <a:r>
              <a:rPr lang="cs-CZ" sz="2000" dirty="0"/>
              <a:t>používané v běžné svářečské praxi lze zahrnout do těchto </a:t>
            </a:r>
            <a:r>
              <a:rPr lang="cs-CZ" sz="2000" dirty="0" smtClean="0"/>
              <a:t>skupin:</a:t>
            </a:r>
            <a:endParaRPr lang="cs-CZ" sz="2000" dirty="0"/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Tupé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Rohové 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Koutové 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Přeplátované</a:t>
            </a:r>
            <a:endParaRPr lang="cs-CZ" sz="2000" b="1" dirty="0"/>
          </a:p>
          <a:p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Vedle </a:t>
            </a:r>
            <a:r>
              <a:rPr lang="cs-CZ" sz="2000" dirty="0"/>
              <a:t>těchto svarů jsou ještě další, méně obvyklé.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Svary </a:t>
            </a:r>
            <a:r>
              <a:rPr lang="cs-CZ" sz="2000" dirty="0"/>
              <a:t>mohou mít různé tvary povrchu (plochý, převýšený, </a:t>
            </a:r>
            <a:r>
              <a:rPr lang="cs-CZ" sz="2000" dirty="0" err="1"/>
              <a:t>proláklý</a:t>
            </a:r>
            <a:r>
              <a:rPr lang="cs-CZ" sz="2000" dirty="0"/>
              <a:t>, s přivařenou podložkou apod.).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Podle </a:t>
            </a:r>
            <a:r>
              <a:rPr lang="cs-CZ" sz="2000" dirty="0"/>
              <a:t>druhu svaru je před svařováním nutný určitý postup při přípravě svařovaných částí.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>
                <a:solidFill>
                  <a:schemeClr val="accent1"/>
                </a:solidFill>
                <a:latin typeface="+mj-lt"/>
              </a:rPr>
              <a:t>Druhy </a:t>
            </a: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svarů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1524000" y="1297687"/>
            <a:ext cx="2276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Tabulka značení svárů:</a:t>
            </a:r>
            <a:endParaRPr lang="cs-CZ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1972" y="1770021"/>
            <a:ext cx="4366028" cy="298247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770021"/>
            <a:ext cx="4656519" cy="2982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960253"/>
            <a:ext cx="914959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Odstraníme </a:t>
            </a:r>
            <a:r>
              <a:rPr lang="cs-CZ" sz="2000" b="1" dirty="0"/>
              <a:t>rez</a:t>
            </a:r>
            <a:r>
              <a:rPr lang="cs-CZ" sz="2000" dirty="0"/>
              <a:t> a materiál </a:t>
            </a:r>
            <a:r>
              <a:rPr lang="cs-CZ" sz="2000" b="1" dirty="0"/>
              <a:t>očistíme mechanicky </a:t>
            </a:r>
            <a:endParaRPr lang="cs-CZ" sz="2000" b="1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(</a:t>
            </a:r>
            <a:r>
              <a:rPr lang="cs-CZ" sz="2000" dirty="0"/>
              <a:t>ocelovým kartáčem, obroušením) nebo chemicky (roztoky kyselin, odrezovače atd</a:t>
            </a:r>
            <a:r>
              <a:rPr lang="cs-CZ" sz="2000" dirty="0" smtClean="0"/>
              <a:t>.)</a:t>
            </a:r>
          </a:p>
          <a:p>
            <a:pPr marL="342900" indent="-342900">
              <a:buFontTx/>
              <a:buChar char="-"/>
            </a:pPr>
            <a:r>
              <a:rPr lang="cs-CZ" sz="2000" dirty="0"/>
              <a:t>p</a:t>
            </a:r>
            <a:r>
              <a:rPr lang="cs-CZ" sz="2000" dirty="0" smtClean="0"/>
              <a:t>okud </a:t>
            </a:r>
            <a:r>
              <a:rPr lang="cs-CZ" sz="2000" dirty="0"/>
              <a:t>je trubka opatřena izolací proti korozi, odstraníme ji do vzdálenosti 50 mm až 100 </a:t>
            </a:r>
            <a:r>
              <a:rPr lang="cs-CZ" sz="2000" dirty="0" smtClean="0"/>
              <a:t>mm</a:t>
            </a:r>
          </a:p>
          <a:p>
            <a:pPr marL="342900" indent="-342900">
              <a:buFontTx/>
              <a:buChar char="-"/>
            </a:pPr>
            <a:r>
              <a:rPr lang="cs-CZ" sz="2000" dirty="0"/>
              <a:t>s</a:t>
            </a:r>
            <a:r>
              <a:rPr lang="cs-CZ" sz="2000" dirty="0" smtClean="0"/>
              <a:t>vařované </a:t>
            </a:r>
            <a:r>
              <a:rPr lang="cs-CZ" sz="2000" dirty="0"/>
              <a:t>plochy se musí odmastit (benzinem, saponáty, trichloretylenem apod.).</a:t>
            </a:r>
          </a:p>
          <a:p>
            <a:endParaRPr lang="cs-CZ" sz="2000" dirty="0"/>
          </a:p>
          <a:p>
            <a:pPr marL="457200" indent="-457200">
              <a:buFont typeface="+mj-lt"/>
              <a:buAutoNum type="arabicPeriod" startAt="2"/>
            </a:pPr>
            <a:r>
              <a:rPr lang="cs-CZ" sz="2000" dirty="0" smtClean="0"/>
              <a:t>Podle </a:t>
            </a:r>
            <a:r>
              <a:rPr lang="cs-CZ" sz="2000" dirty="0"/>
              <a:t>tloušťky svařovaného materiálu </a:t>
            </a:r>
            <a:r>
              <a:rPr lang="cs-CZ" sz="2000" b="1" dirty="0"/>
              <a:t>upravíme svařovanou </a:t>
            </a:r>
            <a:r>
              <a:rPr lang="cs-CZ" sz="2000" b="1" dirty="0" smtClean="0"/>
              <a:t>hranu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úkos </a:t>
            </a:r>
            <a:r>
              <a:rPr lang="cs-CZ" sz="2000" dirty="0"/>
              <a:t>pro V svar vybrousíme </a:t>
            </a:r>
            <a:r>
              <a:rPr lang="cs-CZ" sz="2000" dirty="0" smtClean="0"/>
              <a:t>bruskou</a:t>
            </a:r>
          </a:p>
          <a:p>
            <a:pPr marL="342900" indent="-342900">
              <a:buFontTx/>
              <a:buChar char="-"/>
            </a:pPr>
            <a:r>
              <a:rPr lang="cs-CZ" sz="2000" dirty="0"/>
              <a:t>p</a:t>
            </a:r>
            <a:r>
              <a:rPr lang="cs-CZ" sz="2000" dirty="0" smtClean="0"/>
              <a:t>odle </a:t>
            </a:r>
            <a:r>
              <a:rPr lang="cs-CZ" sz="2000" dirty="0"/>
              <a:t>potřeby zajistíme vzájemnou polohu svařovaných </a:t>
            </a:r>
            <a:r>
              <a:rPr lang="cs-CZ" sz="2000" dirty="0" smtClean="0"/>
              <a:t>kusů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 startAt="3"/>
            </a:pPr>
            <a:r>
              <a:rPr lang="cs-CZ" sz="2000" dirty="0" smtClean="0"/>
              <a:t>Zvolíme </a:t>
            </a:r>
            <a:r>
              <a:rPr lang="cs-CZ" sz="2000" b="1" dirty="0"/>
              <a:t>vhodný svařovací drát </a:t>
            </a:r>
            <a:r>
              <a:rPr lang="cs-CZ" sz="2000" dirty="0"/>
              <a:t>jako přídavný </a:t>
            </a:r>
            <a:r>
              <a:rPr lang="cs-CZ" sz="2000" dirty="0" smtClean="0"/>
              <a:t>materiál</a:t>
            </a:r>
            <a:endParaRPr lang="cs-CZ" sz="2000" dirty="0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>
                <a:solidFill>
                  <a:schemeClr val="accent1"/>
                </a:solidFill>
                <a:latin typeface="+mj-lt"/>
              </a:rPr>
              <a:t>Postup přípravy svařovaných částí</a:t>
            </a:r>
          </a:p>
        </p:txBody>
      </p:sp>
    </p:spTree>
    <p:extLst>
      <p:ext uri="{BB962C8B-B14F-4D97-AF65-F5344CB8AC3E}">
        <p14:creationId xmlns:p14="http://schemas.microsoft.com/office/powerpoint/2010/main" val="1113809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24000" y="969250"/>
            <a:ext cx="914959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cs-CZ" sz="2000" dirty="0" smtClean="0"/>
              <a:t>Podle </a:t>
            </a:r>
            <a:r>
              <a:rPr lang="cs-CZ" sz="2000" dirty="0"/>
              <a:t>tloušťky materiálu </a:t>
            </a:r>
            <a:r>
              <a:rPr lang="cs-CZ" sz="2000" b="1" dirty="0"/>
              <a:t>zvolíme vhodnou hubici </a:t>
            </a:r>
            <a:r>
              <a:rPr lang="cs-CZ" sz="2000" dirty="0" smtClean="0"/>
              <a:t>hořáku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cs-CZ" sz="2000" dirty="0" smtClean="0"/>
              <a:t>Seřídíme </a:t>
            </a:r>
            <a:r>
              <a:rPr lang="cs-CZ" sz="2000" dirty="0"/>
              <a:t>hořák na </a:t>
            </a:r>
            <a:r>
              <a:rPr lang="cs-CZ" sz="2000" b="1" dirty="0"/>
              <a:t>neutrální </a:t>
            </a:r>
            <a:r>
              <a:rPr lang="cs-CZ" sz="2000" b="1" dirty="0" smtClean="0"/>
              <a:t>plamen</a:t>
            </a:r>
            <a:endParaRPr lang="cs-CZ" sz="2000" b="1" dirty="0"/>
          </a:p>
          <a:p>
            <a:endParaRPr lang="cs-CZ" sz="20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8963" y="2253245"/>
            <a:ext cx="4989037" cy="34238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2767027"/>
            <a:ext cx="3888840" cy="2396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187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960253"/>
            <a:ext cx="914959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Svařovat plamenem nebo řezat kyslíkem mohou pouze osoby, které splňují tyto podmínky:</a:t>
            </a:r>
          </a:p>
          <a:p>
            <a:pPr marL="342900" indent="-342900">
              <a:buFontTx/>
              <a:buChar char="-"/>
            </a:pPr>
            <a:r>
              <a:rPr lang="cs-CZ" dirty="0" smtClean="0"/>
              <a:t>dovršily </a:t>
            </a:r>
            <a:r>
              <a:rPr lang="cs-CZ" dirty="0"/>
              <a:t>18 let </a:t>
            </a:r>
            <a:r>
              <a:rPr lang="cs-CZ" dirty="0" smtClean="0"/>
              <a:t>věku,</a:t>
            </a:r>
          </a:p>
          <a:p>
            <a:pPr marL="342900" indent="-342900">
              <a:buFontTx/>
              <a:buChar char="-"/>
            </a:pPr>
            <a:r>
              <a:rPr lang="cs-CZ" dirty="0" smtClean="0"/>
              <a:t>absolvovaly </a:t>
            </a:r>
            <a:r>
              <a:rPr lang="cs-CZ" dirty="0"/>
              <a:t>výcvik a složily základní zkoušky </a:t>
            </a:r>
            <a:r>
              <a:rPr lang="cs-CZ" dirty="0" smtClean="0"/>
              <a:t>svářečů,</a:t>
            </a:r>
          </a:p>
          <a:p>
            <a:pPr marL="342900" indent="-342900">
              <a:buFontTx/>
              <a:buChar char="-"/>
            </a:pPr>
            <a:r>
              <a:rPr lang="cs-CZ" dirty="0" smtClean="0"/>
              <a:t>byly </a:t>
            </a:r>
            <a:r>
              <a:rPr lang="cs-CZ" dirty="0"/>
              <a:t>lékařem uznány zdravotně způsobilé pro tuto </a:t>
            </a:r>
            <a:r>
              <a:rPr lang="cs-CZ" dirty="0" smtClean="0"/>
              <a:t>práci,</a:t>
            </a:r>
          </a:p>
          <a:p>
            <a:pPr marL="342900" indent="-342900">
              <a:buFontTx/>
              <a:buChar char="-"/>
            </a:pPr>
            <a:r>
              <a:rPr lang="cs-CZ" dirty="0" smtClean="0"/>
              <a:t>byly </a:t>
            </a:r>
            <a:r>
              <a:rPr lang="cs-CZ" dirty="0"/>
              <a:t>pověřeny touto prací </a:t>
            </a:r>
            <a:r>
              <a:rPr lang="cs-CZ" dirty="0" smtClean="0"/>
              <a:t>zaměstnavatelem,</a:t>
            </a:r>
          </a:p>
          <a:p>
            <a:pPr marL="342900" indent="-342900">
              <a:buFontTx/>
              <a:buChar char="-"/>
            </a:pPr>
            <a:r>
              <a:rPr lang="cs-CZ" dirty="0" smtClean="0"/>
              <a:t>mají </a:t>
            </a:r>
            <a:r>
              <a:rPr lang="cs-CZ" dirty="0"/>
              <a:t>platný svářečský průkaz</a:t>
            </a:r>
            <a:r>
              <a:rPr lang="cs-CZ" dirty="0" smtClean="0"/>
              <a:t>.</a:t>
            </a:r>
          </a:p>
          <a:p>
            <a:pPr marL="342900" indent="-342900">
              <a:buFontTx/>
              <a:buChar char="-"/>
            </a:pPr>
            <a:endParaRPr lang="cs-CZ" dirty="0"/>
          </a:p>
          <a:p>
            <a:pPr marL="342900" indent="-342900">
              <a:buFontTx/>
              <a:buChar char="-"/>
            </a:pPr>
            <a:r>
              <a:rPr lang="cs-CZ" dirty="0" smtClean="0"/>
              <a:t>Svářeč </a:t>
            </a:r>
            <a:r>
              <a:rPr lang="cs-CZ" dirty="0"/>
              <a:t>je povinen používat předepsané osobní ochranné pomůcky, ke kterým patří vhodný pracovní oděv odolný proti odstřikujícímu kovu, pokrývka hlavy, kožené rukavice, vysoké kožené boty a brýle s tmavými skly (proti oslnění a odletujícím jiskrám). </a:t>
            </a: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smtClean="0"/>
              <a:t>Místo </a:t>
            </a:r>
            <a:r>
              <a:rPr lang="cs-CZ" dirty="0"/>
              <a:t>svařovacích prací má být zakryté k ochraně druhých osob před odletujícími jiskrami a zářením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4000" b="1" dirty="0">
                <a:solidFill>
                  <a:schemeClr val="accent1"/>
                </a:solidFill>
                <a:latin typeface="+mj-lt"/>
              </a:rPr>
              <a:t>Bezpečnost práce při svařování plamenem</a:t>
            </a:r>
          </a:p>
        </p:txBody>
      </p:sp>
    </p:spTree>
    <p:extLst>
      <p:ext uri="{BB962C8B-B14F-4D97-AF65-F5344CB8AC3E}">
        <p14:creationId xmlns:p14="http://schemas.microsoft.com/office/powerpoint/2010/main" val="266442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6" y="1734021"/>
            <a:ext cx="914959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Zapálené </a:t>
            </a:r>
            <a:r>
              <a:rPr lang="cs-CZ" dirty="0"/>
              <a:t>hořáky musí být odkládány na vhodnou podložku.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Plamen </a:t>
            </a:r>
            <a:r>
              <a:rPr lang="cs-CZ" dirty="0"/>
              <a:t>nesmí směřovat k lahvím a má být od nich vzdálen minimálně 3 m.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Všechny </a:t>
            </a:r>
            <a:r>
              <a:rPr lang="cs-CZ" dirty="0"/>
              <a:t>další předpisy, které musí svářeč dodržovat, jsou uvedeny v </a:t>
            </a:r>
            <a:r>
              <a:rPr lang="cs-CZ" b="1" dirty="0"/>
              <a:t>ČSN 05 </a:t>
            </a:r>
            <a:r>
              <a:rPr lang="cs-CZ" b="1" dirty="0" smtClean="0"/>
              <a:t>0610 Bezpečnostní </a:t>
            </a:r>
            <a:r>
              <a:rPr lang="cs-CZ" b="1" dirty="0"/>
              <a:t>ustanovení pro svařování plamenem a řezání kyslíkem.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16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687661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sz="2800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60544" y="3149808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Jaké druhy svárů používáme?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koutový svár.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Jaké jsou základy bezpečnosti práce při svařování?</a:t>
            </a:r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Vlastní zdroje</a:t>
            </a:r>
          </a:p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s-CZ" dirty="0">
                <a:ea typeface="Arial Unicode MS" panose="020B0604020202020204" pitchFamily="34" charset="-128"/>
              </a:rPr>
              <a:t>Ing. MIROSLAVA TRNKOVÁ, </a:t>
            </a:r>
            <a:r>
              <a:rPr lang="cs-CZ" b="1" dirty="0">
                <a:ea typeface="Arial Unicode MS" panose="020B0604020202020204" pitchFamily="34" charset="-128"/>
              </a:rPr>
              <a:t>Instalace vody a kanalizace I</a:t>
            </a:r>
            <a:r>
              <a:rPr lang="cs-CZ" dirty="0">
                <a:ea typeface="Arial Unicode MS" panose="020B0604020202020204" pitchFamily="34" charset="-128"/>
              </a:rPr>
              <a:t>, nakladatelství INFORMATORIUM, Praha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b="1" smtClean="0">
                <a:hlinkClick r:id="rId4"/>
              </a:rPr>
              <a:t>www.informatorium.cz</a:t>
            </a:r>
            <a:endParaRPr lang="cs-CZ" b="1" smtClean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mtClean="0">
                <a:hlinkClick r:id="rId5"/>
              </a:rPr>
              <a:t>www.svarecky-elektrody.cz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570</Words>
  <Application>Microsoft Office PowerPoint</Application>
  <PresentationFormat>Vlastní</PresentationFormat>
  <Paragraphs>113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Motiv systému Office</vt:lpstr>
      <vt:lpstr>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Karel Filas, Ing.</cp:lastModifiedBy>
  <cp:revision>31</cp:revision>
  <dcterms:created xsi:type="dcterms:W3CDTF">2014-01-26T14:01:30Z</dcterms:created>
  <dcterms:modified xsi:type="dcterms:W3CDTF">2014-02-27T21:51:25Z</dcterms:modified>
</cp:coreProperties>
</file>