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32" r:id="rId4"/>
  </p:sldMasterIdLst>
  <p:notesMasterIdLst>
    <p:notesMasterId r:id="rId14"/>
  </p:notesMasterIdLst>
  <p:sldIdLst>
    <p:sldId id="257" r:id="rId5"/>
    <p:sldId id="259" r:id="rId6"/>
    <p:sldId id="270" r:id="rId7"/>
    <p:sldId id="273" r:id="rId8"/>
    <p:sldId id="276" r:id="rId9"/>
    <p:sldId id="278" r:id="rId10"/>
    <p:sldId id="279" r:id="rId11"/>
    <p:sldId id="268" r:id="rId12"/>
    <p:sldId id="269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930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.jpg"/><Relationship Id="rId5" Type="http://schemas.openxmlformats.org/officeDocument/2006/relationships/image" Target="../media/image3.emf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www.metal-trade.cz/eshop/57-objimky-vysokozatezove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483543"/>
              </p:ext>
            </p:extLst>
          </p:nvPr>
        </p:nvGraphicFramePr>
        <p:xfrm>
          <a:off x="2274311" y="2060848"/>
          <a:ext cx="7560000" cy="366609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Upevňovací prvky potrubí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Potrubí, upevnění, objímka, patková kolena, držák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Plynárenství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0097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Upevňovací prvky potrubí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VY_32_INOVACE_17_330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971096"/>
            <a:ext cx="9023420" cy="4037003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Jako </a:t>
            </a:r>
            <a:r>
              <a:rPr lang="cs-CZ" sz="2000" dirty="0">
                <a:latin typeface="+mn-lt"/>
              </a:rPr>
              <a:t>upevňovací prvky se v současné době nejvíce používají </a:t>
            </a:r>
            <a:r>
              <a:rPr lang="cs-CZ" sz="2000" b="1" dirty="0">
                <a:latin typeface="+mn-lt"/>
              </a:rPr>
              <a:t>dvoudílné objímky se šrouby</a:t>
            </a:r>
            <a:r>
              <a:rPr lang="cs-CZ" sz="2000" dirty="0">
                <a:latin typeface="+mn-lt"/>
              </a:rPr>
              <a:t>, které se liší v drobnostech podle výrobců. </a:t>
            </a:r>
            <a:endParaRPr lang="cs-CZ" sz="20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Šrouby </a:t>
            </a:r>
            <a:r>
              <a:rPr lang="cs-CZ" sz="1800" dirty="0">
                <a:latin typeface="+mn-lt"/>
              </a:rPr>
              <a:t>mají křížový závěr a pojistku proti vypadnutí. </a:t>
            </a:r>
            <a:endParaRPr lang="cs-CZ" sz="18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Objímky </a:t>
            </a:r>
            <a:r>
              <a:rPr lang="cs-CZ" sz="1800" dirty="0">
                <a:latin typeface="+mn-lt"/>
              </a:rPr>
              <a:t>jsou z celkově pozinkované oceli, v různých tvarech i velikostech. </a:t>
            </a:r>
            <a:endParaRPr lang="cs-CZ" sz="18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Jsou </a:t>
            </a:r>
            <a:r>
              <a:rPr lang="cs-CZ" sz="1800" dirty="0">
                <a:latin typeface="+mn-lt"/>
              </a:rPr>
              <a:t>v provedení s tlumicí pryžovou profilovanou vložkou nebo bez </a:t>
            </a:r>
            <a:r>
              <a:rPr lang="cs-CZ" sz="1800" dirty="0" smtClean="0">
                <a:latin typeface="+mn-lt"/>
              </a:rPr>
              <a:t>ní. </a:t>
            </a:r>
          </a:p>
          <a:p>
            <a:pPr lvl="1"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Tlumicí </a:t>
            </a:r>
            <a:r>
              <a:rPr lang="cs-CZ" sz="2000" dirty="0">
                <a:latin typeface="+mn-lt"/>
              </a:rPr>
              <a:t>vložky mohou mít i speciální vlastnosti. </a:t>
            </a:r>
            <a:endParaRPr lang="cs-CZ" sz="2000" dirty="0" smtClean="0">
              <a:latin typeface="+mn-lt"/>
            </a:endParaRPr>
          </a:p>
          <a:p>
            <a:pPr lvl="1">
              <a:buFontTx/>
              <a:buChar char="-"/>
            </a:pPr>
            <a:r>
              <a:rPr lang="cs-CZ" sz="1800" dirty="0" smtClean="0">
                <a:latin typeface="+mn-lt"/>
              </a:rPr>
              <a:t>Mohou být </a:t>
            </a:r>
            <a:r>
              <a:rPr lang="cs-CZ" sz="1800" b="1" dirty="0" smtClean="0">
                <a:latin typeface="+mn-lt"/>
              </a:rPr>
              <a:t>odolné proti ohni, </a:t>
            </a:r>
            <a:r>
              <a:rPr lang="cs-CZ" sz="1800" b="1" dirty="0" err="1">
                <a:latin typeface="+mn-lt"/>
              </a:rPr>
              <a:t>samozhášecí</a:t>
            </a:r>
            <a:r>
              <a:rPr lang="cs-CZ" sz="1800" b="1" dirty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nebo </a:t>
            </a:r>
            <a:r>
              <a:rPr lang="cs-CZ" sz="1800" b="1" dirty="0">
                <a:latin typeface="+mn-lt"/>
              </a:rPr>
              <a:t>snášet vyšší teploty</a:t>
            </a:r>
            <a:r>
              <a:rPr lang="cs-CZ" sz="1800" dirty="0" smtClean="0">
                <a:latin typeface="+mn-lt"/>
              </a:rPr>
              <a:t>.</a:t>
            </a:r>
          </a:p>
          <a:p>
            <a:pPr lvl="1">
              <a:buFontTx/>
              <a:buChar char="-"/>
            </a:pPr>
            <a:endParaRPr lang="cs-CZ" sz="1800" dirty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Objímky </a:t>
            </a:r>
            <a:r>
              <a:rPr lang="cs-CZ" sz="2000" dirty="0">
                <a:latin typeface="+mn-lt"/>
              </a:rPr>
              <a:t>mají obvykle </a:t>
            </a:r>
            <a:r>
              <a:rPr lang="cs-CZ" sz="2000" dirty="0" smtClean="0">
                <a:latin typeface="+mn-lt"/>
              </a:rPr>
              <a:t>navařenou </a:t>
            </a:r>
            <a:r>
              <a:rPr lang="cs-CZ" sz="2000" dirty="0">
                <a:latin typeface="+mn-lt"/>
              </a:rPr>
              <a:t>matku se závitem M 8 nebo M 10, která slouží k upevnění ke konstrukci pomocí závitové tyče. </a:t>
            </a:r>
            <a:endParaRPr lang="cs-CZ" sz="2000" dirty="0" smtClean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Upevňovací prvky potrubí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644579" y="2006941"/>
            <a:ext cx="914959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Řeší </a:t>
            </a:r>
            <a:r>
              <a:rPr lang="cs-CZ" sz="2000" dirty="0"/>
              <a:t>upevňovací problémy v podstatě každého potrubního systému svislého i ležatého (vodovodní i kanalizační potrubí, vzduchotechnické a vytápěcí rozvody, plynovody), jsou </a:t>
            </a:r>
            <a:r>
              <a:rPr lang="cs-CZ" sz="2000" dirty="0" smtClean="0"/>
              <a:t>univerzální.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Nejvíce </a:t>
            </a:r>
            <a:r>
              <a:rPr lang="cs-CZ" sz="2000" dirty="0"/>
              <a:t>se využívají u rozvodů z plastových materiálů.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Firma</a:t>
            </a:r>
            <a:r>
              <a:rPr lang="cs-CZ" sz="2000" dirty="0"/>
              <a:t>, vyrábějící objímky, dodává současně i další upevňovací prvky, např. konzoly, příchytky, třmeny, závěsy, posuvné a montážní lišty včetně montážního příslušenství.</a:t>
            </a: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Upevňovací součásti můžeme rozdělit do těchto skupin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b="1" dirty="0" smtClean="0"/>
              <a:t>upevňovací </a:t>
            </a:r>
            <a:r>
              <a:rPr lang="cs-CZ" sz="2000" b="1" dirty="0"/>
              <a:t>prvky pro svislá </a:t>
            </a:r>
            <a:r>
              <a:rPr lang="cs-CZ" sz="2000" b="1" dirty="0" smtClean="0"/>
              <a:t>potrubí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arenR" startAt="2"/>
            </a:pPr>
            <a:r>
              <a:rPr lang="cs-CZ" sz="2000" b="1" dirty="0" smtClean="0"/>
              <a:t>upevňovací </a:t>
            </a:r>
            <a:r>
              <a:rPr lang="cs-CZ" sz="2000" b="1" dirty="0"/>
              <a:t>prvky pro vodorovná potrubí zavěšená </a:t>
            </a:r>
            <a:r>
              <a:rPr lang="cs-CZ" sz="2000" dirty="0"/>
              <a:t>(hlavně v </a:t>
            </a:r>
            <a:r>
              <a:rPr lang="cs-CZ" sz="2000" dirty="0" smtClean="0"/>
              <a:t>budovách)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arenR" startAt="3"/>
            </a:pPr>
            <a:r>
              <a:rPr lang="cs-CZ" sz="2000" b="1" dirty="0" smtClean="0"/>
              <a:t>upevňovací </a:t>
            </a:r>
            <a:r>
              <a:rPr lang="cs-CZ" sz="2000" b="1" dirty="0"/>
              <a:t>prvky pro vodorovná potrubí podepřená </a:t>
            </a:r>
            <a:r>
              <a:rPr lang="cs-CZ" sz="2000" dirty="0"/>
              <a:t>(na svislých konstrukcích, v kanálech, na mostech apod</a:t>
            </a:r>
            <a:r>
              <a:rPr lang="cs-CZ" sz="2000" dirty="0" smtClean="0"/>
              <a:t>.)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  <a:latin typeface="+mj-lt"/>
              </a:rPr>
              <a:t>Rozdělení upevňovacích částí</a:t>
            </a:r>
            <a:endParaRPr lang="cs-CZ" sz="4000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1380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960253"/>
            <a:ext cx="914959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U </a:t>
            </a:r>
            <a:r>
              <a:rPr lang="cs-CZ" dirty="0"/>
              <a:t>svislého potrubí je velmi důležité zachycení vlastní hmotnosti potrubí, hmotnosti dopravované kapaliny a dynamických sil působených proudem vody.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Připevněním </a:t>
            </a:r>
            <a:r>
              <a:rPr lang="cs-CZ" dirty="0"/>
              <a:t>potrubí ke stavební konstrukci se nesmí porušit těsnost spojů.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Kromě </a:t>
            </a:r>
            <a:r>
              <a:rPr lang="cs-CZ" dirty="0"/>
              <a:t>již zmíněných objímek jsou ještě další upevňovací součásti, používané zejména pro tradiční materiály.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 </a:t>
            </a:r>
            <a:r>
              <a:rPr lang="cs-CZ" dirty="0"/>
              <a:t>kanalizačního </a:t>
            </a:r>
            <a:r>
              <a:rPr lang="cs-CZ" b="1" dirty="0"/>
              <a:t>odpadního potrubí z litiny </a:t>
            </a:r>
            <a:r>
              <a:rPr lang="cs-CZ" dirty="0"/>
              <a:t>zachycujeme tíhu potrubí </a:t>
            </a:r>
            <a:r>
              <a:rPr lang="cs-CZ" b="1" dirty="0"/>
              <a:t>patkovými koleny</a:t>
            </a:r>
            <a:r>
              <a:rPr lang="cs-CZ" dirty="0" smtClean="0"/>
              <a:t>.</a:t>
            </a:r>
          </a:p>
          <a:p>
            <a:pPr marL="742950" lvl="1" indent="-285750">
              <a:buFontTx/>
              <a:buChar char="-"/>
            </a:pPr>
            <a:r>
              <a:rPr lang="cs-CZ" dirty="0" smtClean="0"/>
              <a:t>Patkové </a:t>
            </a:r>
            <a:r>
              <a:rPr lang="cs-CZ" dirty="0"/>
              <a:t>koleno musí být pečlivě podezděno nebo uloženo přímo na základovou konstrukci budovy. </a:t>
            </a:r>
            <a:endParaRPr lang="cs-CZ" dirty="0" smtClean="0"/>
          </a:p>
          <a:p>
            <a:pPr marL="742950" lvl="1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Potrubí </a:t>
            </a:r>
            <a:r>
              <a:rPr lang="cs-CZ" dirty="0"/>
              <a:t>je ve výšce upevněno příchytkami.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Na </a:t>
            </a:r>
            <a:r>
              <a:rPr lang="cs-CZ" dirty="0"/>
              <a:t>zdi nebo v drážce se nejsnáze upevní prostými </a:t>
            </a:r>
            <a:r>
              <a:rPr lang="cs-CZ" b="1" dirty="0"/>
              <a:t>skobami, objímkami </a:t>
            </a:r>
            <a:r>
              <a:rPr lang="cs-CZ" dirty="0"/>
              <a:t>nebo </a:t>
            </a:r>
            <a:r>
              <a:rPr lang="cs-CZ" b="1" dirty="0"/>
              <a:t>třmenovým držákem</a:t>
            </a:r>
            <a:r>
              <a:rPr lang="cs-CZ" dirty="0"/>
              <a:t>. </a:t>
            </a:r>
            <a:r>
              <a:rPr lang="cs-CZ" b="1" dirty="0" smtClean="0"/>
              <a:t>Skoby</a:t>
            </a:r>
            <a:r>
              <a:rPr lang="cs-CZ" dirty="0" smtClean="0"/>
              <a:t> </a:t>
            </a:r>
            <a:r>
              <a:rPr lang="cs-CZ" dirty="0"/>
              <a:t>(háky) jsou masivní a při zarážení poškozují zdivo. 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  <a:latin typeface="+mj-lt"/>
              </a:rPr>
              <a:t>Upevňování svislého potrubí</a:t>
            </a:r>
            <a:endParaRPr lang="cs-CZ" sz="4000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6442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969250"/>
            <a:ext cx="9149593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b="1" dirty="0" smtClean="0"/>
              <a:t>Objímky</a:t>
            </a:r>
            <a:r>
              <a:rPr lang="cs-CZ" dirty="0" smtClean="0"/>
              <a:t> </a:t>
            </a:r>
            <a:r>
              <a:rPr lang="cs-CZ" dirty="0"/>
              <a:t>se snadněji montují i rozebírají.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Potrubí </a:t>
            </a:r>
            <a:r>
              <a:rPr lang="cs-CZ" dirty="0"/>
              <a:t>se upevňují ve vzdálenosti 1,5 m až 2 m přímo pod hrdly, takže příchytka nejen zajišťuje potrubí v poloze, ale také zachycuje jeho tíhu.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b="1" dirty="0"/>
          </a:p>
          <a:p>
            <a:pPr marL="285750" indent="-285750">
              <a:buFontTx/>
              <a:buChar char="-"/>
            </a:pPr>
            <a:r>
              <a:rPr lang="cs-CZ" b="1" dirty="0" smtClean="0"/>
              <a:t>Třmenový </a:t>
            </a:r>
            <a:r>
              <a:rPr lang="cs-CZ" b="1" dirty="0"/>
              <a:t>držák</a:t>
            </a:r>
            <a:r>
              <a:rPr lang="cs-CZ" dirty="0"/>
              <a:t> je úhelník, zabetonovaný do konstrukce, ke kterému se trubka upevňuje pomocí třmenu.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Může </a:t>
            </a:r>
            <a:r>
              <a:rPr lang="cs-CZ" dirty="0"/>
              <a:t>být pevně stažen, a tak tvořit pevný bod nebo umožňovat posuvy v ose potrubí.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b="1" dirty="0" smtClean="0"/>
              <a:t>PVC </a:t>
            </a:r>
            <a:r>
              <a:rPr lang="cs-CZ" b="1" dirty="0"/>
              <a:t>trubky menších průměrů </a:t>
            </a:r>
            <a:r>
              <a:rPr lang="cs-CZ" dirty="0"/>
              <a:t>(např. splachovací trubka) se upevňují pomocí objímky s </a:t>
            </a:r>
            <a:r>
              <a:rPr lang="cs-CZ" dirty="0" smtClean="0"/>
              <a:t>vruty.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Ocelová </a:t>
            </a:r>
            <a:r>
              <a:rPr lang="cs-CZ" b="1" dirty="0"/>
              <a:t>potrubí </a:t>
            </a:r>
            <a:r>
              <a:rPr lang="cs-CZ" dirty="0"/>
              <a:t>menších rozměrů (vodovodní a plynovodní stoupačky) upevňujeme obdobně, tj. skobami, objímkami nebo třmenovými </a:t>
            </a:r>
            <a:r>
              <a:rPr lang="cs-CZ" dirty="0" smtClean="0"/>
              <a:t>držáky.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Podle </a:t>
            </a:r>
            <a:r>
              <a:rPr lang="cs-CZ" dirty="0"/>
              <a:t>výšky budovy vytvoříme pevné body, kterými se zachytí tíha potrubí.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Rozvody </a:t>
            </a:r>
            <a:r>
              <a:rPr lang="cs-CZ" dirty="0"/>
              <a:t>ústředního vytápění z ocelových trubek uložené v drážkách nebo volně na povrchu jsou připevněny </a:t>
            </a:r>
            <a:r>
              <a:rPr lang="cs-CZ" dirty="0" smtClean="0"/>
              <a:t>objímkami.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Plastové</a:t>
            </a:r>
            <a:r>
              <a:rPr lang="cs-CZ" dirty="0"/>
              <a:t>, vícevrství a měděné trubky se upevňují pomocí plastových </a:t>
            </a:r>
            <a:r>
              <a:rPr lang="cs-CZ" b="1" dirty="0"/>
              <a:t>svěrných objímek</a:t>
            </a:r>
            <a:r>
              <a:rPr lang="cs-CZ" dirty="0"/>
              <a:t> (CLIPS objímky), které jsou buď jednořadé, dvouřadé nebo dvouřadé s </a:t>
            </a:r>
            <a:r>
              <a:rPr lang="cs-CZ" dirty="0" smtClean="0"/>
              <a:t>třmenem.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6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775669" y="196955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639" y="1188001"/>
            <a:ext cx="2537961" cy="41228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25574"/>
            <a:ext cx="2558304" cy="490767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168" y="1025574"/>
            <a:ext cx="2775474" cy="497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74371" y="3149809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Kde použijeme dvoudílné objímky?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 Popiš rozdíly mezi upevněním trubek.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4"/>
              </a:rPr>
              <a:t>www.informatorium.cz</a:t>
            </a:r>
            <a:endParaRPr lang="cs-CZ" b="1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mtClean="0">
                <a:hlinkClick r:id="rId5"/>
              </a:rPr>
              <a:t>www.metal-trade.cz</a:t>
            </a:r>
            <a:endParaRPr lang="cs-CZ" b="1" dirty="0"/>
          </a:p>
          <a:p>
            <a:endParaRPr lang="cs-CZ" b="1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301</Words>
  <Application>Microsoft Office PowerPoint</Application>
  <PresentationFormat>Vlastní</PresentationFormat>
  <Paragraphs>107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systému Office</vt:lpstr>
      <vt:lpstr>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34</cp:revision>
  <dcterms:created xsi:type="dcterms:W3CDTF">2014-01-26T14:01:30Z</dcterms:created>
  <dcterms:modified xsi:type="dcterms:W3CDTF">2014-02-27T15:14:27Z</dcterms:modified>
</cp:coreProperties>
</file>