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4" r:id="rId2"/>
    <p:sldId id="256" r:id="rId3"/>
    <p:sldId id="259" r:id="rId4"/>
    <p:sldId id="257" r:id="rId5"/>
    <p:sldId id="258" r:id="rId6"/>
    <p:sldId id="260" r:id="rId7"/>
    <p:sldId id="261" r:id="rId8"/>
    <p:sldId id="262" r:id="rId9"/>
    <p:sldId id="263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AEFE24-45E0-434B-9F2E-8EF32F1CF90A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DA7C51-5CAC-4ABB-B9ED-776DD1EDF9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2400"/>
          </a:p>
        </p:txBody>
      </p:sp>
      <p:sp>
        <p:nvSpPr>
          <p:cNvPr id="10445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10445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104453" name="Rectangle 5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AB8A36AB-46DF-4776-A379-C10711D3DA8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104454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04455" name="Rectangle 7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/>
            </a:lvl1pPr>
          </a:lstStyle>
          <a:p>
            <a:fld id="{7024416A-5245-4579-9799-469FAF2B825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104457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 algn="ctr"/>
              <a:endParaRPr lang="cs-CZ" sz="2400"/>
            </a:p>
          </p:txBody>
        </p:sp>
        <p:sp>
          <p:nvSpPr>
            <p:cNvPr id="104458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  <p:sp>
          <p:nvSpPr>
            <p:cNvPr id="104459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 algn="ctr"/>
              <a:endParaRPr lang="cs-CZ" sz="2400"/>
            </a:p>
          </p:txBody>
        </p:sp>
        <p:sp>
          <p:nvSpPr>
            <p:cNvPr id="104460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  <p:sp>
          <p:nvSpPr>
            <p:cNvPr id="104461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04462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B8A36AB-46DF-4776-A379-C10711D3DA8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24416A-5245-4579-9799-469FAF2B8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B8A36AB-46DF-4776-A379-C10711D3DA8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24416A-5245-4579-9799-469FAF2B8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B8A36AB-46DF-4776-A379-C10711D3DA8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24416A-5245-4579-9799-469FAF2B8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B8A36AB-46DF-4776-A379-C10711D3DA8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24416A-5245-4579-9799-469FAF2B8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B8A36AB-46DF-4776-A379-C10711D3DA8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24416A-5245-4579-9799-469FAF2B8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B8A36AB-46DF-4776-A379-C10711D3DA8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24416A-5245-4579-9799-469FAF2B8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B8A36AB-46DF-4776-A379-C10711D3DA8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24416A-5245-4579-9799-469FAF2B8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B8A36AB-46DF-4776-A379-C10711D3DA8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24416A-5245-4579-9799-469FAF2B8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B8A36AB-46DF-4776-A379-C10711D3DA8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24416A-5245-4579-9799-469FAF2B8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B8A36AB-46DF-4776-A379-C10711D3DA8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24416A-5245-4579-9799-469FAF2B8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1676400" cy="457200"/>
          </a:xfrm>
        </p:spPr>
        <p:txBody>
          <a:bodyPr/>
          <a:lstStyle>
            <a:lvl1pPr>
              <a:defRPr/>
            </a:lvl1pPr>
          </a:lstStyle>
          <a:p>
            <a:fld id="{AB8A36AB-46DF-4776-A379-C10711D3DA8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781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7024416A-5245-4579-9799-469FAF2B82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4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latin typeface="Arial" charset="0"/>
              </a:defRPr>
            </a:lvl1pPr>
          </a:lstStyle>
          <a:p>
            <a:fld id="{AB8A36AB-46DF-4776-A379-C10711D3DA81}" type="datetimeFigureOut">
              <a:rPr lang="cs-CZ" smtClean="0"/>
              <a:pPr/>
              <a:t>28.2.2014</a:t>
            </a:fld>
            <a:endParaRPr lang="cs-CZ"/>
          </a:p>
        </p:txBody>
      </p:sp>
      <p:sp>
        <p:nvSpPr>
          <p:cNvPr id="1034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latin typeface="Arial" charset="0"/>
              </a:defRPr>
            </a:lvl1pPr>
          </a:lstStyle>
          <a:p>
            <a:endParaRPr lang="cs-CZ"/>
          </a:p>
        </p:txBody>
      </p:sp>
      <p:sp>
        <p:nvSpPr>
          <p:cNvPr id="1034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Arial" charset="0"/>
              </a:defRPr>
            </a:lvl1pPr>
          </a:lstStyle>
          <a:p>
            <a:fld id="{7024416A-5245-4579-9799-469FAF2B825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03432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03433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  <p:sp>
          <p:nvSpPr>
            <p:cNvPr id="103434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  <p:sp>
          <p:nvSpPr>
            <p:cNvPr id="103435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  <p:sp>
          <p:nvSpPr>
            <p:cNvPr id="103436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80776032"/>
              </p:ext>
            </p:extLst>
          </p:nvPr>
        </p:nvGraphicFramePr>
        <p:xfrm>
          <a:off x="1115616" y="2132856"/>
          <a:ext cx="6929486" cy="3648468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648072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/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VY_32_INOVACE_14_B_01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logistika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Funkce dopravy </a:t>
                      </a: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v logistice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2132856"/>
            <a:ext cx="648072" cy="6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483990" y="404664"/>
            <a:ext cx="6176020" cy="134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9963032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b="1" dirty="0"/>
              <a:t>FUNKCE DOPRAVY V LOGISTICE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Logistická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70077"/>
          </a:xfrm>
        </p:spPr>
        <p:txBody>
          <a:bodyPr/>
          <a:lstStyle/>
          <a:p>
            <a:r>
              <a:rPr lang="cs-CZ" dirty="0"/>
              <a:t>Dopravní systém, který vyhovuje logistickému řízení oběhových procesů, označujeme jako </a:t>
            </a:r>
            <a:r>
              <a:rPr lang="cs-CZ" b="1" dirty="0"/>
              <a:t>logistickou dopravu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055712"/>
          </a:xfrm>
        </p:spPr>
        <p:txBody>
          <a:bodyPr/>
          <a:lstStyle/>
          <a:p>
            <a:r>
              <a:rPr lang="cs-CZ" sz="4000" dirty="0"/>
              <a:t> </a:t>
            </a:r>
            <a:r>
              <a:rPr lang="cs-CZ" sz="4000" dirty="0" smtClean="0"/>
              <a:t>Nabídku </a:t>
            </a:r>
            <a:r>
              <a:rPr lang="cs-CZ" sz="4000" dirty="0"/>
              <a:t>kapacity logistické dopravy </a:t>
            </a:r>
            <a:r>
              <a:rPr lang="cs-CZ" sz="4000" dirty="0" smtClean="0"/>
              <a:t>ovlivňuje: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/>
              <a:t>kapacita stabilních prostředků využívaných logistickou dopravou (dopravní cesty, dopravní uzly apod</a:t>
            </a:r>
            <a:r>
              <a:rPr lang="cs-CZ" dirty="0" smtClean="0"/>
              <a:t>.),</a:t>
            </a:r>
            <a:endParaRPr lang="cs-CZ" dirty="0"/>
          </a:p>
          <a:p>
            <a:pPr lvl="0"/>
            <a:r>
              <a:rPr lang="cs-CZ" dirty="0"/>
              <a:t>kapacita dopravních </a:t>
            </a:r>
            <a:r>
              <a:rPr lang="cs-CZ" dirty="0" smtClean="0"/>
              <a:t>prostředků, </a:t>
            </a:r>
            <a:endParaRPr lang="cs-CZ" dirty="0"/>
          </a:p>
          <a:p>
            <a:pPr lvl="0"/>
            <a:r>
              <a:rPr lang="cs-CZ" dirty="0"/>
              <a:t>soulad kapacit dopravních cest, dopravních uzlů a dopravních </a:t>
            </a:r>
            <a:r>
              <a:rPr lang="cs-CZ" dirty="0" smtClean="0"/>
              <a:t>prostředků,</a:t>
            </a:r>
            <a:endParaRPr lang="cs-CZ" dirty="0"/>
          </a:p>
          <a:p>
            <a:pPr lvl="0"/>
            <a:r>
              <a:rPr lang="cs-CZ" dirty="0"/>
              <a:t>optimální technologie dopravního procesu, využívajícího danou technickou základnu.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Produktem </a:t>
            </a:r>
            <a:r>
              <a:rPr lang="cs-CZ" dirty="0"/>
              <a:t>dopravy nejsou hmotné statky, ale nehmotný užitečný efekt přemístění, </a:t>
            </a:r>
            <a:endParaRPr lang="cs-CZ" dirty="0" smtClean="0"/>
          </a:p>
          <a:p>
            <a:r>
              <a:rPr lang="cs-CZ" dirty="0" smtClean="0"/>
              <a:t>Dopravou </a:t>
            </a:r>
            <a:r>
              <a:rPr lang="cs-CZ" dirty="0"/>
              <a:t>se ani nevytváří nové užitečné vlastnosti hmotných statků, které jsou objektem přemístění, </a:t>
            </a:r>
            <a:endParaRPr lang="cs-CZ" dirty="0" smtClean="0"/>
          </a:p>
          <a:p>
            <a:r>
              <a:rPr lang="cs-CZ" dirty="0" smtClean="0"/>
              <a:t>Přemístění hmotných statků umožňuje </a:t>
            </a:r>
            <a:r>
              <a:rPr lang="cs-CZ" dirty="0"/>
              <a:t>jejich spotřebu.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02125"/>
          </a:xfrm>
        </p:spPr>
        <p:txBody>
          <a:bodyPr/>
          <a:lstStyle/>
          <a:p>
            <a:r>
              <a:rPr lang="cs-CZ" dirty="0"/>
              <a:t>Podmínkou efektivnosti dopravy je </a:t>
            </a:r>
            <a:r>
              <a:rPr lang="cs-CZ" dirty="0" smtClean="0"/>
              <a:t>předpoklad</a:t>
            </a:r>
            <a:r>
              <a:rPr lang="cs-CZ" dirty="0"/>
              <a:t>, že realizací přemístění bude užitná hodnota </a:t>
            </a:r>
            <a:r>
              <a:rPr lang="cs-CZ" dirty="0" smtClean="0"/>
              <a:t>spotřebována,</a:t>
            </a:r>
          </a:p>
          <a:p>
            <a:r>
              <a:rPr lang="cs-CZ" dirty="0"/>
              <a:t>V opačném případě potom vzniknou ztráty.  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cs-CZ" sz="4000" dirty="0" smtClean="0"/>
              <a:t>Ztráty mohou nastat z následujících důvodů: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jde </a:t>
            </a:r>
            <a:r>
              <a:rPr lang="cs-CZ" dirty="0"/>
              <a:t>o přepravy zbytné, neúčelné </a:t>
            </a:r>
            <a:r>
              <a:rPr lang="cs-CZ" dirty="0" smtClean="0"/>
              <a:t> (přeprava </a:t>
            </a:r>
            <a:r>
              <a:rPr lang="cs-CZ" dirty="0"/>
              <a:t>surovin, které lze </a:t>
            </a:r>
            <a:r>
              <a:rPr lang="cs-CZ" dirty="0" smtClean="0"/>
              <a:t>získat </a:t>
            </a:r>
            <a:r>
              <a:rPr lang="cs-CZ" dirty="0"/>
              <a:t>z místních </a:t>
            </a:r>
            <a:r>
              <a:rPr lang="cs-CZ" dirty="0" smtClean="0"/>
              <a:t>zdrojů)</a:t>
            </a:r>
            <a:endParaRPr lang="cs-CZ" dirty="0"/>
          </a:p>
          <a:p>
            <a:pPr lvl="0"/>
            <a:r>
              <a:rPr lang="cs-CZ" dirty="0"/>
              <a:t>přemístění nesplní svou funkci vinou dopravy </a:t>
            </a:r>
            <a:r>
              <a:rPr lang="cs-CZ" dirty="0" smtClean="0"/>
              <a:t>(zásilka </a:t>
            </a:r>
            <a:r>
              <a:rPr lang="cs-CZ" dirty="0"/>
              <a:t>je dodána po lhůtě určené ke </a:t>
            </a:r>
            <a:r>
              <a:rPr lang="cs-CZ" dirty="0" smtClean="0"/>
              <a:t>spotřebě)</a:t>
            </a:r>
            <a:endParaRPr lang="cs-CZ" dirty="0"/>
          </a:p>
          <a:p>
            <a:pPr lvl="0"/>
            <a:r>
              <a:rPr lang="cs-CZ" dirty="0" smtClean="0"/>
              <a:t>vinou </a:t>
            </a:r>
            <a:r>
              <a:rPr lang="cs-CZ" dirty="0"/>
              <a:t>dlouhých dodacích lhůt jsou vázány značné kapitálové náklady, tj. vytvářejí se nepravé sklady zboží v dopravních prostředcích a zvyšují tak stavy zásob.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Funkční efektivnost dopravy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2692896"/>
          </a:xfrm>
        </p:spPr>
        <p:txBody>
          <a:bodyPr/>
          <a:lstStyle/>
          <a:p>
            <a:r>
              <a:rPr lang="cs-CZ" dirty="0"/>
              <a:t>Souhrn vlastností dopravní soustavy a jednotlivých druhů dopravy, založených na technické základně a technologii dopravy, které všechny výše uvedené vlastnosti </a:t>
            </a:r>
            <a:r>
              <a:rPr lang="cs-CZ" dirty="0" smtClean="0"/>
              <a:t>charakterizují.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 descr="C:\Documents and Settings\zpolakova00\Local Settings\Temporary Internet Files\Content.IE5\QLOPAN6F\MC9004419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229200"/>
            <a:ext cx="1743075" cy="584200"/>
          </a:xfrm>
          <a:prstGeom prst="rect">
            <a:avLst/>
          </a:prstGeom>
          <a:noFill/>
        </p:spPr>
      </p:pic>
      <p:pic>
        <p:nvPicPr>
          <p:cNvPr id="1027" name="Picture 3" descr="C:\Documents and Settings\zpolakova00\Local Settings\Temporary Internet Files\Content.IE5\KHKX0TU1\MC90044196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5229200"/>
            <a:ext cx="1762125" cy="593725"/>
          </a:xfrm>
          <a:prstGeom prst="rect">
            <a:avLst/>
          </a:prstGeom>
          <a:noFill/>
        </p:spPr>
      </p:pic>
      <p:pic>
        <p:nvPicPr>
          <p:cNvPr id="1028" name="Picture 4" descr="C:\Documents and Settings\zpolakova00\Local Settings\Temporary Internet Files\Content.IE5\QLOPAN6F\MC90030384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4725144"/>
            <a:ext cx="1792224" cy="12225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/>
          <a:lstStyle/>
          <a:p>
            <a:r>
              <a:rPr lang="cs-CZ" sz="48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/>
            </a:r>
            <a:br>
              <a:rPr lang="cs-CZ" sz="48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cs-CZ" sz="28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Dopravní </a:t>
            </a:r>
            <a:r>
              <a:rPr lang="cs-CZ" sz="28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soustava v logistickém systému bude funkční, pokud budou ve vzájemné proporcionalitě následující tři faktory: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55252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• logistická objednávka dopravy </a:t>
            </a:r>
            <a:endParaRPr lang="cs-CZ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/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určuje 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kvalitativní úroveň </a:t>
            </a:r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přepravy</a:t>
            </a:r>
          </a:p>
          <a:p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• technologická kapacita dopravy </a:t>
            </a:r>
            <a:endParaRPr lang="cs-CZ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/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ovlivňuje 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logistickou objednávku dopravy, pokud je předem dána kvalita přepravy</a:t>
            </a:r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</a:t>
            </a:r>
          </a:p>
          <a:p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• kvalita přepravy </a:t>
            </a:r>
            <a:endParaRPr lang="cs-CZ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/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 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vyšší kvalitu přepravy je nutné zabezpečovat větší rezervy technologické kapacity, protože produkt dopravy není skladovatelný, v opačném případě je omezena logistická objednávka dopravy.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3222" indent="-514350">
              <a:buFont typeface="+mj-lt"/>
              <a:buAutoNum type="arabicPeriod"/>
            </a:pPr>
            <a:r>
              <a:rPr lang="cs-CZ" dirty="0" smtClean="0"/>
              <a:t>Co ovlivňuje nabídku kapacity logistické dopravy?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Z jakých důvodů dochází v dopravě ke ztrátám?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Jaké jsou základní rysy dopravy?</a:t>
            </a:r>
          </a:p>
          <a:p>
            <a:pPr marL="633222" indent="-514350">
              <a:buFont typeface="+mj-lt"/>
              <a:buAutoNum type="arabicPeriod"/>
            </a:pPr>
            <a:endParaRPr lang="cs-CZ" dirty="0" smtClean="0"/>
          </a:p>
          <a:p>
            <a:pPr marL="633222" indent="-514350">
              <a:buFont typeface="+mj-lt"/>
              <a:buAutoNum type="arabicPeriod"/>
            </a:pPr>
            <a:endParaRPr lang="cs-CZ" dirty="0" smtClean="0"/>
          </a:p>
          <a:p>
            <a:pPr marL="633222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PERNICA, P. </a:t>
            </a:r>
            <a:r>
              <a:rPr lang="cs-CZ" sz="2800" i="1" dirty="0" smtClean="0"/>
              <a:t>Logistika pro 21. století. </a:t>
            </a:r>
            <a:r>
              <a:rPr lang="cs-CZ" sz="2800" dirty="0" smtClean="0"/>
              <a:t>1. vyd. Praha: Radix, 2005, ISBN 80-86031-59-4</a:t>
            </a:r>
          </a:p>
          <a:p>
            <a:r>
              <a:rPr lang="cs-CZ" sz="2800" dirty="0" smtClean="0"/>
              <a:t>SIXTA, J., M. ŽIŽKA. </a:t>
            </a:r>
            <a:r>
              <a:rPr lang="cs-CZ" sz="2800" i="1" dirty="0" smtClean="0"/>
              <a:t>Logistika, teorie a praxe</a:t>
            </a:r>
            <a:r>
              <a:rPr lang="cs-CZ" sz="2800" dirty="0" smtClean="0"/>
              <a:t>. </a:t>
            </a:r>
            <a:r>
              <a:rPr lang="cs-CZ" sz="2800" dirty="0"/>
              <a:t>1. vyd. </a:t>
            </a:r>
            <a:r>
              <a:rPr lang="cs-CZ" sz="2800" dirty="0" smtClean="0"/>
              <a:t>Brno: CP </a:t>
            </a:r>
            <a:r>
              <a:rPr lang="cs-CZ" sz="2800" dirty="0" err="1" smtClean="0"/>
              <a:t>Books</a:t>
            </a:r>
            <a:r>
              <a:rPr lang="cs-CZ" sz="2800" dirty="0" smtClean="0"/>
              <a:t>, 2005, </a:t>
            </a:r>
            <a:r>
              <a:rPr lang="cs-CZ" sz="2800" dirty="0"/>
              <a:t>ISBN </a:t>
            </a:r>
            <a:r>
              <a:rPr lang="cs-CZ" sz="2800" dirty="0" smtClean="0"/>
              <a:t>80-251-0573-3</a:t>
            </a:r>
          </a:p>
          <a:p>
            <a:r>
              <a:rPr lang="cs-CZ" sz="2800" dirty="0" smtClean="0"/>
              <a:t>Obrázky galerie Kliparty kvalitně [cit. 11.8.2013]. Dostupný pod licencí Microsoft Office 2010 WWW: &lt;http://office.</a:t>
            </a:r>
            <a:r>
              <a:rPr lang="cs-CZ" sz="2800" dirty="0" err="1" smtClean="0"/>
              <a:t>microsoft.com</a:t>
            </a:r>
            <a:r>
              <a:rPr lang="cs-CZ" sz="2800" dirty="0" smtClean="0"/>
              <a:t>/</a:t>
            </a:r>
            <a:r>
              <a:rPr lang="cs-CZ" sz="2800" dirty="0" err="1" smtClean="0"/>
              <a:t>cs</a:t>
            </a:r>
            <a:r>
              <a:rPr lang="cs-CZ" sz="2800" dirty="0" smtClean="0"/>
              <a:t>-</a:t>
            </a:r>
            <a:r>
              <a:rPr lang="cs-CZ" sz="2800" dirty="0" err="1" smtClean="0"/>
              <a:t>cz</a:t>
            </a:r>
            <a:r>
              <a:rPr lang="cs-CZ" sz="2800" dirty="0" smtClean="0"/>
              <a:t>/</a:t>
            </a:r>
            <a:r>
              <a:rPr lang="cs-CZ" sz="2800" dirty="0" err="1" smtClean="0"/>
              <a:t>images</a:t>
            </a:r>
            <a:r>
              <a:rPr lang="cs-CZ" sz="2800" dirty="0" smtClean="0"/>
              <a:t>/&gt;.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1147602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vadrant">
  <a:themeElements>
    <a:clrScheme name="Kv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Kvadrant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v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v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v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1030lVyznam_zasob</Template>
  <TotalTime>41</TotalTime>
  <Words>405</Words>
  <Application>Microsoft Office PowerPoint</Application>
  <PresentationFormat>Předvádění na obrazovce (4:3)</PresentationFormat>
  <Paragraphs>51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Kvadrant</vt:lpstr>
      <vt:lpstr>Snímek 1</vt:lpstr>
      <vt:lpstr> FUNKCE DOPRAVY V LOGISTICE </vt:lpstr>
      <vt:lpstr>Logistická doprava</vt:lpstr>
      <vt:lpstr> Nabídku kapacity logistické dopravy ovlivňuje:</vt:lpstr>
      <vt:lpstr>Doprava</vt:lpstr>
      <vt:lpstr>Doprava</vt:lpstr>
      <vt:lpstr>Ztráty mohou nastat z následujících důvodů: </vt:lpstr>
      <vt:lpstr>Funkční efektivnost dopravy</vt:lpstr>
      <vt:lpstr> Dopravní soustava v logistickém systému bude funkční, pokud budou ve vzájemné proporcionalitě následující tři faktory:</vt:lpstr>
      <vt:lpstr>Kontrolní otázky</vt:lpstr>
      <vt:lpstr>Použité zdroje:</vt:lpstr>
    </vt:vector>
  </TitlesOfParts>
  <Company>vocelova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FUNKCE DOPRAVY V LOGISTICE  </dc:title>
  <dc:creator>zpolakova00</dc:creator>
  <cp:lastModifiedBy>zpolakova00</cp:lastModifiedBy>
  <cp:revision>7</cp:revision>
  <dcterms:created xsi:type="dcterms:W3CDTF">2014-02-26T13:16:49Z</dcterms:created>
  <dcterms:modified xsi:type="dcterms:W3CDTF">2014-02-28T07:41:14Z</dcterms:modified>
</cp:coreProperties>
</file>