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6"/>
  </p:notesMasterIdLst>
  <p:sldIdLst>
    <p:sldId id="280" r:id="rId2"/>
    <p:sldId id="279" r:id="rId3"/>
    <p:sldId id="256" r:id="rId4"/>
    <p:sldId id="259" r:id="rId5"/>
    <p:sldId id="260" r:id="rId6"/>
    <p:sldId id="263" r:id="rId7"/>
    <p:sldId id="264" r:id="rId8"/>
    <p:sldId id="261" r:id="rId9"/>
    <p:sldId id="262" r:id="rId10"/>
    <p:sldId id="267" r:id="rId11"/>
    <p:sldId id="268" r:id="rId12"/>
    <p:sldId id="283" r:id="rId13"/>
    <p:sldId id="281" r:id="rId14"/>
    <p:sldId id="265" r:id="rId15"/>
    <p:sldId id="266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8" r:id="rId24"/>
    <p:sldId id="282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2730" y="-10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CC88-4543-4973-BF65-9277F80DB8D9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1870F4-A8E1-4BBA-AEA5-87C687B75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706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1870F4-A8E1-4BBA-AEA5-87C687B7599C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33612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7FF74B8B-7E2E-4F2B-BD1E-BE7E0F94A9D3}" type="slidenum">
              <a:rPr lang="cs-CZ" altLang="cs-CZ" sz="1200" smtClean="0"/>
              <a:pPr eaLnBrk="1" hangingPunct="1"/>
              <a:t>13</a:t>
            </a:fld>
            <a:endParaRPr lang="cs-CZ" alt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1870F4-A8E1-4BBA-AEA5-87C687B7599C}" type="slidenum">
              <a:rPr lang="cs-CZ" smtClean="0">
                <a:solidFill>
                  <a:prstClr val="black"/>
                </a:solidFill>
              </a:rPr>
              <a:pPr/>
              <a:t>21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3361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2/28/2014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C5217A8-0E06-4059-AC45-433E2E67A85D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2/28/2014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C5217A8-0E06-4059-AC45-433E2E67A85D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2/28/2014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2/28/2014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2/28/2014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C5217A8-0E06-4059-AC45-433E2E67A85D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2/28/2014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2/28/2014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20.xml"/><Relationship Id="rId3" Type="http://schemas.openxmlformats.org/officeDocument/2006/relationships/slide" Target="slide8.xml"/><Relationship Id="rId7" Type="http://schemas.openxmlformats.org/officeDocument/2006/relationships/slide" Target="slide19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Relationship Id="rId6" Type="http://schemas.openxmlformats.org/officeDocument/2006/relationships/slide" Target="slide16.xml"/><Relationship Id="rId5" Type="http://schemas.openxmlformats.org/officeDocument/2006/relationships/slide" Target="slide14.xml"/><Relationship Id="rId10" Type="http://schemas.openxmlformats.org/officeDocument/2006/relationships/slide" Target="slide23.xml"/><Relationship Id="rId4" Type="http://schemas.openxmlformats.org/officeDocument/2006/relationships/slide" Target="slide10.xml"/><Relationship Id="rId9" Type="http://schemas.openxmlformats.org/officeDocument/2006/relationships/slide" Target="slide2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z/#q=jan+simon" TargetMode="External"/><Relationship Id="rId2" Type="http://schemas.openxmlformats.org/officeDocument/2006/relationships/hyperlink" Target="https://www.google.cz/#q=sylvia+capova" TargetMode="External"/><Relationship Id="rId1" Type="http://schemas.openxmlformats.org/officeDocument/2006/relationships/slideLayout" Target="../slideLayouts/slideLayout2.xml"/><Relationship Id="rId5" Type="http://schemas.openxmlformats.org/officeDocument/2006/relationships/slide" Target="slide3.xml"/><Relationship Id="rId4" Type="http://schemas.openxmlformats.org/officeDocument/2006/relationships/hyperlink" Target="http://www.youtube.com/watch?v=FuPGDnzTx5Y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O-vGlsPfHc" TargetMode="External"/><Relationship Id="rId2" Type="http://schemas.openxmlformats.org/officeDocument/2006/relationships/hyperlink" Target="http://www.youtube.com/watch?v=ZmVHEXrsYE0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hyperlink" Target="http://cs.wikipedia.org/wiki/M%C3%A1_vlast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tFj9pzA1Sg" TargetMode="External"/><Relationship Id="rId2" Type="http://schemas.openxmlformats.org/officeDocument/2006/relationships/hyperlink" Target="http://www.youtube.com/watch?v=PHqf1R7VSKc" TargetMode="External"/><Relationship Id="rId1" Type="http://schemas.openxmlformats.org/officeDocument/2006/relationships/slideLayout" Target="../slideLayouts/slideLayout2.xml"/><Relationship Id="rId5" Type="http://schemas.openxmlformats.org/officeDocument/2006/relationships/slide" Target="slide3.xml"/><Relationship Id="rId4" Type="http://schemas.openxmlformats.org/officeDocument/2006/relationships/hyperlink" Target="http://www.youtube.com/watch?v=FFIk9f1b7Is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5" Type="http://schemas.openxmlformats.org/officeDocument/2006/relationships/slide" Target="slide3.xml"/><Relationship Id="rId4" Type="http://schemas.openxmlformats.org/officeDocument/2006/relationships/image" Target="../media/image6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62" r="12761"/>
          <a:stretch/>
        </p:blipFill>
        <p:spPr bwMode="auto">
          <a:xfrm>
            <a:off x="0" y="13933"/>
            <a:ext cx="9144000" cy="6856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5805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85" r="12836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1906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140968"/>
            <a:ext cx="6400800" cy="36004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alibri" pitchFamily="34" charset="0"/>
                <a:hlinkClick r:id="rId2" action="ppaction://hlinksldjump"/>
              </a:rPr>
              <a:t>Felix </a:t>
            </a:r>
            <a:r>
              <a:rPr lang="cs-CZ" dirty="0" err="1" smtClean="0">
                <a:latin typeface="Calibri" pitchFamily="34" charset="0"/>
                <a:hlinkClick r:id="rId2" action="ppaction://hlinksldjump"/>
              </a:rPr>
              <a:t>Mendelssohn</a:t>
            </a:r>
            <a:r>
              <a:rPr lang="cs-CZ" dirty="0" smtClean="0">
                <a:latin typeface="Calibri" pitchFamily="34" charset="0"/>
                <a:hlinkClick r:id="rId2" action="ppaction://hlinksldjump"/>
              </a:rPr>
              <a:t> </a:t>
            </a:r>
            <a:r>
              <a:rPr lang="cs-CZ" dirty="0" err="1" smtClean="0">
                <a:latin typeface="Calibri" pitchFamily="34" charset="0"/>
                <a:hlinkClick r:id="rId2" action="ppaction://hlinksldjump"/>
              </a:rPr>
              <a:t>Bartholdy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hlinkClick r:id="rId3" action="ppaction://hlinksldjump"/>
              </a:rPr>
              <a:t>Fryderyk Chopin 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hlinkClick r:id="rId4" action="ppaction://hlinksldjump"/>
              </a:rPr>
              <a:t>Bedřich Smetana 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hlinkClick r:id="rId5" action="ppaction://hlinksldjump"/>
              </a:rPr>
              <a:t>Antonín Dvořák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hlinkClick r:id="rId5" action="ppaction://hlinksldjump"/>
              </a:rPr>
              <a:t>Zdeněk Fibich 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err="1" smtClean="0">
                <a:latin typeface="Calibri" pitchFamily="34" charset="0"/>
                <a:hlinkClick r:id="rId6" action="ppaction://hlinksldjump"/>
              </a:rPr>
              <a:t>Modest</a:t>
            </a:r>
            <a:r>
              <a:rPr lang="cs-CZ" dirty="0" smtClean="0">
                <a:latin typeface="Calibri" pitchFamily="34" charset="0"/>
                <a:hlinkClick r:id="rId6" action="ppaction://hlinksldjump"/>
              </a:rPr>
              <a:t> Petrovič </a:t>
            </a:r>
            <a:r>
              <a:rPr lang="cs-CZ" dirty="0" err="1" smtClean="0">
                <a:latin typeface="Calibri" pitchFamily="34" charset="0"/>
                <a:hlinkClick r:id="rId6" action="ppaction://hlinksldjump"/>
              </a:rPr>
              <a:t>Musorgskij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hlinkClick r:id="rId7" action="ppaction://hlinksldjump"/>
              </a:rPr>
              <a:t>Nikolaj </a:t>
            </a:r>
            <a:r>
              <a:rPr lang="cs-CZ" dirty="0" err="1" smtClean="0">
                <a:latin typeface="Calibri" pitchFamily="34" charset="0"/>
                <a:hlinkClick r:id="rId7" action="ppaction://hlinksldjump"/>
              </a:rPr>
              <a:t>Rimskij</a:t>
            </a:r>
            <a:r>
              <a:rPr lang="cs-CZ" dirty="0" smtClean="0">
                <a:latin typeface="Calibri" pitchFamily="34" charset="0"/>
                <a:hlinkClick r:id="rId7" action="ppaction://hlinksldjump"/>
              </a:rPr>
              <a:t> Korsakov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hlinkClick r:id="rId8" action="ppaction://hlinksldjump"/>
              </a:rPr>
              <a:t>Petr </a:t>
            </a:r>
            <a:r>
              <a:rPr lang="cs-CZ" dirty="0" err="1" smtClean="0">
                <a:latin typeface="Calibri" pitchFamily="34" charset="0"/>
                <a:hlinkClick r:id="rId8" action="ppaction://hlinksldjump"/>
              </a:rPr>
              <a:t>Iljič</a:t>
            </a:r>
            <a:r>
              <a:rPr lang="cs-CZ" dirty="0" smtClean="0">
                <a:latin typeface="Calibri" pitchFamily="34" charset="0"/>
                <a:hlinkClick r:id="rId8" action="ppaction://hlinksldjump"/>
              </a:rPr>
              <a:t> Čajkovskij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hlinkClick r:id="rId9" action="ppaction://hlinksldjump"/>
              </a:rPr>
              <a:t>Hector Berlioz 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anose="020F0502020204030204" pitchFamily="34" charset="0"/>
                <a:hlinkClick r:id="rId10" action="ppaction://hlinksldjump"/>
              </a:rPr>
              <a:t>poslechový test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556792"/>
            <a:ext cx="7772400" cy="1470025"/>
          </a:xfrm>
        </p:spPr>
        <p:txBody>
          <a:bodyPr>
            <a:normAutofit/>
          </a:bodyPr>
          <a:lstStyle/>
          <a:p>
            <a:r>
              <a:rPr lang="cs-CZ" spc="300" dirty="0" smtClean="0"/>
              <a:t>ROMANTISMUS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poslech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201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Calibri" pitchFamily="34" charset="0"/>
              </a:rPr>
              <a:t>ROMANTISMUS – taneční idealizace, poslech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836712"/>
            <a:ext cx="8280920" cy="60212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POLKA     </a:t>
            </a:r>
            <a:r>
              <a:rPr lang="pl-PL" sz="2400" dirty="0" smtClean="0">
                <a:solidFill>
                  <a:srgbClr val="FF0000"/>
                </a:solidFill>
                <a:latin typeface="Calibri" pitchFamily="34" charset="0"/>
              </a:rPr>
              <a:t>2/4 takt, český tanec, vznikl přibližně 1830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Bedřich Smetana: </a:t>
            </a:r>
            <a:r>
              <a:rPr lang="cs-CZ" sz="2400" dirty="0" err="1">
                <a:latin typeface="Calibri" pitchFamily="34" charset="0"/>
              </a:rPr>
              <a:t>Louisina</a:t>
            </a:r>
            <a:r>
              <a:rPr lang="cs-CZ" sz="2400" dirty="0">
                <a:latin typeface="Calibri" pitchFamily="34" charset="0"/>
              </a:rPr>
              <a:t> polka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FURIANT  </a:t>
            </a:r>
            <a:r>
              <a:rPr lang="pl-PL" sz="2400" dirty="0" smtClean="0">
                <a:solidFill>
                  <a:srgbClr val="FF0000"/>
                </a:solidFill>
                <a:latin typeface="Calibri" pitchFamily="34" charset="0"/>
              </a:rPr>
              <a:t>střídavě  </a:t>
            </a:r>
            <a:r>
              <a:rPr lang="pl-PL" sz="2400" dirty="0">
                <a:solidFill>
                  <a:srgbClr val="FF0000"/>
                </a:solidFill>
                <a:latin typeface="Calibri" pitchFamily="34" charset="0"/>
              </a:rPr>
              <a:t>2/4 a 3/4 </a:t>
            </a:r>
            <a:r>
              <a:rPr lang="pl-PL" sz="2400" dirty="0" smtClean="0">
                <a:solidFill>
                  <a:srgbClr val="FF0000"/>
                </a:solidFill>
                <a:latin typeface="Calibri" pitchFamily="34" charset="0"/>
              </a:rPr>
              <a:t>takt, rychlý </a:t>
            </a:r>
            <a:r>
              <a:rPr lang="pl-PL" sz="2400" dirty="0">
                <a:solidFill>
                  <a:srgbClr val="FF0000"/>
                </a:solidFill>
                <a:latin typeface="Calibri" pitchFamily="34" charset="0"/>
              </a:rPr>
              <a:t>a ohnivý český tanec </a:t>
            </a:r>
            <a:endParaRPr lang="pl-PL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pl-PL" sz="2400" dirty="0">
                <a:latin typeface="Calibri" pitchFamily="34" charset="0"/>
              </a:rPr>
              <a:t>Antonín Dvořák: Slovanský tanec č. 8 g moll, furiant</a:t>
            </a:r>
          </a:p>
          <a:p>
            <a:pPr marL="0" indent="0">
              <a:buNone/>
            </a:pPr>
            <a:r>
              <a:rPr lang="pl-PL" sz="2400" dirty="0" smtClean="0">
                <a:solidFill>
                  <a:srgbClr val="FF0000"/>
                </a:solidFill>
                <a:latin typeface="Calibri" pitchFamily="34" charset="0"/>
              </a:rPr>
              <a:t>ČARDÁŠ   2/4 nebo 4/4 takt, maďarský národní tanec</a:t>
            </a:r>
          </a:p>
          <a:p>
            <a:r>
              <a:rPr lang="cs-CZ" sz="2400" dirty="0" smtClean="0">
                <a:latin typeface="Calibri" pitchFamily="34" charset="0"/>
              </a:rPr>
              <a:t>Johannes Brahms: Uherský tanec č. 5 g moll, čardáš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VALČÍK  3/4 takt, tanec vznikl 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v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Alpách,  divadelní premiéra 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1787 </a:t>
            </a: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Fryderyk Chopin: Valčík cis moll</a:t>
            </a: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Hector Berlioz: Ples, Fantastická symfonie</a:t>
            </a:r>
            <a:endParaRPr lang="cs-CZ" sz="24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POCHOD</a:t>
            </a:r>
          </a:p>
          <a:p>
            <a:r>
              <a:rPr lang="cs-CZ" sz="2400" dirty="0" smtClean="0">
                <a:latin typeface="Calibri" pitchFamily="34" charset="0"/>
              </a:rPr>
              <a:t>Felix </a:t>
            </a:r>
            <a:r>
              <a:rPr lang="cs-CZ" sz="2400" dirty="0" err="1" smtClean="0">
                <a:latin typeface="Calibri" pitchFamily="34" charset="0"/>
              </a:rPr>
              <a:t>Mendelssohn</a:t>
            </a:r>
            <a:r>
              <a:rPr lang="cs-CZ" sz="2400" dirty="0" smtClean="0">
                <a:latin typeface="Calibri" pitchFamily="34" charset="0"/>
              </a:rPr>
              <a:t>: Svatební pochod, Sen noci svatojánské</a:t>
            </a:r>
            <a:endParaRPr lang="cs-CZ" sz="2400" dirty="0">
              <a:latin typeface="Calibri" pitchFamily="34" charset="0"/>
            </a:endParaRPr>
          </a:p>
          <a:p>
            <a:r>
              <a:rPr lang="cs-CZ" sz="2400" dirty="0">
                <a:latin typeface="Calibri" pitchFamily="34" charset="0"/>
              </a:rPr>
              <a:t>Giuseppe </a:t>
            </a:r>
            <a:r>
              <a:rPr lang="cs-CZ" sz="2400" dirty="0" smtClean="0">
                <a:latin typeface="Calibri" pitchFamily="34" charset="0"/>
              </a:rPr>
              <a:t>Verdi: Slavnostní pochod, Aida, opera</a:t>
            </a:r>
            <a:endParaRPr lang="cs-CZ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803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Calibri" pitchFamily="34" charset="0"/>
              </a:rPr>
              <a:t>TANEC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400" dirty="0" err="1">
                <a:latin typeface="Calibri" pitchFamily="34" charset="0"/>
              </a:rPr>
              <a:t>Modest</a:t>
            </a:r>
            <a:r>
              <a:rPr lang="cs-CZ" sz="2400" dirty="0">
                <a:latin typeface="Calibri" pitchFamily="34" charset="0"/>
              </a:rPr>
              <a:t> Petrovič </a:t>
            </a:r>
            <a:r>
              <a:rPr lang="cs-CZ" sz="2400" dirty="0" err="1" smtClean="0">
                <a:latin typeface="Calibri" pitchFamily="34" charset="0"/>
              </a:rPr>
              <a:t>Musorgskij</a:t>
            </a:r>
            <a:r>
              <a:rPr lang="cs-CZ" sz="2400" dirty="0" smtClean="0">
                <a:latin typeface="Calibri" pitchFamily="34" charset="0"/>
              </a:rPr>
              <a:t>: </a:t>
            </a:r>
          </a:p>
          <a:p>
            <a:pPr marL="0" indent="0">
              <a:buNone/>
            </a:pP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                               Tanec kuřátek ve skořápkách, Obrázky z výstavy</a:t>
            </a:r>
          </a:p>
          <a:p>
            <a:pPr marL="0" indent="0">
              <a:buNone/>
            </a:pPr>
            <a:endParaRPr lang="cs-CZ" sz="2400" dirty="0" smtClean="0">
              <a:latin typeface="Calibri" pitchFamily="34" charset="0"/>
            </a:endParaRPr>
          </a:p>
          <a:p>
            <a:r>
              <a:rPr lang="cs-CZ" sz="2400" dirty="0">
                <a:latin typeface="Calibri" pitchFamily="34" charset="0"/>
              </a:rPr>
              <a:t>Petr </a:t>
            </a:r>
            <a:r>
              <a:rPr lang="cs-CZ" sz="2400" dirty="0" err="1">
                <a:latin typeface="Calibri" pitchFamily="34" charset="0"/>
              </a:rPr>
              <a:t>Iljič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Čajkovskij: Tanec cukrové víly, Louskáček, balet</a:t>
            </a:r>
            <a:endParaRPr lang="cs-CZ" sz="2400" dirty="0">
              <a:latin typeface="Calibri" pitchFamily="34" charset="0"/>
            </a:endParaRPr>
          </a:p>
          <a:p>
            <a:pPr marL="0" indent="0">
              <a:buNone/>
            </a:pPr>
            <a:endParaRPr lang="cs-CZ" sz="24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KANKÁN</a:t>
            </a:r>
          </a:p>
          <a:p>
            <a:r>
              <a:rPr lang="cs-CZ" sz="2400" dirty="0">
                <a:latin typeface="Calibri" pitchFamily="34" charset="0"/>
              </a:rPr>
              <a:t>Jacques </a:t>
            </a:r>
            <a:r>
              <a:rPr lang="cs-CZ" sz="2400" dirty="0" err="1">
                <a:latin typeface="Calibri" pitchFamily="34" charset="0"/>
              </a:rPr>
              <a:t>Offenbach</a:t>
            </a:r>
            <a:r>
              <a:rPr lang="cs-CZ" sz="2400" dirty="0">
                <a:latin typeface="Calibri" pitchFamily="34" charset="0"/>
              </a:rPr>
              <a:t> 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102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72819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spc="300" dirty="0" smtClean="0"/>
              <a:t/>
            </a:r>
            <a:br>
              <a:rPr lang="cs-CZ" sz="2800" spc="300" dirty="0" smtClean="0"/>
            </a:br>
            <a:r>
              <a:rPr lang="cs-CZ" sz="3100" spc="300" dirty="0" smtClean="0"/>
              <a:t>FELIX MENDELSSOHN  </a:t>
            </a:r>
            <a:br>
              <a:rPr lang="cs-CZ" sz="3100" spc="300" dirty="0" smtClean="0"/>
            </a:br>
            <a:r>
              <a:rPr lang="cs-CZ" sz="3100" spc="300" dirty="0" smtClean="0">
                <a:solidFill>
                  <a:srgbClr val="FF0000"/>
                </a:solidFill>
              </a:rPr>
              <a:t>SEN NOCI SVATOJÁNSKÉ</a:t>
            </a:r>
            <a:r>
              <a:rPr lang="cs-CZ" sz="3100" spc="300" dirty="0"/>
              <a:t/>
            </a:r>
            <a:br>
              <a:rPr lang="cs-CZ" sz="3100" spc="300" dirty="0"/>
            </a:br>
            <a:r>
              <a:rPr lang="cs-CZ" sz="3100" spc="300" dirty="0"/>
              <a:t/>
            </a:r>
            <a:br>
              <a:rPr lang="cs-CZ" sz="3100" spc="300" dirty="0"/>
            </a:br>
            <a:endParaRPr lang="cs-CZ" sz="2800" spc="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052736"/>
            <a:ext cx="8064896" cy="56166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</a:rPr>
              <a:t>doplň: náladu, název motivu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I. OUVERTURA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, </a:t>
            </a:r>
            <a:r>
              <a:rPr lang="cs-CZ" sz="2400" dirty="0" smtClean="0">
                <a:latin typeface="Calibri" pitchFamily="34" charset="0"/>
              </a:rPr>
              <a:t>1826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1. motiv	</a:t>
            </a:r>
          </a:p>
          <a:p>
            <a:pPr marL="0" indent="0">
              <a:buNone/>
            </a:pP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     napjatá, skotačivá, chaotická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     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Rej skřítků a víl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2. motiv	</a:t>
            </a:r>
          </a:p>
          <a:p>
            <a:pPr marL="0" indent="0">
              <a:buNone/>
            </a:pP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    slavnostní, vznešená, velkolepá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    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Král </a:t>
            </a:r>
            <a:r>
              <a:rPr lang="cs-CZ" sz="2400" dirty="0" err="1" smtClean="0">
                <a:solidFill>
                  <a:srgbClr val="FF0000"/>
                </a:solidFill>
                <a:latin typeface="Calibri" pitchFamily="34" charset="0"/>
              </a:rPr>
              <a:t>Oberon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 a královna </a:t>
            </a:r>
            <a:r>
              <a:rPr lang="cs-CZ" sz="2400" dirty="0" err="1" smtClean="0">
                <a:solidFill>
                  <a:srgbClr val="FF0000"/>
                </a:solidFill>
                <a:latin typeface="Calibri" pitchFamily="34" charset="0"/>
              </a:rPr>
              <a:t>Titanie</a:t>
            </a: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3. motiv	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      milostná, zpěvná, líbezná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     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Milenci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4. motiv	</a:t>
            </a:r>
          </a:p>
          <a:p>
            <a:pPr marL="0" indent="0">
              <a:buNone/>
            </a:pPr>
            <a:r>
              <a:rPr lang="cs-CZ" sz="2400" dirty="0">
                <a:latin typeface="Calibri" pitchFamily="34" charset="0"/>
              </a:rPr>
              <a:t>    </a:t>
            </a:r>
            <a:r>
              <a:rPr lang="cs-CZ" sz="2400" dirty="0" smtClean="0">
                <a:latin typeface="Calibri" pitchFamily="34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Hýkání 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osla    </a:t>
            </a:r>
            <a:endParaRPr lang="cs-CZ" sz="2400" dirty="0">
              <a:latin typeface="Calibri" pitchFamily="34" charset="0"/>
            </a:endParaRPr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80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1843" y="188640"/>
            <a:ext cx="8229600" cy="936104"/>
          </a:xfrm>
        </p:spPr>
        <p:txBody>
          <a:bodyPr>
            <a:noAutofit/>
          </a:bodyPr>
          <a:lstStyle/>
          <a:p>
            <a:pPr algn="ctr"/>
            <a:r>
              <a:rPr lang="cs-CZ" sz="2800" spc="300" dirty="0">
                <a:solidFill>
                  <a:srgbClr val="FF0000"/>
                </a:solidFill>
                <a:latin typeface="Calibri" pitchFamily="34" charset="0"/>
              </a:rPr>
              <a:t>SEN </a:t>
            </a:r>
            <a:r>
              <a:rPr lang="cs-CZ" sz="2800" spc="300" dirty="0" smtClean="0">
                <a:solidFill>
                  <a:srgbClr val="FF0000"/>
                </a:solidFill>
                <a:latin typeface="Calibri" pitchFamily="34" charset="0"/>
              </a:rPr>
              <a:t>NOCI SVATOJÁNSKÉ</a:t>
            </a:r>
            <a:r>
              <a:rPr lang="cs-CZ" sz="2800" dirty="0" smtClean="0">
                <a:latin typeface="Calibri" pitchFamily="34" charset="0"/>
              </a:rPr>
              <a:t>, suita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229600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</a:rPr>
              <a:t>doplň</a:t>
            </a:r>
            <a:r>
              <a:rPr lang="cs-CZ" sz="2000" dirty="0">
                <a:solidFill>
                  <a:schemeClr val="accent1"/>
                </a:solidFill>
                <a:latin typeface="Calibri" pitchFamily="34" charset="0"/>
              </a:rPr>
              <a:t>: náladu, takt, tempo, tóninu, dynamiku, </a:t>
            </a: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</a:rPr>
              <a:t>nástroje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II. NOCTURNO</a:t>
            </a:r>
            <a:r>
              <a:rPr lang="cs-CZ" sz="2400" dirty="0" smtClean="0">
                <a:latin typeface="Calibri" pitchFamily="34" charset="0"/>
              </a:rPr>
              <a:t>, 1843	</a:t>
            </a:r>
            <a:endParaRPr lang="cs-CZ" sz="24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večerní </a:t>
            </a:r>
            <a:r>
              <a:rPr lang="cs-CZ" sz="2400" dirty="0">
                <a:latin typeface="Calibri" pitchFamily="34" charset="0"/>
              </a:rPr>
              <a:t>dostaveníčko, romantická píseň lesa </a:t>
            </a:r>
            <a:endParaRPr lang="cs-CZ" sz="2400" dirty="0" smtClean="0">
              <a:latin typeface="Calibri" pitchFamily="34" charset="0"/>
            </a:endParaRPr>
          </a:p>
          <a:p>
            <a:pPr marL="0" indent="0">
              <a:buClr>
                <a:srgbClr val="C00000"/>
              </a:buClr>
              <a:buNone/>
            </a:pPr>
            <a:r>
              <a:rPr lang="cs-CZ" sz="2400" dirty="0" smtClean="0">
                <a:latin typeface="Calibri" pitchFamily="34" charset="0"/>
              </a:rPr>
              <a:t>melancholická, snivá, teskná, táhlá </a:t>
            </a:r>
          </a:p>
          <a:p>
            <a:pPr marL="0" indent="0">
              <a:buClr>
                <a:srgbClr val="C00000"/>
              </a:buClr>
              <a:buNone/>
            </a:pPr>
            <a:r>
              <a:rPr lang="cs-CZ" sz="2400" dirty="0" smtClean="0">
                <a:latin typeface="Calibri" pitchFamily="34" charset="0"/>
              </a:rPr>
              <a:t>largo, p—</a:t>
            </a:r>
            <a:r>
              <a:rPr lang="cs-CZ" sz="2400" dirty="0" err="1" smtClean="0">
                <a:latin typeface="Calibri" pitchFamily="34" charset="0"/>
              </a:rPr>
              <a:t>mf</a:t>
            </a:r>
            <a:r>
              <a:rPr lang="cs-CZ" sz="2400" dirty="0" smtClean="0">
                <a:latin typeface="Calibri" pitchFamily="34" charset="0"/>
              </a:rPr>
              <a:t>, dechové dřevěné, žesťové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III. SCHERZO</a:t>
            </a:r>
            <a:r>
              <a:rPr lang="cs-CZ" sz="2400" dirty="0" smtClean="0">
                <a:latin typeface="Calibri" pitchFamily="34" charset="0"/>
              </a:rPr>
              <a:t>	 doplň motivy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rej skřítků, hýkání osla</a:t>
            </a:r>
          </a:p>
          <a:p>
            <a:pPr marL="0" indent="0">
              <a:buClr>
                <a:srgbClr val="C00000"/>
              </a:buClr>
              <a:buNone/>
            </a:pPr>
            <a:r>
              <a:rPr lang="cs-CZ" sz="2400" dirty="0" smtClean="0">
                <a:latin typeface="Calibri" pitchFamily="34" charset="0"/>
              </a:rPr>
              <a:t>hravá, skotačivá, laškovná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3/4, </a:t>
            </a:r>
            <a:r>
              <a:rPr lang="cs-CZ" sz="2400" dirty="0" err="1" smtClean="0">
                <a:latin typeface="Calibri" pitchFamily="34" charset="0"/>
              </a:rPr>
              <a:t>stacato</a:t>
            </a:r>
            <a:r>
              <a:rPr lang="cs-CZ" sz="2400" dirty="0" smtClean="0">
                <a:latin typeface="Calibri" pitchFamily="34" charset="0"/>
              </a:rPr>
              <a:t>, allegro, vivace, </a:t>
            </a:r>
            <a:r>
              <a:rPr lang="cs-CZ" sz="2400" dirty="0" err="1" smtClean="0">
                <a:latin typeface="Calibri" pitchFamily="34" charset="0"/>
              </a:rPr>
              <a:t>mf</a:t>
            </a:r>
            <a:r>
              <a:rPr lang="cs-CZ" sz="2400" dirty="0" smtClean="0">
                <a:latin typeface="Calibri" pitchFamily="34" charset="0"/>
              </a:rPr>
              <a:t>, smyčcové </a:t>
            </a: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IV. SVATEBNÍ POCHOD</a:t>
            </a:r>
          </a:p>
          <a:p>
            <a:pPr marL="0" indent="0">
              <a:buClr>
                <a:srgbClr val="C00000"/>
              </a:buClr>
              <a:buNone/>
            </a:pPr>
            <a:r>
              <a:rPr lang="cs-CZ" sz="2400" dirty="0" smtClean="0">
                <a:latin typeface="Calibri" pitchFamily="34" charset="0"/>
              </a:rPr>
              <a:t>vznešená, slavnostní, radostná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2/4, andante, dur, </a:t>
            </a:r>
            <a:r>
              <a:rPr lang="cs-CZ" sz="2400" dirty="0" err="1" smtClean="0">
                <a:latin typeface="Calibri" pitchFamily="34" charset="0"/>
              </a:rPr>
              <a:t>mf</a:t>
            </a:r>
            <a:r>
              <a:rPr lang="cs-CZ" sz="2400" dirty="0" smtClean="0">
                <a:latin typeface="Calibri" pitchFamily="34" charset="0"/>
              </a:rPr>
              <a:t>—f, dechové žesťové</a:t>
            </a:r>
          </a:p>
          <a:p>
            <a:pPr marL="0" indent="0">
              <a:buNone/>
            </a:pPr>
            <a:endParaRPr lang="cs-CZ" sz="2400" dirty="0">
              <a:latin typeface="Calibri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41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298838"/>
            <a:ext cx="5554960" cy="1113938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2000" dirty="0" smtClean="0"/>
              <a:t>interpreti: </a:t>
            </a:r>
            <a:r>
              <a:rPr lang="cs-CZ" sz="2700" dirty="0" smtClean="0">
                <a:latin typeface="Calibri" pitchFamily="34" charset="0"/>
                <a:hlinkClick r:id="rId2"/>
              </a:rPr>
              <a:t>Sylvia Čápová</a:t>
            </a:r>
            <a:r>
              <a:rPr lang="cs-CZ" sz="2700" dirty="0" smtClean="0">
                <a:latin typeface="Calibri" pitchFamily="34" charset="0"/>
              </a:rPr>
              <a:t>, </a:t>
            </a:r>
            <a:r>
              <a:rPr lang="cs-CZ" sz="2700" dirty="0" smtClean="0">
                <a:latin typeface="Calibri" pitchFamily="34" charset="0"/>
                <a:hlinkClick r:id="rId3"/>
              </a:rPr>
              <a:t>Jan Simon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507288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</a:rPr>
              <a:t>doplň : náladu, tóninu, takt a tempo, dynamiku a nástroj, urči  interpreta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hlinkClick r:id="rId4"/>
              </a:rPr>
              <a:t>Preludium č. 4   </a:t>
            </a:r>
            <a:r>
              <a:rPr lang="cs-CZ" sz="2400" dirty="0" smtClean="0">
                <a:latin typeface="Calibri" pitchFamily="34" charset="0"/>
              </a:rPr>
              <a:t>		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       	            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snivá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e moll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₵  alla breve, largo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piano</a:t>
            </a:r>
            <a:r>
              <a:rPr lang="cs-CZ" sz="2400" dirty="0">
                <a:latin typeface="Calibri" pitchFamily="34" charset="0"/>
              </a:rPr>
              <a:t>, </a:t>
            </a:r>
            <a:r>
              <a:rPr lang="cs-CZ" sz="2400" dirty="0">
                <a:solidFill>
                  <a:prstClr val="black"/>
                </a:solidFill>
                <a:latin typeface="Calibri" pitchFamily="34" charset="0"/>
                <a:sym typeface="Symbol"/>
              </a:rPr>
              <a:t> </a:t>
            </a:r>
            <a:r>
              <a:rPr lang="cs-CZ" sz="2400" dirty="0" smtClean="0">
                <a:latin typeface="Calibri" pitchFamily="34" charset="0"/>
              </a:rPr>
              <a:t>crescendo</a:t>
            </a:r>
            <a:r>
              <a:rPr lang="cs-CZ" sz="2400" dirty="0">
                <a:latin typeface="Calibri" pitchFamily="34" charset="0"/>
                <a:sym typeface="Symbol"/>
              </a:rPr>
              <a:t>, </a:t>
            </a:r>
            <a:r>
              <a:rPr lang="cs-CZ" sz="2400" dirty="0" smtClean="0">
                <a:latin typeface="Calibri" pitchFamily="34" charset="0"/>
                <a:sym typeface="Symbol"/>
              </a:rPr>
              <a:t> </a:t>
            </a:r>
            <a:r>
              <a:rPr lang="cs-CZ" sz="2400" dirty="0" smtClean="0">
                <a:latin typeface="Calibri" pitchFamily="34" charset="0"/>
              </a:rPr>
              <a:t>decrescendo,</a:t>
            </a:r>
            <a:r>
              <a:rPr lang="cs-CZ" sz="2400" dirty="0" smtClean="0">
                <a:latin typeface="Calibri" pitchFamily="34" charset="0"/>
                <a:sym typeface="Symbol"/>
              </a:rPr>
              <a:t> </a:t>
            </a:r>
            <a:r>
              <a:rPr lang="cs-CZ" sz="2400" dirty="0" smtClean="0">
                <a:latin typeface="Calibri" pitchFamily="34" charset="0"/>
              </a:rPr>
              <a:t>forte, pianissimo, diminuendo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klavír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Preludium č. 7</a:t>
            </a:r>
            <a:r>
              <a:rPr lang="cs-CZ" sz="2400" dirty="0" smtClean="0">
                <a:latin typeface="Calibri" pitchFamily="34" charset="0"/>
              </a:rPr>
              <a:t>				             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dolce – sladce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A dur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3/4 , andantino     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piano, crescendo</a:t>
            </a:r>
          </a:p>
          <a:p>
            <a:pPr marL="0" indent="0">
              <a:buNone/>
            </a:pPr>
            <a:endParaRPr lang="cs-CZ" sz="2400" dirty="0" smtClean="0">
              <a:latin typeface="Calibri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048" y="298838"/>
            <a:ext cx="36013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pc="300" dirty="0">
                <a:solidFill>
                  <a:schemeClr val="tx2"/>
                </a:solidFill>
                <a:latin typeface="Calibri" pitchFamily="34" charset="0"/>
                <a:ea typeface="+mj-ea"/>
                <a:cs typeface="+mj-cs"/>
              </a:rPr>
              <a:t>FRYDERYK CHOPIN </a:t>
            </a:r>
          </a:p>
        </p:txBody>
      </p:sp>
      <p:sp>
        <p:nvSpPr>
          <p:cNvPr id="5" name="Tlačítko akce: Domů 4">
            <a:hlinkClick r:id="rId5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7338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6895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spc="300" dirty="0">
                <a:latin typeface="Calibri" pitchFamily="34" charset="0"/>
              </a:rPr>
              <a:t>FRYDERYK CHOPIN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solidFill>
                  <a:schemeClr val="accent1"/>
                </a:solidFill>
                <a:latin typeface="Calibri" pitchFamily="34" charset="0"/>
              </a:rPr>
              <a:t>doplň : náladu, tóninu, 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</a:rPr>
              <a:t>takt a tempo</a:t>
            </a:r>
            <a:r>
              <a:rPr lang="cs-CZ" sz="2400" dirty="0">
                <a:solidFill>
                  <a:schemeClr val="accent1"/>
                </a:solidFill>
                <a:latin typeface="Calibri" pitchFamily="34" charset="0"/>
              </a:rPr>
              <a:t>, 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</a:rPr>
              <a:t>dynamiku, nástroj, formu</a:t>
            </a:r>
            <a:endParaRPr lang="cs-CZ" sz="2400" dirty="0">
              <a:solidFill>
                <a:schemeClr val="accent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  <a:latin typeface="Calibri" pitchFamily="34" charset="0"/>
              <a:hlinkClick r:id="rId2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hlinkClick r:id="rId2"/>
              </a:rPr>
              <a:t>Valčík  č. 7 cis moll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   </a:t>
            </a: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taneční, přemýšlivá, hravá, snivá, melancholická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3/4   </a:t>
            </a:r>
            <a:r>
              <a:rPr lang="cs-CZ" sz="2400" dirty="0" err="1" smtClean="0">
                <a:latin typeface="Calibri" pitchFamily="34" charset="0"/>
              </a:rPr>
              <a:t>giusto</a:t>
            </a:r>
            <a:r>
              <a:rPr lang="cs-CZ" sz="2400" dirty="0" smtClean="0">
                <a:latin typeface="Calibri" pitchFamily="34" charset="0"/>
              </a:rPr>
              <a:t> – přiměřeně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pp</a:t>
            </a:r>
            <a:r>
              <a:rPr lang="cs-CZ" sz="2400" dirty="0">
                <a:latin typeface="Calibri" pitchFamily="34" charset="0"/>
              </a:rPr>
              <a:t>, </a:t>
            </a:r>
            <a:r>
              <a:rPr lang="cs-CZ" sz="2400" dirty="0" err="1" smtClean="0">
                <a:latin typeface="Calibri" pitchFamily="34" charset="0"/>
              </a:rPr>
              <a:t>mf</a:t>
            </a:r>
            <a:r>
              <a:rPr lang="cs-CZ" sz="2400" dirty="0" smtClean="0">
                <a:latin typeface="Calibri" pitchFamily="34" charset="0"/>
              </a:rPr>
              <a:t>, 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sym typeface="Symbol"/>
              </a:rPr>
              <a:t></a:t>
            </a:r>
            <a:r>
              <a:rPr lang="cs-CZ" sz="2400" dirty="0" smtClean="0">
                <a:latin typeface="Calibri" pitchFamily="34" charset="0"/>
              </a:rPr>
              <a:t> crescendo,</a:t>
            </a:r>
            <a:r>
              <a:rPr lang="cs-CZ" sz="2400" dirty="0" smtClean="0">
                <a:latin typeface="Calibri" pitchFamily="34" charset="0"/>
                <a:sym typeface="Symbol"/>
              </a:rPr>
              <a:t> </a:t>
            </a:r>
            <a:r>
              <a:rPr lang="cs-CZ" sz="2400" dirty="0">
                <a:solidFill>
                  <a:prstClr val="black"/>
                </a:solidFill>
                <a:latin typeface="Calibri" pitchFamily="34" charset="0"/>
                <a:sym typeface="Symbol"/>
              </a:rPr>
              <a:t> </a:t>
            </a:r>
            <a:r>
              <a:rPr lang="cs-CZ" sz="2400" dirty="0" err="1" smtClean="0">
                <a:latin typeface="Calibri" pitchFamily="34" charset="0"/>
                <a:sym typeface="Symbol"/>
              </a:rPr>
              <a:t>desrescendo</a:t>
            </a:r>
            <a:endParaRPr lang="cs-CZ" sz="2400" dirty="0" smtClean="0">
              <a:latin typeface="Calibri" pitchFamily="34" charset="0"/>
              <a:sym typeface="Symbol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  <a:cs typeface="AngsanaUPC" pitchFamily="18" charset="-34"/>
                <a:sym typeface="Symbol"/>
              </a:rPr>
              <a:t>klavír: </a:t>
            </a:r>
            <a:r>
              <a:rPr lang="cs-CZ" sz="2400" dirty="0" err="1" smtClean="0">
                <a:latin typeface="Calibri" pitchFamily="34" charset="0"/>
                <a:cs typeface="AngsanaUPC" pitchFamily="18" charset="-34"/>
                <a:sym typeface="Symbol"/>
              </a:rPr>
              <a:t>Khatia</a:t>
            </a:r>
            <a:r>
              <a:rPr lang="cs-CZ" sz="2400" dirty="0" smtClean="0">
                <a:latin typeface="Calibri" pitchFamily="34" charset="0"/>
                <a:cs typeface="AngsanaUPC" pitchFamily="18" charset="-34"/>
                <a:sym typeface="Symbol"/>
              </a:rPr>
              <a:t> </a:t>
            </a:r>
            <a:r>
              <a:rPr lang="cs-CZ" sz="2400" dirty="0" err="1">
                <a:latin typeface="Calibri" pitchFamily="34" charset="0"/>
                <a:cs typeface="AngsanaUPC" pitchFamily="18" charset="-34"/>
                <a:sym typeface="Symbol"/>
              </a:rPr>
              <a:t>Buniatishvili</a:t>
            </a:r>
            <a:endParaRPr lang="cs-CZ" sz="2400" dirty="0">
              <a:latin typeface="Calibri" pitchFamily="34" charset="0"/>
              <a:cs typeface="AngsanaUPC" pitchFamily="18" charset="-34"/>
              <a:sym typeface="Symbol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  <a:cs typeface="AngsanaUPC" pitchFamily="18" charset="-34"/>
                <a:sym typeface="Symbol"/>
              </a:rPr>
              <a:t>A  B  C  B  A  B      rondo</a:t>
            </a:r>
          </a:p>
          <a:p>
            <a:pPr marL="0" indent="0">
              <a:buNone/>
            </a:pPr>
            <a:endParaRPr lang="cs-CZ" sz="2400" dirty="0" smtClean="0">
              <a:latin typeface="Calibri" pitchFamily="34" charset="0"/>
              <a:cs typeface="AngsanaUPC" pitchFamily="18" charset="-34"/>
              <a:sym typeface="Symbol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  <a:cs typeface="AngsanaUPC" pitchFamily="18" charset="-34"/>
                <a:sym typeface="Symbol"/>
                <a:hlinkClick r:id="rId3"/>
              </a:rPr>
              <a:t>Revoluční, </a:t>
            </a:r>
            <a:r>
              <a:rPr lang="cs-CZ" sz="2400" dirty="0" smtClean="0">
                <a:latin typeface="Calibri" pitchFamily="34" charset="0"/>
                <a:cs typeface="AngsanaUPC" pitchFamily="18" charset="-34"/>
                <a:sym typeface="Symbol"/>
              </a:rPr>
              <a:t>e</a:t>
            </a:r>
            <a:r>
              <a:rPr lang="nl-NL" sz="2400" dirty="0" smtClean="0">
                <a:latin typeface="Calibri" pitchFamily="34" charset="0"/>
                <a:cs typeface="AngsanaUPC" pitchFamily="18" charset="-34"/>
                <a:sym typeface="Symbol"/>
              </a:rPr>
              <a:t>tude </a:t>
            </a:r>
            <a:r>
              <a:rPr lang="cs-CZ" sz="2400" dirty="0" smtClean="0">
                <a:latin typeface="Calibri" pitchFamily="34" charset="0"/>
                <a:cs typeface="AngsanaUPC" pitchFamily="18" charset="-34"/>
                <a:sym typeface="Symbol"/>
              </a:rPr>
              <a:t>o</a:t>
            </a:r>
            <a:r>
              <a:rPr lang="nl-NL" sz="2400" dirty="0" smtClean="0">
                <a:latin typeface="Calibri" pitchFamily="34" charset="0"/>
                <a:cs typeface="AngsanaUPC" pitchFamily="18" charset="-34"/>
                <a:sym typeface="Symbol"/>
              </a:rPr>
              <a:t>p</a:t>
            </a:r>
            <a:r>
              <a:rPr lang="nl-NL" sz="2400" dirty="0">
                <a:latin typeface="Calibri" pitchFamily="34" charset="0"/>
                <a:cs typeface="AngsanaUPC" pitchFamily="18" charset="-34"/>
                <a:sym typeface="Symbol"/>
              </a:rPr>
              <a:t>. 10, </a:t>
            </a:r>
            <a:r>
              <a:rPr lang="cs-CZ" sz="2400" dirty="0" smtClean="0">
                <a:latin typeface="Calibri" pitchFamily="34" charset="0"/>
                <a:cs typeface="AngsanaUPC" pitchFamily="18" charset="-34"/>
                <a:sym typeface="Symbol"/>
              </a:rPr>
              <a:t>č. </a:t>
            </a:r>
            <a:r>
              <a:rPr lang="nl-NL" sz="2400" dirty="0" smtClean="0">
                <a:latin typeface="Calibri" pitchFamily="34" charset="0"/>
                <a:cs typeface="AngsanaUPC" pitchFamily="18" charset="-34"/>
                <a:sym typeface="Symbol"/>
              </a:rPr>
              <a:t>12 </a:t>
            </a:r>
            <a:r>
              <a:rPr lang="nl-NL" sz="2400" dirty="0">
                <a:latin typeface="Calibri" pitchFamily="34" charset="0"/>
                <a:cs typeface="AngsanaUPC" pitchFamily="18" charset="-34"/>
                <a:sym typeface="Symbol"/>
              </a:rPr>
              <a:t>in </a:t>
            </a:r>
            <a:r>
              <a:rPr lang="cs-CZ" sz="2400" dirty="0">
                <a:latin typeface="Calibri" pitchFamily="34" charset="0"/>
                <a:cs typeface="AngsanaUPC" pitchFamily="18" charset="-34"/>
                <a:sym typeface="Symbol"/>
              </a:rPr>
              <a:t>c moll  </a:t>
            </a:r>
            <a:endParaRPr lang="cs-CZ" sz="2400" dirty="0" smtClean="0">
              <a:latin typeface="Calibri" pitchFamily="34" charset="0"/>
              <a:cs typeface="AngsanaUPC" pitchFamily="18" charset="-34"/>
              <a:sym typeface="Symbol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  <a:cs typeface="AngsanaUPC" pitchFamily="18" charset="-34"/>
                <a:sym typeface="Symbol"/>
              </a:rPr>
              <a:t>klavír: </a:t>
            </a:r>
            <a:r>
              <a:rPr lang="cs-CZ" sz="2400" dirty="0" err="1" smtClean="0">
                <a:latin typeface="Calibri" pitchFamily="34" charset="0"/>
                <a:cs typeface="AngsanaUPC" pitchFamily="18" charset="-34"/>
                <a:sym typeface="Symbol"/>
              </a:rPr>
              <a:t>Khatia</a:t>
            </a:r>
            <a:r>
              <a:rPr lang="cs-CZ" sz="2400" dirty="0" smtClean="0">
                <a:latin typeface="Calibri" pitchFamily="34" charset="0"/>
                <a:cs typeface="AngsanaUPC" pitchFamily="18" charset="-34"/>
                <a:sym typeface="Symbol"/>
              </a:rPr>
              <a:t> </a:t>
            </a:r>
            <a:r>
              <a:rPr lang="cs-CZ" sz="2400" dirty="0" err="1">
                <a:latin typeface="Calibri" pitchFamily="34" charset="0"/>
                <a:cs typeface="AngsanaUPC" pitchFamily="18" charset="-34"/>
                <a:sym typeface="Symbol"/>
              </a:rPr>
              <a:t>Buniatishvili</a:t>
            </a:r>
            <a:endParaRPr lang="cs-CZ" sz="2400" dirty="0">
              <a:latin typeface="Calibri" pitchFamily="34" charset="0"/>
              <a:cs typeface="AngsanaUPC" pitchFamily="18" charset="-34"/>
              <a:sym typeface="Symbol"/>
            </a:endParaRPr>
          </a:p>
          <a:p>
            <a:pPr marL="0" indent="0">
              <a:buNone/>
            </a:pPr>
            <a:endParaRPr lang="cs-CZ" sz="2400" dirty="0">
              <a:latin typeface="Calibri" pitchFamily="34" charset="0"/>
              <a:cs typeface="AngsanaUPC" pitchFamily="18" charset="-34"/>
              <a:sym typeface="Symbol"/>
            </a:endParaRPr>
          </a:p>
          <a:p>
            <a:pPr marL="0" indent="0">
              <a:buNone/>
            </a:pPr>
            <a:endParaRPr lang="cs-CZ" sz="2400" dirty="0" smtClean="0">
              <a:latin typeface="Calibri" pitchFamily="34" charset="0"/>
              <a:cs typeface="AngsanaUPC" pitchFamily="18" charset="-34"/>
              <a:sym typeface="Symbol"/>
            </a:endParaRPr>
          </a:p>
          <a:p>
            <a:pPr marL="0" indent="0">
              <a:buNone/>
            </a:pPr>
            <a:endParaRPr lang="cs-CZ" sz="2400" dirty="0">
              <a:latin typeface="Calibri" pitchFamily="34" charset="0"/>
              <a:cs typeface="AngsanaUPC" pitchFamily="18" charset="-34"/>
            </a:endParaRPr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555776" y="4221088"/>
            <a:ext cx="9144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976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267493"/>
            <a:ext cx="8568952" cy="820738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		</a:t>
            </a:r>
            <a:r>
              <a:rPr lang="cs-CZ" sz="3100" spc="300" dirty="0">
                <a:latin typeface="Calibri" pitchFamily="34" charset="0"/>
              </a:rPr>
              <a:t>BEDŘICH SMETANA	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						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5832648"/>
          </a:xfrm>
          <a:ln>
            <a:miter lim="800000"/>
            <a:headEnd/>
            <a:tailEnd/>
          </a:ln>
          <a:extLst/>
        </p:spPr>
        <p:txBody>
          <a:bodyPr/>
          <a:lstStyle/>
          <a:p>
            <a:pPr marL="522287" indent="-457200" eaLnBrk="1" hangingPunct="1">
              <a:buFont typeface="Wingdings 2" pitchFamily="18" charset="2"/>
              <a:buAutoNum type="arabicPeriod"/>
              <a:defRPr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po vyslechnutí skladby urči její název – </a:t>
            </a:r>
            <a:r>
              <a:rPr lang="cs-CZ" sz="280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C00000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ea typeface="+mj-ea"/>
                <a:cs typeface="+mj-cs"/>
              </a:rPr>
              <a:t>LOUISINA POLKA</a:t>
            </a:r>
          </a:p>
          <a:p>
            <a:pPr marL="522287" indent="-457200" eaLnBrk="1" hangingPunct="1">
              <a:buFont typeface="Wingdings 2" pitchFamily="18" charset="2"/>
              <a:buAutoNum type="arabicPeriod"/>
              <a:defRPr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vyber hudební formu:  VFP, rondo, variace</a:t>
            </a:r>
          </a:p>
          <a:p>
            <a:pPr marL="522287" indent="-457200" eaLnBrk="1" hangingPunct="1">
              <a:buFont typeface="Wingdings 2" pitchFamily="18" charset="2"/>
              <a:buAutoNum type="arabicPeriod"/>
              <a:defRPr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doplň náladu, takt, tempo, dynamiku, tóninu, nástroj</a:t>
            </a:r>
          </a:p>
          <a:p>
            <a:pPr marL="522287" indent="-457200" eaLnBrk="1" hangingPunct="1">
              <a:buFont typeface="Wingdings 2" pitchFamily="18" charset="2"/>
              <a:buNone/>
              <a:defRPr/>
            </a:pPr>
            <a:endParaRPr lang="cs-CZ" sz="2400" dirty="0" smtClean="0">
              <a:solidFill>
                <a:schemeClr val="tx2"/>
              </a:solidFill>
              <a:latin typeface="Calibri" pitchFamily="34" charset="0"/>
            </a:endParaRPr>
          </a:p>
          <a:p>
            <a:pPr marL="522287" indent="-457200" eaLnBrk="1" hangingPunct="1">
              <a:buFont typeface="+mj-lt"/>
              <a:buAutoNum type="arabicPeriod"/>
              <a:defRPr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V jaké opeře zazněl následující sbor? Doplň název sboru a opery.</a:t>
            </a:r>
          </a:p>
          <a:p>
            <a:pPr marL="522287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       </a:t>
            </a: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Proč bychom se netěšili – </a:t>
            </a:r>
            <a:r>
              <a:rPr lang="cs-CZ" sz="280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C00000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ea typeface="+mj-ea"/>
                <a:cs typeface="+mj-cs"/>
              </a:rPr>
              <a:t>PRODANÁ NEVĚSTA</a:t>
            </a:r>
          </a:p>
          <a:p>
            <a:pPr marL="522287" indent="-457200" eaLnBrk="1" hangingPunct="1">
              <a:buFont typeface="+mj-lt"/>
              <a:buAutoNum type="arabicPeriod" startAt="2"/>
              <a:defRPr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urči jména hlavních postav, hlasové obsazení, názvy duet</a:t>
            </a:r>
            <a:endParaRPr lang="cs-CZ" sz="2400" dirty="0" smtClean="0"/>
          </a:p>
          <a:p>
            <a:pPr marL="522287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	Věrné milování, Mařenka – mezzosoprán, </a:t>
            </a:r>
            <a:r>
              <a:rPr lang="cs-CZ" sz="2400" dirty="0" err="1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Jeník</a:t>
            </a: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 – tenor</a:t>
            </a:r>
          </a:p>
          <a:p>
            <a:pPr marL="522287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	Znám jednu dívku, </a:t>
            </a:r>
            <a:r>
              <a:rPr lang="cs-CZ" sz="2400" dirty="0" err="1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Kecal</a:t>
            </a: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 – bas, </a:t>
            </a:r>
            <a:r>
              <a:rPr lang="cs-CZ" sz="2400" dirty="0" err="1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Jeník</a:t>
            </a: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 – tenor</a:t>
            </a:r>
          </a:p>
          <a:p>
            <a:pPr marL="522287" indent="-457200" eaLnBrk="1" hangingPunct="1">
              <a:buFont typeface="Wingdings 2" pitchFamily="18" charset="2"/>
              <a:buNone/>
              <a:defRPr/>
            </a:pPr>
            <a:endParaRPr lang="cs-CZ" sz="2400" dirty="0" smtClean="0">
              <a:solidFill>
                <a:srgbClr val="645773"/>
              </a:solidFill>
              <a:latin typeface="Calibri" pitchFamily="34" charset="0"/>
              <a:ea typeface="Times New Roman" pitchFamily="18" charset="0"/>
              <a:cs typeface="Tahoma" pitchFamily="34" charset="0"/>
            </a:endParaRPr>
          </a:p>
          <a:p>
            <a:pPr marL="522287" indent="-457200" eaLnBrk="1" hangingPunct="1">
              <a:buFont typeface="+mj-lt"/>
              <a:buAutoNum type="arabicPeriod"/>
              <a:defRPr/>
            </a:pP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Ve které opeře zazněla ukázka? Jak se tento typ skladby nazývá?</a:t>
            </a:r>
          </a:p>
          <a:p>
            <a:pPr marL="522287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C00000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</a:rPr>
              <a:t>       fanfára</a:t>
            </a: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 z předehry k opeře </a:t>
            </a:r>
            <a:r>
              <a:rPr lang="cs-CZ" sz="240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C00000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</a:rPr>
              <a:t>LIBUŠE</a:t>
            </a:r>
          </a:p>
          <a:p>
            <a:pPr marL="522287" indent="-457200" eaLnBrk="1" hangingPunct="1">
              <a:buFont typeface="+mj-lt"/>
              <a:buAutoNum type="arabicPeriod"/>
              <a:defRPr/>
            </a:pPr>
            <a:endParaRPr lang="cs-CZ" sz="2400" dirty="0" smtClean="0">
              <a:solidFill>
                <a:srgbClr val="645773"/>
              </a:solidFill>
              <a:latin typeface="Calibri" pitchFamily="34" charset="0"/>
              <a:ea typeface="Times New Roman" pitchFamily="18" charset="0"/>
              <a:cs typeface="Tahoma" pitchFamily="34" charset="0"/>
            </a:endParaRPr>
          </a:p>
          <a:p>
            <a:pPr marL="522287" indent="-457200" eaLnBrk="1" hangingPunct="1">
              <a:buFont typeface="Wingdings 2" pitchFamily="18" charset="2"/>
              <a:buNone/>
              <a:defRPr/>
            </a:pPr>
            <a:endParaRPr lang="cs-CZ" sz="2400" dirty="0" smtClean="0">
              <a:solidFill>
                <a:srgbClr val="645773"/>
              </a:solidFill>
              <a:latin typeface="Calibri" pitchFamily="34" charset="0"/>
              <a:ea typeface="Times New Roman" pitchFamily="18" charset="0"/>
              <a:cs typeface="Tahoma" pitchFamily="34" charset="0"/>
            </a:endParaRPr>
          </a:p>
          <a:p>
            <a:pPr marL="522287" indent="-457200" eaLnBrk="1" hangingPunct="1">
              <a:buFont typeface="Wingdings 2" pitchFamily="18" charset="2"/>
              <a:buNone/>
              <a:defRPr/>
            </a:pPr>
            <a:endParaRPr lang="cs-CZ" sz="2400" dirty="0" smtClean="0">
              <a:solidFill>
                <a:srgbClr val="645773"/>
              </a:solidFill>
              <a:latin typeface="Calibri" pitchFamily="34" charset="0"/>
              <a:cs typeface="Tahoma" pitchFamily="34" charset="0"/>
            </a:endParaRPr>
          </a:p>
          <a:p>
            <a:pPr marL="522287" indent="-457200" eaLnBrk="1" hangingPunct="1">
              <a:buFont typeface="Wingdings 2" pitchFamily="18" charset="2"/>
              <a:buNone/>
              <a:defRPr/>
            </a:pPr>
            <a:endParaRPr lang="cs-CZ" sz="2400" dirty="0" smtClean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80063" y="908050"/>
            <a:ext cx="2592387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Rámeček 6"/>
          <p:cNvSpPr/>
          <p:nvPr/>
        </p:nvSpPr>
        <p:spPr>
          <a:xfrm>
            <a:off x="3492500" y="1341438"/>
            <a:ext cx="698500" cy="4318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650" y="4076700"/>
            <a:ext cx="6840538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5650" y="4581525"/>
            <a:ext cx="6840538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40200" y="5802988"/>
            <a:ext cx="1049207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4213" y="5876925"/>
            <a:ext cx="1008062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55650" y="3141663"/>
            <a:ext cx="67691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Tlačítko akce: Domů 12">
            <a:hlinkClick r:id="rId2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971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8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3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8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3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Nadpis 1"/>
          <p:cNvSpPr>
            <a:spLocks noGrp="1"/>
          </p:cNvSpPr>
          <p:nvPr>
            <p:ph type="title" idx="4294967295"/>
          </p:nvPr>
        </p:nvSpPr>
        <p:spPr bwMode="auto">
          <a:xfrm>
            <a:off x="611560" y="268288"/>
            <a:ext cx="8243216" cy="1576536"/>
          </a:xfrm>
          <a:extLst/>
        </p:spPr>
        <p:txBody>
          <a:bodyPr wrap="square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indent="0" eaLnBrk="1" hangingPunct="1">
              <a:defRPr/>
            </a:pPr>
            <a:r>
              <a:rPr lang="cs-CZ" sz="2400" dirty="0">
                <a:solidFill>
                  <a:schemeClr val="tx1"/>
                </a:solidFill>
                <a:latin typeface="Calibri" pitchFamily="34" charset="0"/>
              </a:rPr>
              <a:t>1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. Ve které symfonické básni zazní chorál Ktož sú boží bojovníci?</a:t>
            </a:r>
            <a:b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2. Jak se jmenuje symfonická báseň, jež má formu ronda?</a:t>
            </a:r>
            <a:b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3. Která symfonická báseň Smetany byla inspirována Jiráskovými</a:t>
            </a:r>
            <a:b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     Starými pověstmi českými? 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63" name="Zástupný symbol pro obsah 2"/>
          <p:cNvSpPr>
            <a:spLocks noGrp="1"/>
          </p:cNvSpPr>
          <p:nvPr>
            <p:ph idx="4294967295"/>
          </p:nvPr>
        </p:nvSpPr>
        <p:spPr>
          <a:xfrm>
            <a:off x="755576" y="2276872"/>
            <a:ext cx="3312368" cy="4032448"/>
          </a:xfr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0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cyklus symfonických básní</a:t>
            </a:r>
            <a:endParaRPr lang="cs-CZ" sz="2000" dirty="0" smtClean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rgbClr val="C00000"/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ea typeface="+mj-ea"/>
              <a:cs typeface="+mj-cs"/>
            </a:endParaRPr>
          </a:p>
          <a:p>
            <a:pPr algn="ctr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400" spc="30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C00000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ea typeface="+mj-ea"/>
                <a:cs typeface="+mj-cs"/>
              </a:rPr>
              <a:t>MÁ VLAST</a:t>
            </a:r>
            <a:endParaRPr lang="cs-CZ" sz="2400" spc="300" dirty="0" smtClean="0">
              <a:solidFill>
                <a:srgbClr val="645773"/>
              </a:solidFill>
              <a:latin typeface="Calibri" pitchFamily="34" charset="0"/>
              <a:ea typeface="Times New Roman" pitchFamily="18" charset="0"/>
              <a:cs typeface="Tahoma" pitchFamily="34" charset="0"/>
            </a:endParaRPr>
          </a:p>
          <a:p>
            <a:pPr algn="ctr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Vyšehrad</a:t>
            </a:r>
          </a:p>
          <a:p>
            <a:pPr algn="ctr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Vltava</a:t>
            </a:r>
          </a:p>
          <a:p>
            <a:pPr algn="ctr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Šárka</a:t>
            </a:r>
          </a:p>
          <a:p>
            <a:pPr algn="ctr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Z českých luhů a hájů</a:t>
            </a:r>
          </a:p>
          <a:p>
            <a:pPr algn="ctr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Tábor </a:t>
            </a:r>
          </a:p>
          <a:p>
            <a:pPr algn="ctr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olidFill>
                  <a:srgbClr val="645773"/>
                </a:solidFill>
                <a:latin typeface="Calibri" pitchFamily="34" charset="0"/>
                <a:ea typeface="Times New Roman" pitchFamily="18" charset="0"/>
                <a:cs typeface="Tahoma" pitchFamily="34" charset="0"/>
              </a:rPr>
              <a:t>Blaník</a:t>
            </a:r>
          </a:p>
        </p:txBody>
      </p:sp>
      <p:sp>
        <p:nvSpPr>
          <p:cNvPr id="23558" name="TextovéPole 5"/>
          <p:cNvSpPr txBox="1">
            <a:spLocks noChangeArrowheads="1"/>
          </p:cNvSpPr>
          <p:nvPr/>
        </p:nvSpPr>
        <p:spPr bwMode="auto">
          <a:xfrm>
            <a:off x="4563157" y="2924944"/>
            <a:ext cx="396044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cs-CZ" dirty="0">
                <a:latin typeface="Calibri" pitchFamily="34" charset="0"/>
                <a:hlinkClick r:id="rId2"/>
              </a:rPr>
              <a:t>Má vlast - Wikipedie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9" name="Tlačítko akce: Domů 8">
            <a:hlinkClick r:id="rId3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872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09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2000" fill="hold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569218"/>
          </a:xfrm>
        </p:spPr>
        <p:txBody>
          <a:bodyPr/>
          <a:lstStyle/>
          <a:p>
            <a:pPr algn="ctr">
              <a:defRPr/>
            </a:pPr>
            <a:r>
              <a:rPr lang="cs-CZ" sz="2800" spc="300" dirty="0" smtClean="0">
                <a:solidFill>
                  <a:schemeClr val="tx1"/>
                </a:solidFill>
                <a:latin typeface="Calibri" pitchFamily="34" charset="0"/>
                <a:ea typeface="+mn-ea"/>
                <a:cs typeface="+mn-cs"/>
              </a:rPr>
              <a:t>VLTAVA,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ea typeface="+mn-ea"/>
                <a:cs typeface="+mn-cs"/>
              </a:rPr>
              <a:t>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ea typeface="+mn-ea"/>
                <a:cs typeface="+mn-cs"/>
              </a:rPr>
              <a:t>symfonická báseň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473700"/>
          </a:xfrm>
        </p:spPr>
        <p:txBody>
          <a:bodyPr/>
          <a:lstStyle/>
          <a:p>
            <a:pPr marL="577850" indent="-514350">
              <a:buFont typeface="Wingdings 2" pitchFamily="18" charset="2"/>
              <a:buNone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Při poslechu průběžně doplňuj do následující </a:t>
            </a: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  <a:hlinkClick r:id="rId2" action="ppaction://hlinksldjump"/>
              </a:rPr>
              <a:t>tabulky</a:t>
            </a:r>
            <a:endParaRPr lang="cs-CZ" sz="2400" dirty="0" smtClean="0">
              <a:solidFill>
                <a:schemeClr val="tx2"/>
              </a:solidFill>
              <a:latin typeface="Calibri" pitchFamily="34" charset="0"/>
            </a:endParaRPr>
          </a:p>
          <a:p>
            <a:pPr marL="577850" indent="-514350">
              <a:buFont typeface="Century Gothic" pitchFamily="34" charset="0"/>
              <a:buAutoNum type="arabicPeriod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náladu</a:t>
            </a:r>
          </a:p>
          <a:p>
            <a:pPr marL="577850" indent="-514350">
              <a:buFont typeface="Century Gothic" pitchFamily="34" charset="0"/>
              <a:buAutoNum type="arabicPeriod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hudební nástroje nebo skupiny nástrojů</a:t>
            </a:r>
          </a:p>
          <a:p>
            <a:pPr marL="577850" indent="-514350">
              <a:buFont typeface="Century Gothic" pitchFamily="34" charset="0"/>
              <a:buAutoNum type="arabicPeriod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takt</a:t>
            </a:r>
          </a:p>
          <a:p>
            <a:pPr marL="577850" indent="-514350">
              <a:buFont typeface="Century Gothic" pitchFamily="34" charset="0"/>
              <a:buAutoNum type="arabicPeriod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tempo</a:t>
            </a:r>
          </a:p>
          <a:p>
            <a:pPr marL="577850" indent="-514350">
              <a:buFont typeface="Century Gothic" pitchFamily="34" charset="0"/>
              <a:buAutoNum type="arabicPeriod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dynamiku</a:t>
            </a:r>
          </a:p>
          <a:p>
            <a:pPr marL="577850" indent="-514350">
              <a:buFont typeface="Century Gothic" pitchFamily="34" charset="0"/>
              <a:buAutoNum type="arabicPeriod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tóninu</a:t>
            </a:r>
          </a:p>
          <a:p>
            <a:pPr marL="577850" indent="-514350">
              <a:buFont typeface="Century Gothic" pitchFamily="34" charset="0"/>
              <a:buAutoNum type="arabicPeriod"/>
            </a:pPr>
            <a:endParaRPr lang="cs-CZ" sz="2400" dirty="0" smtClean="0">
              <a:solidFill>
                <a:schemeClr val="tx2"/>
              </a:solidFill>
              <a:latin typeface="Calibri" pitchFamily="34" charset="0"/>
            </a:endParaRPr>
          </a:p>
          <a:p>
            <a:pPr marL="577850" indent="-514350">
              <a:buFont typeface="Wingdings 2" pitchFamily="18" charset="2"/>
              <a:buNone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Jakou má VLTAVA hudební formu?</a:t>
            </a:r>
          </a:p>
          <a:p>
            <a:pPr marL="577850" indent="-514350">
              <a:buFont typeface="Century Gothic" pitchFamily="34" charset="0"/>
              <a:buAutoNum type="arabicPeriod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velká forma písňová</a:t>
            </a:r>
          </a:p>
          <a:p>
            <a:pPr marL="577850" indent="-514350">
              <a:buFont typeface="Century Gothic" pitchFamily="34" charset="0"/>
              <a:buAutoNum type="arabicPeriod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rondo</a:t>
            </a:r>
          </a:p>
          <a:p>
            <a:pPr marL="577850" indent="-514350">
              <a:buFont typeface="Century Gothic" pitchFamily="34" charset="0"/>
              <a:buAutoNum type="arabicPeriod"/>
            </a:pPr>
            <a:r>
              <a:rPr lang="cs-CZ" sz="2400" dirty="0" smtClean="0">
                <a:solidFill>
                  <a:schemeClr val="tx2"/>
                </a:solidFill>
                <a:latin typeface="Calibri" pitchFamily="34" charset="0"/>
              </a:rPr>
              <a:t>variace</a:t>
            </a:r>
          </a:p>
          <a:p>
            <a:pPr marL="577850" indent="-514350">
              <a:buFont typeface="Wingdings 2" pitchFamily="18" charset="2"/>
              <a:buNone/>
            </a:pPr>
            <a:endParaRPr lang="cs-CZ" sz="2400" dirty="0" smtClean="0">
              <a:solidFill>
                <a:schemeClr val="tx2"/>
              </a:solidFill>
              <a:latin typeface="Calibri" pitchFamily="34" charset="0"/>
            </a:endParaRPr>
          </a:p>
          <a:p>
            <a:pPr marL="577850" indent="-514350">
              <a:buFont typeface="Wingdings 2" pitchFamily="18" charset="2"/>
              <a:buNone/>
            </a:pPr>
            <a:endParaRPr lang="cs-CZ" sz="2400" dirty="0" smtClean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900113" y="5373688"/>
            <a:ext cx="1223962" cy="4318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lačítko akce: Domů 6">
            <a:hlinkClick r:id="rId3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249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0749308"/>
              </p:ext>
            </p:extLst>
          </p:nvPr>
        </p:nvGraphicFramePr>
        <p:xfrm>
          <a:off x="0" y="0"/>
          <a:ext cx="9144000" cy="6858001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55574"/>
                <a:gridCol w="1530426"/>
                <a:gridCol w="701822"/>
                <a:gridCol w="1152130"/>
                <a:gridCol w="720080"/>
                <a:gridCol w="936104"/>
                <a:gridCol w="1584176"/>
                <a:gridCol w="1763688"/>
              </a:tblGrid>
              <a:tr h="675348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TÉMA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NÁSTROJ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TAKT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TEMPO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DYNA</a:t>
                      </a:r>
                    </a:p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MIKA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TÓNINA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NÁLADA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NÁZEV ČÁSTI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601682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600" kern="1200" dirty="0" smtClean="0">
                          <a:solidFill>
                            <a:schemeClr val="tx2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příčná flétna</a:t>
                      </a:r>
                    </a:p>
                    <a:p>
                      <a:r>
                        <a:rPr kumimoji="0" lang="cs-CZ" sz="1600" kern="1200" dirty="0" smtClean="0">
                          <a:solidFill>
                            <a:schemeClr val="tx2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klarinet</a:t>
                      </a:r>
                      <a:endParaRPr kumimoji="0" lang="cs-CZ" sz="1600" kern="1200" dirty="0">
                        <a:solidFill>
                          <a:schemeClr val="tx2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2/4</a:t>
                      </a:r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allegro moderato</a:t>
                      </a:r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p</a:t>
                      </a:r>
                    </a:p>
                    <a:p>
                      <a:r>
                        <a:rPr lang="cs-CZ" sz="16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 </a:t>
                      </a:r>
                      <a:r>
                        <a:rPr lang="cs-CZ" sz="1600" dirty="0" err="1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mp</a:t>
                      </a:r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e moll</a:t>
                      </a:r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skotačivá, bublavá</a:t>
                      </a:r>
                    </a:p>
                    <a:p>
                      <a:r>
                        <a:rPr lang="cs-CZ" sz="14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hravá</a:t>
                      </a:r>
                      <a:endParaRPr lang="cs-CZ" sz="18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Prameny 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</a:tr>
              <a:tr h="477861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A  ?x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Proud 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</a:tr>
              <a:tr h="54801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B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Honba </a:t>
                      </a:r>
                      <a:r>
                        <a:rPr lang="cs-CZ" sz="2000" baseline="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v </a:t>
                      </a:r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lese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</a:tr>
              <a:tr h="612501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Proud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</a:tr>
              <a:tr h="7283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C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Venkovská svatba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</a:tr>
              <a:tr h="61750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Rej rusalek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</a:tr>
              <a:tr h="7283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Proud</a:t>
                      </a:r>
                    </a:p>
                    <a:p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</a:tr>
              <a:tr h="7283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E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Svatojánské proudy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</a:tr>
              <a:tr h="7283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Široký</a:t>
                      </a:r>
                      <a:r>
                        <a:rPr lang="cs-CZ" sz="2000" baseline="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 tok</a:t>
                      </a:r>
                      <a:endParaRPr lang="cs-CZ" sz="2000" dirty="0" smtClean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  <a:p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rgbClr val="6BB1C9"/>
                    </a:solidFill>
                  </a:tcPr>
                </a:tc>
              </a:tr>
              <a:tr h="41167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2"/>
                          </a:solidFill>
                          <a:latin typeface="Calibri" pitchFamily="34" charset="0"/>
                        </a:rPr>
                        <a:t>Vyšehrad</a:t>
                      </a:r>
                      <a:endParaRPr lang="cs-CZ" sz="2000" dirty="0">
                        <a:solidFill>
                          <a:schemeClr val="tx2"/>
                        </a:solidFill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Vývojový diagram: alternativní postup 7"/>
          <p:cNvSpPr/>
          <p:nvPr/>
        </p:nvSpPr>
        <p:spPr>
          <a:xfrm>
            <a:off x="3059113" y="765175"/>
            <a:ext cx="1008062" cy="43180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2339975" y="765175"/>
            <a:ext cx="576263" cy="5032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7451725" y="765175"/>
            <a:ext cx="1008063" cy="5032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7451725" y="6524625"/>
            <a:ext cx="1008063" cy="33337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7451725" y="5013325"/>
            <a:ext cx="1223963" cy="64770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7451725" y="2997200"/>
            <a:ext cx="1152525" cy="64770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7451725" y="1844675"/>
            <a:ext cx="1368425" cy="43180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7451725" y="3716338"/>
            <a:ext cx="1152525" cy="35877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Tlačítko akce: Domů 16">
            <a:hlinkClick r:id="rId3" action="ppaction://hlinksldjump" highlightClick="1"/>
          </p:cNvPr>
          <p:cNvSpPr/>
          <p:nvPr/>
        </p:nvSpPr>
        <p:spPr>
          <a:xfrm>
            <a:off x="8693608" y="6474088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285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6" dur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1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6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1" dur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6" dur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99392"/>
            <a:ext cx="7920880" cy="1296144"/>
          </a:xfrm>
        </p:spPr>
        <p:txBody>
          <a:bodyPr>
            <a:noAutofit/>
          </a:bodyPr>
          <a:lstStyle/>
          <a:p>
            <a:pPr algn="ctr"/>
            <a:r>
              <a:rPr lang="cs-CZ" sz="2800" spc="300" dirty="0" smtClean="0">
                <a:latin typeface="Calibri" pitchFamily="34" charset="0"/>
              </a:rPr>
              <a:t>  ANTONÍN DVOŘÁK – ZDENĚK FIBICH </a:t>
            </a:r>
            <a:r>
              <a:rPr lang="cs-CZ" sz="2800" dirty="0">
                <a:latin typeface="Calibri" pitchFamily="34" charset="0"/>
              </a:rPr>
              <a:t/>
            </a:r>
            <a:br>
              <a:rPr lang="cs-CZ" sz="2800" dirty="0">
                <a:latin typeface="Calibri" pitchFamily="34" charset="0"/>
              </a:rPr>
            </a:b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980728"/>
            <a:ext cx="8208912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</a:rPr>
              <a:t>Vyhodnoť </a:t>
            </a:r>
            <a:r>
              <a:rPr lang="cs-CZ" sz="2000" dirty="0">
                <a:solidFill>
                  <a:schemeClr val="accent1"/>
                </a:solidFill>
                <a:latin typeface="Calibri" pitchFamily="34" charset="0"/>
              </a:rPr>
              <a:t>ukázku, která tě zaujala, vysvětli </a:t>
            </a: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</a:rPr>
              <a:t>proč.</a:t>
            </a:r>
            <a:endParaRPr lang="cs-CZ" sz="2000" dirty="0">
              <a:solidFill>
                <a:schemeClr val="accent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</a:rPr>
              <a:t>Doplň náladu</a:t>
            </a:r>
            <a:r>
              <a:rPr lang="cs-CZ" sz="2000" dirty="0">
                <a:solidFill>
                  <a:schemeClr val="accent1"/>
                </a:solidFill>
                <a:latin typeface="Calibri" pitchFamily="34" charset="0"/>
              </a:rPr>
              <a:t>, tóninu, takt a tempo, </a:t>
            </a: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</a:rPr>
              <a:t>dynamiku a instrumentaci.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</a:rPr>
              <a:t> </a:t>
            </a:r>
            <a:endParaRPr lang="cs-CZ" sz="2400" dirty="0">
              <a:solidFill>
                <a:schemeClr val="accent1"/>
              </a:solidFill>
              <a:latin typeface="Calibri" pitchFamily="34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 ÚVOD  </a:t>
            </a:r>
            <a:r>
              <a:rPr lang="cs-CZ" sz="2400" dirty="0" smtClean="0">
                <a:latin typeface="Calibri" pitchFamily="34" charset="0"/>
              </a:rPr>
              <a:t>  </a:t>
            </a:r>
            <a:r>
              <a:rPr lang="cs-CZ" dirty="0" smtClean="0">
                <a:latin typeface="Calibri" pitchFamily="34" charset="0"/>
              </a:rPr>
              <a:t>						</a:t>
            </a:r>
            <a:endParaRPr lang="cs-CZ" sz="1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        klavír    x   orchestr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.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    VODNÍK   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		</a:t>
            </a:r>
          </a:p>
          <a:p>
            <a:pPr marL="0" indent="0">
              <a:buNone/>
            </a:pPr>
            <a:r>
              <a:rPr lang="cs-CZ" dirty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        </a:t>
            </a:r>
            <a:r>
              <a:rPr lang="cs-CZ" sz="2400" dirty="0" smtClean="0">
                <a:latin typeface="Calibri" pitchFamily="34" charset="0"/>
              </a:rPr>
              <a:t>klavír + recitace  Jiří </a:t>
            </a:r>
            <a:r>
              <a:rPr lang="cs-CZ" sz="2400" dirty="0">
                <a:latin typeface="Calibri" pitchFamily="34" charset="0"/>
              </a:rPr>
              <a:t>L</a:t>
            </a:r>
            <a:r>
              <a:rPr lang="cs-CZ" sz="2400" dirty="0" smtClean="0">
                <a:latin typeface="Calibri" pitchFamily="34" charset="0"/>
              </a:rPr>
              <a:t>ábus	</a:t>
            </a:r>
            <a:r>
              <a:rPr lang="cs-CZ" dirty="0" smtClean="0">
                <a:latin typeface="Calibri" pitchFamily="34" charset="0"/>
              </a:rPr>
              <a:t>	</a:t>
            </a:r>
            <a:r>
              <a:rPr lang="cs-CZ" dirty="0">
                <a:latin typeface="Calibri" pitchFamily="34" charset="0"/>
              </a:rPr>
              <a:t>	</a:t>
            </a:r>
            <a:endParaRPr lang="cs-CZ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</a:rPr>
              <a:t>         </a:t>
            </a:r>
            <a:r>
              <a:rPr lang="cs-CZ" sz="2400" dirty="0" smtClean="0">
                <a:latin typeface="Calibri" pitchFamily="34" charset="0"/>
              </a:rPr>
              <a:t>orchestr </a:t>
            </a:r>
            <a:r>
              <a:rPr lang="cs-CZ" sz="2400" dirty="0">
                <a:latin typeface="Calibri" pitchFamily="34" charset="0"/>
              </a:rPr>
              <a:t>+ </a:t>
            </a:r>
            <a:r>
              <a:rPr lang="cs-CZ" sz="2400" dirty="0" smtClean="0">
                <a:latin typeface="Calibri" pitchFamily="34" charset="0"/>
              </a:rPr>
              <a:t>recitace Carmen Mayerová</a:t>
            </a:r>
            <a:endParaRPr lang="cs-CZ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</a:rPr>
              <a:t>         </a:t>
            </a:r>
            <a:r>
              <a:rPr lang="cs-CZ" sz="2400" dirty="0" smtClean="0">
                <a:latin typeface="Calibri" pitchFamily="34" charset="0"/>
              </a:rPr>
              <a:t>symfonická báseň 1. část</a:t>
            </a:r>
            <a:endParaRPr lang="cs-CZ" sz="1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3.      MATKA A DCERA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         </a:t>
            </a:r>
            <a:r>
              <a:rPr lang="cs-CZ" sz="2400" dirty="0" smtClean="0">
                <a:latin typeface="Calibri" pitchFamily="34" charset="0"/>
              </a:rPr>
              <a:t>klavír + recitace  Jiří </a:t>
            </a:r>
            <a:r>
              <a:rPr lang="cs-CZ" sz="2400" dirty="0">
                <a:latin typeface="Calibri" pitchFamily="34" charset="0"/>
              </a:rPr>
              <a:t>L</a:t>
            </a:r>
            <a:r>
              <a:rPr lang="cs-CZ" sz="2400" dirty="0" smtClean="0">
                <a:latin typeface="Calibri" pitchFamily="34" charset="0"/>
              </a:rPr>
              <a:t>ábus			</a:t>
            </a:r>
            <a:endParaRPr lang="cs-CZ" sz="1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         </a:t>
            </a:r>
            <a:r>
              <a:rPr lang="cs-CZ" sz="2400" dirty="0">
                <a:latin typeface="Calibri" pitchFamily="34" charset="0"/>
              </a:rPr>
              <a:t>orchestr + recitace Carmen </a:t>
            </a:r>
            <a:r>
              <a:rPr lang="cs-CZ" sz="2400" dirty="0" smtClean="0">
                <a:latin typeface="Calibri" pitchFamily="34" charset="0"/>
              </a:rPr>
              <a:t>Mayerová</a:t>
            </a:r>
            <a:endParaRPr lang="cs-CZ" sz="14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Calibri" pitchFamily="34" charset="0"/>
              </a:rPr>
              <a:t>         symfonická báseň </a:t>
            </a:r>
            <a:r>
              <a:rPr lang="cs-CZ" sz="2400" dirty="0" smtClean="0">
                <a:latin typeface="Calibri" pitchFamily="34" charset="0"/>
              </a:rPr>
              <a:t>2. část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19872" y="3251258"/>
            <a:ext cx="126599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300293" y="5023286"/>
            <a:ext cx="1385569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mů 5">
            <a:hlinkClick r:id="rId2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400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40960" cy="648072"/>
          </a:xfrm>
        </p:spPr>
        <p:txBody>
          <a:bodyPr>
            <a:normAutofit/>
          </a:bodyPr>
          <a:lstStyle/>
          <a:p>
            <a:r>
              <a:rPr lang="cs-CZ" sz="2800" spc="300" dirty="0" smtClean="0">
                <a:latin typeface="Calibri" pitchFamily="34" charset="0"/>
              </a:rPr>
              <a:t>    ANTONÍN </a:t>
            </a:r>
            <a:r>
              <a:rPr lang="cs-CZ" sz="2800" spc="300" dirty="0">
                <a:latin typeface="Calibri" pitchFamily="34" charset="0"/>
              </a:rPr>
              <a:t>DVOŘÁK     </a:t>
            </a:r>
            <a:r>
              <a:rPr lang="cs-CZ" sz="2800" spc="300" dirty="0" smtClean="0">
                <a:latin typeface="Calibri" pitchFamily="34" charset="0"/>
              </a:rPr>
              <a:t>    ZDENĚK </a:t>
            </a:r>
            <a:r>
              <a:rPr lang="cs-CZ" sz="2800" spc="300" dirty="0">
                <a:latin typeface="Calibri" pitchFamily="34" charset="0"/>
              </a:rPr>
              <a:t>FIBICH 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39552" y="980728"/>
            <a:ext cx="3744416" cy="762000"/>
          </a:xfrm>
        </p:spPr>
        <p:txBody>
          <a:bodyPr/>
          <a:lstStyle/>
          <a:p>
            <a:r>
              <a:rPr lang="cs-CZ" spc="300" dirty="0" smtClean="0"/>
              <a:t>   symfonická báseň</a:t>
            </a:r>
            <a:endParaRPr lang="cs-CZ" spc="3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644008" y="980728"/>
            <a:ext cx="4021832" cy="762000"/>
          </a:xfrm>
        </p:spPr>
        <p:txBody>
          <a:bodyPr/>
          <a:lstStyle/>
          <a:p>
            <a:endParaRPr lang="cs-CZ" dirty="0"/>
          </a:p>
          <a:p>
            <a:pPr algn="ctr"/>
            <a:r>
              <a:rPr lang="cs-CZ" spc="300" dirty="0" smtClean="0"/>
              <a:t>melodram</a:t>
            </a:r>
            <a:endParaRPr lang="cs-CZ" spc="3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39552" y="1916832"/>
            <a:ext cx="3733800" cy="421726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cs-CZ" sz="2400" dirty="0" smtClean="0">
                <a:latin typeface="Calibri" pitchFamily="34" charset="0"/>
              </a:rPr>
              <a:t>skladebný druh období romantismu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programní hudba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mimohudební námět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Vodník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Holoubek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</a:rPr>
              <a:t>P</a:t>
            </a:r>
            <a:r>
              <a:rPr lang="cs-CZ" sz="2400" dirty="0" smtClean="0">
                <a:latin typeface="Calibri" pitchFamily="34" charset="0"/>
              </a:rPr>
              <a:t>olednice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4"/>
          </p:nvPr>
        </p:nvSpPr>
        <p:spPr>
          <a:xfrm>
            <a:off x="4644008" y="1916832"/>
            <a:ext cx="4042792" cy="421726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</a:rPr>
              <a:t>recitace za doprovodu hudby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koncertní: Vodník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scénický: 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Radúz a Mahulena, Josef Suk 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985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2800" spc="300" dirty="0" smtClean="0">
                <a:latin typeface="Calibri" pitchFamily="34" charset="0"/>
              </a:rPr>
              <a:t>MODEST PETROVIČ MUSORGSKIJ</a:t>
            </a:r>
            <a:r>
              <a:rPr lang="cs-CZ" sz="2800" dirty="0" smtClean="0">
                <a:latin typeface="Calibri" pitchFamily="34" charset="0"/>
              </a:rPr>
              <a:t/>
            </a:r>
            <a:br>
              <a:rPr lang="cs-CZ" sz="2800" dirty="0" smtClean="0">
                <a:latin typeface="Calibri" pitchFamily="34" charset="0"/>
              </a:rPr>
            </a:b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OBRÁZKY Z VÝSTAVY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71600" y="1844824"/>
            <a:ext cx="7272808" cy="428133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1200" dirty="0">
              <a:latin typeface="Calibri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cs-CZ" sz="2400" dirty="0" err="1" smtClean="0">
                <a:latin typeface="Calibri" pitchFamily="34" charset="0"/>
                <a:hlinkClick r:id="rId2"/>
              </a:rPr>
              <a:t>Modest</a:t>
            </a:r>
            <a:r>
              <a:rPr lang="cs-CZ" sz="2400" dirty="0" smtClean="0">
                <a:latin typeface="Calibri" pitchFamily="34" charset="0"/>
                <a:hlinkClick r:id="rId2"/>
              </a:rPr>
              <a:t> </a:t>
            </a:r>
            <a:r>
              <a:rPr lang="cs-CZ" sz="2400" dirty="0">
                <a:latin typeface="Calibri" pitchFamily="34" charset="0"/>
                <a:hlinkClick r:id="rId2"/>
              </a:rPr>
              <a:t>Petrovič </a:t>
            </a:r>
            <a:r>
              <a:rPr lang="cs-CZ" sz="2400" dirty="0" err="1" smtClean="0">
                <a:latin typeface="Calibri" pitchFamily="34" charset="0"/>
                <a:hlinkClick r:id="rId2"/>
              </a:rPr>
              <a:t>Musorgskij</a:t>
            </a:r>
            <a:r>
              <a:rPr lang="cs-CZ" sz="2400" dirty="0" smtClean="0">
                <a:latin typeface="Calibri" pitchFamily="34" charset="0"/>
              </a:rPr>
              <a:t>, 1839–1881, romantismus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2400" dirty="0" smtClean="0">
                <a:latin typeface="Calibri" pitchFamily="34" charset="0"/>
                <a:hlinkClick r:id="rId3"/>
              </a:rPr>
              <a:t>Maurice </a:t>
            </a:r>
            <a:r>
              <a:rPr lang="cs-CZ" sz="2400" dirty="0" err="1">
                <a:latin typeface="Calibri" pitchFamily="34" charset="0"/>
                <a:hlinkClick r:id="rId3"/>
              </a:rPr>
              <a:t>Ravel</a:t>
            </a:r>
            <a:r>
              <a:rPr lang="cs-CZ" sz="2400" dirty="0">
                <a:latin typeface="Calibri" pitchFamily="34" charset="0"/>
              </a:rPr>
              <a:t>, </a:t>
            </a:r>
            <a:r>
              <a:rPr lang="cs-CZ" sz="2400" dirty="0" smtClean="0">
                <a:latin typeface="Calibri" pitchFamily="34" charset="0"/>
              </a:rPr>
              <a:t>1875–1937, impresionismus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2400" dirty="0" err="1" smtClean="0">
                <a:latin typeface="Calibri" pitchFamily="34" charset="0"/>
                <a:hlinkClick r:id="rId4"/>
              </a:rPr>
              <a:t>Isao</a:t>
            </a:r>
            <a:r>
              <a:rPr lang="cs-CZ" sz="2400" dirty="0" smtClean="0">
                <a:latin typeface="Calibri" pitchFamily="34" charset="0"/>
                <a:hlinkClick r:id="rId4"/>
              </a:rPr>
              <a:t> </a:t>
            </a:r>
            <a:r>
              <a:rPr lang="cs-CZ" sz="2400" dirty="0" err="1" smtClean="0">
                <a:latin typeface="Calibri" pitchFamily="34" charset="0"/>
                <a:hlinkClick r:id="rId4"/>
              </a:rPr>
              <a:t>Tomita</a:t>
            </a:r>
            <a:r>
              <a:rPr lang="cs-CZ" sz="2400" dirty="0" smtClean="0">
                <a:latin typeface="Calibri" pitchFamily="34" charset="0"/>
              </a:rPr>
              <a:t>, 1932, elektronická hudba – syntetizátor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6" name="Tlačítko akce: Domů 5">
            <a:hlinkClick r:id="rId5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365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157192"/>
            <a:ext cx="6984776" cy="850106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Calibri" pitchFamily="34" charset="0"/>
              </a:rPr>
              <a:t>  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TANEC KUŘÁTEK VE SKOŘÁPKÁCH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547664" y="1412776"/>
            <a:ext cx="3028960" cy="36706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</a:rPr>
              <a:t>ukázka č. 1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barva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zelená, žlutá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instrumentace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klavír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název skladby</a:t>
            </a:r>
          </a:p>
          <a:p>
            <a:pPr marL="0" indent="0">
              <a:buNone/>
            </a:pPr>
            <a:endParaRPr lang="cs-CZ" sz="2400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580112" y="1412776"/>
            <a:ext cx="2520280" cy="37699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</a:rPr>
              <a:t>ukázka č. 2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barva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několik barev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instrumentace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orchestr</a:t>
            </a:r>
          </a:p>
          <a:p>
            <a:pPr marL="0" indent="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název skladby</a:t>
            </a:r>
          </a:p>
          <a:p>
            <a:pPr marL="0" indent="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24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681817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</a:rPr>
              <a:t>        Po vyslechnutí ukázky doplň název skladby.</a:t>
            </a:r>
            <a:endParaRPr lang="cs-CZ" sz="2400" dirty="0">
              <a:solidFill>
                <a:schemeClr val="accent1"/>
              </a:solidFill>
              <a:latin typeface="Calibri" pitchFamily="34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282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23528" y="548680"/>
            <a:ext cx="8712968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3100" dirty="0" smtClean="0">
                <a:latin typeface="Calibri" pitchFamily="34" charset="0"/>
              </a:rPr>
              <a:t>Skřítek       Tanec </a:t>
            </a:r>
            <a:r>
              <a:rPr lang="cs-CZ" sz="3100" dirty="0">
                <a:latin typeface="Calibri" pitchFamily="34" charset="0"/>
              </a:rPr>
              <a:t>kuřátek ve </a:t>
            </a:r>
            <a:r>
              <a:rPr lang="cs-CZ" sz="3100" dirty="0" smtClean="0">
                <a:latin typeface="Calibri" pitchFamily="34" charset="0"/>
              </a:rPr>
              <a:t>skořápkách     Baba Jaga</a:t>
            </a:r>
            <a:r>
              <a:rPr lang="cs-CZ" sz="3100" dirty="0">
                <a:latin typeface="Calibri" pitchFamily="34" charset="0"/>
              </a:rPr>
              <a:t/>
            </a:r>
            <a:br>
              <a:rPr lang="cs-CZ" sz="3100" dirty="0">
                <a:latin typeface="Calibri" pitchFamily="34" charset="0"/>
              </a:rPr>
            </a:br>
            <a:endParaRPr lang="cs-CZ" sz="3100" dirty="0">
              <a:latin typeface="Calibri" pitchFamily="34" charset="0"/>
            </a:endParaRPr>
          </a:p>
        </p:txBody>
      </p:sp>
      <p:pic>
        <p:nvPicPr>
          <p:cNvPr id="9" name="Zástupný symbol pro obsah 8" descr="mqdefaultCA50KXY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32566" r="34868"/>
          <a:stretch>
            <a:fillRect/>
          </a:stretch>
        </p:blipFill>
        <p:spPr>
          <a:xfrm>
            <a:off x="572169" y="1628799"/>
            <a:ext cx="2127623" cy="36749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Zástupný symbol pro obsah 9" descr="mqdefaultCAUR6IWK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rcRect l="28125" r="31562"/>
          <a:stretch>
            <a:fillRect/>
          </a:stretch>
        </p:blipFill>
        <p:spPr>
          <a:xfrm>
            <a:off x="6458254" y="1625439"/>
            <a:ext cx="2409901" cy="33626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6" name="Picture 2" descr="C:\3VERA salony\internet\obrazky\romantismus\mqdefaultCAZ18OPQ.jpg"/>
          <p:cNvPicPr>
            <a:picLocks noChangeAspect="1" noChangeArrowheads="1"/>
          </p:cNvPicPr>
          <p:nvPr/>
        </p:nvPicPr>
        <p:blipFill>
          <a:blip r:embed="rId4" cstate="print"/>
          <a:srcRect l="22388" r="25373"/>
          <a:stretch>
            <a:fillRect/>
          </a:stretch>
        </p:blipFill>
        <p:spPr bwMode="auto">
          <a:xfrm>
            <a:off x="3059673" y="1628799"/>
            <a:ext cx="3114107" cy="33592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Obdélník 3"/>
          <p:cNvSpPr/>
          <p:nvPr/>
        </p:nvSpPr>
        <p:spPr>
          <a:xfrm>
            <a:off x="2699792" y="6062624"/>
            <a:ext cx="38338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accent1"/>
                </a:solidFill>
                <a:latin typeface="Calibri" pitchFamily="34" charset="0"/>
              </a:rPr>
              <a:t>doplň název obrázku, skladby</a:t>
            </a:r>
          </a:p>
        </p:txBody>
      </p:sp>
      <p:sp>
        <p:nvSpPr>
          <p:cNvPr id="8" name="Tlačítko akce: Domů 7">
            <a:hlinkClick r:id="rId5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8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330008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spc="300" dirty="0" smtClean="0">
                <a:latin typeface="Calibri" pitchFamily="34" charset="0"/>
              </a:rPr>
              <a:t>NIKOLAJ RIMSKIJ-KORSAKOV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196752"/>
            <a:ext cx="8208912" cy="48230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ŠEHEREZÁDA </a:t>
            </a:r>
            <a:r>
              <a:rPr lang="cs-CZ" sz="2400" dirty="0" smtClean="0">
                <a:latin typeface="Calibri" pitchFamily="34" charset="0"/>
              </a:rPr>
              <a:t> </a:t>
            </a:r>
            <a:endParaRPr lang="cs-CZ" sz="24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s-ES" sz="2400" dirty="0" smtClean="0">
                <a:latin typeface="Calibri" pitchFamily="34" charset="0"/>
              </a:rPr>
              <a:t>Inspir</a:t>
            </a:r>
            <a:r>
              <a:rPr lang="cs-CZ" sz="2400" dirty="0" err="1" smtClean="0">
                <a:latin typeface="Calibri" pitchFamily="34" charset="0"/>
              </a:rPr>
              <a:t>ace</a:t>
            </a:r>
            <a:r>
              <a:rPr lang="cs-CZ" sz="2400" dirty="0" smtClean="0">
                <a:latin typeface="Calibri" pitchFamily="34" charset="0"/>
              </a:rPr>
              <a:t>: </a:t>
            </a:r>
            <a:r>
              <a:rPr lang="es-ES" sz="2400" dirty="0" smtClean="0">
                <a:latin typeface="Calibri" pitchFamily="34" charset="0"/>
              </a:rPr>
              <a:t> </a:t>
            </a:r>
            <a:r>
              <a:rPr lang="es-ES" sz="2400" dirty="0">
                <a:latin typeface="Calibri" pitchFamily="34" charset="0"/>
              </a:rPr>
              <a:t>Povídky tisíce a jedné noci</a:t>
            </a:r>
          </a:p>
          <a:p>
            <a:pPr marL="0" indent="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programní symfonie</a:t>
            </a:r>
            <a:r>
              <a:rPr lang="cs-CZ" sz="2400" dirty="0">
                <a:latin typeface="Calibri" pitchFamily="34" charset="0"/>
              </a:rPr>
              <a:t>		</a:t>
            </a:r>
            <a:r>
              <a:rPr lang="cs-CZ" sz="2400" dirty="0" smtClean="0">
                <a:latin typeface="Calibri" pitchFamily="34" charset="0"/>
              </a:rPr>
              <a:t>	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1. věta: Moře </a:t>
            </a:r>
            <a:r>
              <a:rPr lang="cs-CZ" sz="2400" dirty="0">
                <a:latin typeface="Calibri" pitchFamily="34" charset="0"/>
              </a:rPr>
              <a:t>a </a:t>
            </a:r>
            <a:r>
              <a:rPr lang="cs-CZ" sz="2400" dirty="0" err="1">
                <a:latin typeface="Calibri" pitchFamily="34" charset="0"/>
              </a:rPr>
              <a:t>Sindibádův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koráb, Largo maestoso 	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charakterizuj motiv </a:t>
            </a:r>
            <a:r>
              <a:rPr lang="cs-CZ" sz="2400" dirty="0">
                <a:solidFill>
                  <a:srgbClr val="C00000"/>
                </a:solidFill>
                <a:latin typeface="Calibri" pitchFamily="34" charset="0"/>
              </a:rPr>
              <a:t>Šeherezády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a sultána </a:t>
            </a:r>
            <a:r>
              <a:rPr lang="cs-CZ" sz="2400" dirty="0">
                <a:solidFill>
                  <a:srgbClr val="C00000"/>
                </a:solidFill>
                <a:latin typeface="Calibri" pitchFamily="34" charset="0"/>
              </a:rPr>
              <a:t>krutovládce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>
                <a:latin typeface="Calibri" pitchFamily="34" charset="0"/>
              </a:rPr>
              <a:t>4</a:t>
            </a:r>
            <a:r>
              <a:rPr lang="cs-CZ" sz="2400" dirty="0" smtClean="0">
                <a:latin typeface="Calibri" pitchFamily="34" charset="0"/>
              </a:rPr>
              <a:t>. věta: O </a:t>
            </a:r>
            <a:r>
              <a:rPr lang="cs-CZ" sz="2400" dirty="0">
                <a:latin typeface="Calibri" pitchFamily="34" charset="0"/>
              </a:rPr>
              <a:t>zkáze mořského </a:t>
            </a:r>
            <a:r>
              <a:rPr lang="cs-CZ" sz="2400" dirty="0" smtClean="0">
                <a:latin typeface="Calibri" pitchFamily="34" charset="0"/>
              </a:rPr>
              <a:t>korábu, Allegro </a:t>
            </a:r>
            <a:r>
              <a:rPr lang="cs-CZ" sz="2400" dirty="0" err="1" smtClean="0">
                <a:latin typeface="Calibri" pitchFamily="34" charset="0"/>
              </a:rPr>
              <a:t>molto</a:t>
            </a:r>
            <a:endParaRPr lang="cs-CZ" sz="2400" dirty="0">
              <a:latin typeface="Calibri" pitchFamily="34" charset="0"/>
            </a:endParaRPr>
          </a:p>
          <a:p>
            <a:endParaRPr lang="cs-CZ" sz="2400" dirty="0">
              <a:latin typeface="Calibri" pitchFamily="34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12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6632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spc="300" dirty="0" smtClean="0">
                <a:latin typeface="Calibri" pitchFamily="34" charset="0"/>
              </a:rPr>
              <a:t>PETR ILJIČ ČAJKOVSKIJ</a:t>
            </a:r>
            <a:endParaRPr lang="cs-CZ" sz="2800" spc="300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980728"/>
            <a:ext cx="77724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LABUTÍ JEZERO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Scéna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Valčík   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				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LOUSKÁČEK </a:t>
            </a:r>
            <a:r>
              <a:rPr lang="cs-CZ" sz="2400" dirty="0" smtClean="0">
                <a:latin typeface="Calibri" pitchFamily="34" charset="0"/>
              </a:rPr>
              <a:t>       			      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Tanec cukrové víly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Ruský tanec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Květinový valčík</a:t>
            </a: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KONCERT Č. 1, B MOLL PRO KLAVÍR A ORCHESTR</a:t>
            </a:r>
            <a:r>
              <a:rPr lang="cs-CZ" sz="2400" dirty="0" smtClean="0">
                <a:latin typeface="Calibri" pitchFamily="34" charset="0"/>
              </a:rPr>
              <a:t>, op.23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1</a:t>
            </a:r>
            <a:r>
              <a:rPr lang="cs-CZ" sz="2400" dirty="0">
                <a:latin typeface="Calibri" pitchFamily="34" charset="0"/>
              </a:rPr>
              <a:t>. </a:t>
            </a:r>
            <a:r>
              <a:rPr lang="cs-CZ" sz="2400" dirty="0" smtClean="0">
                <a:latin typeface="Calibri" pitchFamily="34" charset="0"/>
              </a:rPr>
              <a:t>věta, Allegro non </a:t>
            </a:r>
            <a:r>
              <a:rPr lang="cs-CZ" sz="2400" dirty="0" err="1" smtClean="0">
                <a:latin typeface="Calibri" pitchFamily="34" charset="0"/>
              </a:rPr>
              <a:t>troppo</a:t>
            </a:r>
            <a:r>
              <a:rPr lang="cs-CZ" sz="2400" dirty="0" smtClean="0">
                <a:latin typeface="Calibri" pitchFamily="34" charset="0"/>
              </a:rPr>
              <a:t> e </a:t>
            </a:r>
            <a:r>
              <a:rPr lang="cs-CZ" sz="2400" dirty="0" err="1" smtClean="0">
                <a:latin typeface="Calibri" pitchFamily="34" charset="0"/>
              </a:rPr>
              <a:t>molto</a:t>
            </a:r>
            <a:r>
              <a:rPr lang="cs-CZ" sz="2400" dirty="0" smtClean="0">
                <a:latin typeface="Calibri" pitchFamily="34" charset="0"/>
              </a:rPr>
              <a:t> maestoso</a:t>
            </a: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PATETICKÁ 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SYMFONIE    </a:t>
            </a:r>
            <a:r>
              <a:rPr lang="cs-CZ" sz="2400" dirty="0">
                <a:latin typeface="Calibri" pitchFamily="34" charset="0"/>
              </a:rPr>
              <a:t>4.věta </a:t>
            </a:r>
          </a:p>
          <a:p>
            <a:endParaRPr lang="cs-CZ" sz="2400" dirty="0"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84761" y="4977558"/>
            <a:ext cx="259228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mů 5">
            <a:hlinkClick r:id="rId2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35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spc="300" dirty="0" smtClean="0"/>
              <a:t/>
            </a:r>
            <a:br>
              <a:rPr lang="cs-CZ" sz="2800" spc="300" dirty="0" smtClean="0"/>
            </a:br>
            <a:r>
              <a:rPr lang="cs-CZ" sz="3100" spc="300" dirty="0" smtClean="0">
                <a:latin typeface="Calibri" pitchFamily="34" charset="0"/>
              </a:rPr>
              <a:t>HECTOR BERLIOZ</a:t>
            </a:r>
            <a:r>
              <a:rPr lang="cs-CZ" sz="3100" spc="300" dirty="0"/>
              <a:t/>
            </a:r>
            <a:br>
              <a:rPr lang="cs-CZ" sz="3100" spc="300" dirty="0"/>
            </a:br>
            <a:endParaRPr lang="cs-CZ" sz="2800" spc="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56895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FANTASTICKÁ SYMFONIE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    ″Epizoda ze života umělcova″, 1830</a:t>
            </a: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b="1" dirty="0" err="1" smtClean="0">
                <a:latin typeface="Calibri" pitchFamily="34" charset="0"/>
              </a:rPr>
              <a:t>ideé</a:t>
            </a:r>
            <a:r>
              <a:rPr lang="cs-CZ" sz="2400" b="1" dirty="0" smtClean="0">
                <a:latin typeface="Calibri" pitchFamily="34" charset="0"/>
              </a:rPr>
              <a:t> fixe:  </a:t>
            </a:r>
            <a:r>
              <a:rPr lang="cs-CZ" sz="2400" dirty="0" smtClean="0">
                <a:latin typeface="Calibri" pitchFamily="34" charset="0"/>
              </a:rPr>
              <a:t>představa vyjádřená hudební myšlenkou</a:t>
            </a:r>
          </a:p>
          <a:p>
            <a:pPr marL="0" indent="0">
              <a:buNone/>
            </a:pPr>
            <a:endParaRPr lang="cs-CZ" sz="10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IDEÉ FIXE   </a:t>
            </a: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</a:rPr>
              <a:t>doplň</a:t>
            </a:r>
            <a:r>
              <a:rPr lang="cs-CZ" sz="2000" dirty="0">
                <a:solidFill>
                  <a:schemeClr val="accent1"/>
                </a:solidFill>
                <a:latin typeface="Calibri" pitchFamily="34" charset="0"/>
              </a:rPr>
              <a:t>: náladu, </a:t>
            </a: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</a:rPr>
              <a:t>nástroj, název věty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1. věta: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Sny a vášně	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/>
                </a:solidFill>
                <a:latin typeface="Calibri" pitchFamily="34" charset="0"/>
              </a:rPr>
              <a:t>ideé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</a:rPr>
              <a:t> fixe</a:t>
            </a:r>
            <a:r>
              <a:rPr lang="cs-CZ" sz="2400" dirty="0" smtClean="0">
                <a:latin typeface="Calibri" pitchFamily="34" charset="0"/>
              </a:rPr>
              <a:t>: housle				          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lyrická, něžná, jímavá, dramatická, drsná</a:t>
            </a:r>
          </a:p>
          <a:p>
            <a:pPr marL="0" indent="0">
              <a:buNone/>
            </a:pPr>
            <a:endParaRPr lang="cs-CZ" sz="10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2. věta: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Ples</a:t>
            </a:r>
          </a:p>
          <a:p>
            <a:pPr marL="0" indent="0">
              <a:buNone/>
            </a:pPr>
            <a:r>
              <a:rPr lang="cs-CZ" sz="2400" dirty="0" err="1">
                <a:solidFill>
                  <a:schemeClr val="accent1"/>
                </a:solidFill>
                <a:latin typeface="Calibri" pitchFamily="34" charset="0"/>
              </a:rPr>
              <a:t>ideé</a:t>
            </a:r>
            <a:r>
              <a:rPr lang="cs-CZ" sz="2400" dirty="0">
                <a:solidFill>
                  <a:schemeClr val="accent1"/>
                </a:solidFill>
                <a:latin typeface="Calibri" pitchFamily="34" charset="0"/>
              </a:rPr>
              <a:t> fixe</a:t>
            </a:r>
            <a:r>
              <a:rPr lang="cs-CZ" sz="2400" dirty="0">
                <a:latin typeface="Calibri" pitchFamily="34" charset="0"/>
              </a:rPr>
              <a:t>: flétna				</a:t>
            </a: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noblesní, slavnostní , plesová – valčíkové téma</a:t>
            </a:r>
            <a:endParaRPr lang="cs-CZ" sz="16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Calibri" pitchFamily="34" charset="0"/>
              </a:rPr>
              <a:t>						</a:t>
            </a: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691680" y="3274346"/>
            <a:ext cx="914400" cy="37007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547664" y="4365104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701631" y="4867576"/>
            <a:ext cx="914400" cy="37007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04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724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>
                <a:latin typeface="Calibri" pitchFamily="34" charset="0"/>
              </a:rPr>
              <a:t>FANTASTICKÁ SYMFONIE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20688"/>
            <a:ext cx="8363272" cy="61206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3. věta</a:t>
            </a:r>
            <a:r>
              <a:rPr lang="cs-CZ" sz="2400" dirty="0">
                <a:latin typeface="Calibri" pitchFamily="34" charset="0"/>
              </a:rPr>
              <a:t>: 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Scéna na venkově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úvod: anglický roh a hoboj                                             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lyrická, zpěvná, klidná, teskná, romantická	            </a:t>
            </a:r>
            <a:endParaRPr lang="cs-CZ" sz="16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/>
                </a:solidFill>
                <a:latin typeface="Calibri" pitchFamily="34" charset="0"/>
              </a:rPr>
              <a:t>ideé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</a:rPr>
              <a:t> fixe</a:t>
            </a:r>
            <a:r>
              <a:rPr lang="cs-CZ" sz="2400" dirty="0" smtClean="0">
                <a:latin typeface="Calibri" pitchFamily="34" charset="0"/>
              </a:rPr>
              <a:t>: flétna				            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vzrušená, rozčilená</a:t>
            </a:r>
          </a:p>
          <a:p>
            <a:pPr marL="0" indent="0">
              <a:buNone/>
            </a:pPr>
            <a:endParaRPr lang="cs-CZ" sz="10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4. věta: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Cesta k popravišti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ponurá, vítězná, úzkostná, chaotická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pochod: accelerando				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           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/>
                </a:solidFill>
                <a:latin typeface="Calibri" pitchFamily="34" charset="0"/>
              </a:rPr>
              <a:t>ideé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</a:rPr>
              <a:t> </a:t>
            </a:r>
            <a:r>
              <a:rPr lang="cs-CZ" sz="2400" dirty="0">
                <a:solidFill>
                  <a:schemeClr val="accent1"/>
                </a:solidFill>
                <a:latin typeface="Calibri" pitchFamily="34" charset="0"/>
              </a:rPr>
              <a:t>fixe</a:t>
            </a:r>
            <a:r>
              <a:rPr lang="cs-CZ" sz="2400" dirty="0">
                <a:latin typeface="Calibri" pitchFamily="34" charset="0"/>
              </a:rPr>
              <a:t>: </a:t>
            </a:r>
            <a:r>
              <a:rPr lang="cs-CZ" sz="2400" dirty="0" smtClean="0">
                <a:latin typeface="Calibri" pitchFamily="34" charset="0"/>
              </a:rPr>
              <a:t>klarinet					</a:t>
            </a:r>
          </a:p>
          <a:p>
            <a:pPr marL="0" indent="0">
              <a:buNone/>
            </a:pPr>
            <a:endParaRPr lang="cs-CZ" sz="10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5. věta: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Sabat					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/>
                </a:solidFill>
                <a:latin typeface="Calibri" pitchFamily="34" charset="0"/>
              </a:rPr>
              <a:t>ideé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</a:rPr>
              <a:t> fixe</a:t>
            </a:r>
            <a:r>
              <a:rPr lang="cs-CZ" sz="2400" dirty="0" smtClean="0">
                <a:latin typeface="Calibri" pitchFamily="34" charset="0"/>
              </a:rPr>
              <a:t>:</a:t>
            </a:r>
            <a:endParaRPr lang="cs-CZ" sz="16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groteskní, divoká, kvičivá			            </a:t>
            </a:r>
            <a:endParaRPr lang="cs-CZ" sz="16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církevní</a:t>
            </a:r>
            <a:r>
              <a:rPr lang="cs-CZ" sz="2400" b="1" dirty="0" smtClean="0">
                <a:latin typeface="Calibri" pitchFamily="34" charset="0"/>
              </a:rPr>
              <a:t> </a:t>
            </a:r>
            <a:r>
              <a:rPr lang="cs-CZ" sz="2400" b="1" dirty="0" err="1" smtClean="0">
                <a:latin typeface="Calibri" pitchFamily="34" charset="0"/>
              </a:rPr>
              <a:t>reqiuem</a:t>
            </a:r>
            <a:r>
              <a:rPr lang="cs-CZ" sz="2400" b="1" dirty="0" smtClean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– chorální melodie, zvony               </a:t>
            </a:r>
          </a:p>
          <a:p>
            <a:pPr marL="0" indent="0">
              <a:buNone/>
            </a:pPr>
            <a:r>
              <a:rPr lang="cs-CZ" sz="2400" b="1" dirty="0" smtClean="0">
                <a:latin typeface="Calibri" pitchFamily="34" charset="0"/>
              </a:rPr>
              <a:t>sabat</a:t>
            </a:r>
            <a:r>
              <a:rPr lang="cs-CZ" sz="2400" dirty="0" smtClean="0">
                <a:latin typeface="Calibri" pitchFamily="34" charset="0"/>
              </a:rPr>
              <a:t> – rozběsněný</a:t>
            </a:r>
            <a:endParaRPr lang="cs-CZ" sz="1600" dirty="0">
              <a:latin typeface="Calibri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331640" y="526851"/>
            <a:ext cx="2376264" cy="38186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187624" y="980728"/>
            <a:ext cx="2592288" cy="4605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569368" y="1876085"/>
            <a:ext cx="914400" cy="32877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605372" y="4077070"/>
            <a:ext cx="1094420" cy="4320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605372" y="5085184"/>
            <a:ext cx="10944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034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8640"/>
            <a:ext cx="8642350" cy="6669360"/>
          </a:xfrm>
        </p:spPr>
        <p:txBody>
          <a:bodyPr>
            <a:noAutofit/>
          </a:bodyPr>
          <a:lstStyle/>
          <a:p>
            <a:pPr>
              <a:buFont typeface="Wingdings 2" pitchFamily="18" charset="2"/>
              <a:buNone/>
            </a:pPr>
            <a:r>
              <a:rPr lang="cs-CZ" sz="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  <a:r>
              <a:rPr lang="cs-CZ" sz="1000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Po vyslechnutí ukázky urči autora skladby a název díla.</a:t>
            </a:r>
            <a:endParaRPr lang="cs-CZ" sz="14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Hector Berlioz: Ples, 2. věta, Fantastická symfonie</a:t>
            </a:r>
          </a:p>
          <a:p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Johannes </a:t>
            </a:r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Brahms: Uherský tanec č.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5 g moll, Uherské tance</a:t>
            </a:r>
            <a:endParaRPr lang="cs-CZ" sz="2000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Petr </a:t>
            </a:r>
            <a:r>
              <a:rPr lang="cs-CZ" sz="2000" dirty="0" err="1">
                <a:latin typeface="Calibri" pitchFamily="34" charset="0"/>
                <a:ea typeface="Calibri" pitchFamily="34" charset="0"/>
                <a:cs typeface="Calibri" pitchFamily="34" charset="0"/>
              </a:rPr>
              <a:t>Iljič</a:t>
            </a:r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 Čajkovskij: Tanec cukrové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víly, Louskáček, balet</a:t>
            </a:r>
          </a:p>
          <a:p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Antonín Dvořák</a:t>
            </a:r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: Slovanský tanec č. 8 g moll,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furiant</a:t>
            </a:r>
          </a:p>
          <a:p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Antonín Dvořák: Vodník, symfonická báseň</a:t>
            </a:r>
          </a:p>
          <a:p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Zdeněk Fibich: Vodník, melodram</a:t>
            </a:r>
            <a:endParaRPr lang="cs-CZ" sz="2000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Fryderyk </a:t>
            </a:r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Chopin: Valčík cis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moll</a:t>
            </a:r>
          </a:p>
          <a:p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Fryderyk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Chopin: Preludium č. 4</a:t>
            </a:r>
          </a:p>
          <a:p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Fryderyk Chopin: Preludium č.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7</a:t>
            </a:r>
            <a:endParaRPr lang="cs-CZ" sz="2000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Felix </a:t>
            </a:r>
            <a:r>
              <a:rPr lang="cs-CZ" sz="20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Mendelssohn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Bartholdy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: Svatební pochod , Sen noci svatojánské, suita</a:t>
            </a:r>
          </a:p>
          <a:p>
            <a:r>
              <a:rPr lang="cs-CZ" sz="2000" dirty="0" err="1">
                <a:latin typeface="Calibri" pitchFamily="34" charset="0"/>
                <a:ea typeface="Calibri" pitchFamily="34" charset="0"/>
                <a:cs typeface="Calibri" pitchFamily="34" charset="0"/>
              </a:rPr>
              <a:t>Modest</a:t>
            </a:r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 Petrovič </a:t>
            </a:r>
            <a:r>
              <a:rPr lang="cs-CZ" sz="2000" dirty="0" err="1">
                <a:latin typeface="Calibri" pitchFamily="34" charset="0"/>
                <a:ea typeface="Calibri" pitchFamily="34" charset="0"/>
                <a:cs typeface="Calibri" pitchFamily="34" charset="0"/>
              </a:rPr>
              <a:t>Musorgskij</a:t>
            </a:r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: Tanec kuřátek ve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skořápkách, Obrázky </a:t>
            </a:r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z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výstavy</a:t>
            </a:r>
          </a:p>
          <a:p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Bedřich Smetana: </a:t>
            </a:r>
            <a:r>
              <a:rPr lang="cs-CZ" sz="20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Louisina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polka</a:t>
            </a:r>
          </a:p>
          <a:p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Bedřich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Smetana: Proč bychom se netěšili, Prodaná nevěsta, opera</a:t>
            </a:r>
          </a:p>
          <a:p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Bedřich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Smetana: fanfáry z předehry k opeře Libuše</a:t>
            </a:r>
          </a:p>
          <a:p>
            <a:r>
              <a:rPr lang="cs-CZ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Bedřich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Smetana: Vltava, Šárka, Tábor, Má vlast, symfonická báseň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000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  <a:endParaRPr lang="cs-CZ" sz="8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sz="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</a:p>
          <a:p>
            <a:pPr>
              <a:buFont typeface="Wingdings 2" pitchFamily="18" charset="2"/>
              <a:buNone/>
            </a:pPr>
            <a:r>
              <a:rPr lang="cs-CZ" sz="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</a:p>
          <a:p>
            <a:endParaRPr lang="cs-CZ" sz="800" dirty="0" smtClean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532440" y="6309320"/>
            <a:ext cx="322336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363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>
                <a:latin typeface="Calibri" panose="020F0502020204030204" pitchFamily="34" charset="0"/>
              </a:rPr>
              <a:t>Použité hypertextové odkazy jsou platné ke dni vytvoření díla.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48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lastní 2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FF00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1115</TotalTime>
  <Words>699</Words>
  <Application>Microsoft Office PowerPoint</Application>
  <PresentationFormat>Předvádění na obrazovce (4:3)</PresentationFormat>
  <Paragraphs>291</Paragraphs>
  <Slides>24</Slides>
  <Notes>3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Jmění</vt:lpstr>
      <vt:lpstr>Prezentace aplikace PowerPoint</vt:lpstr>
      <vt:lpstr>Prezentace aplikace PowerPoint</vt:lpstr>
      <vt:lpstr>ROMANTISMUS poslech</vt:lpstr>
      <vt:lpstr>ROMANTISMUS – taneční idealizace, poslech</vt:lpstr>
      <vt:lpstr>TANEC</vt:lpstr>
      <vt:lpstr> FELIX MENDELSSOHN   SEN NOCI SVATOJÁNSKÉ  </vt:lpstr>
      <vt:lpstr>SEN NOCI SVATOJÁNSKÉ, suita </vt:lpstr>
      <vt:lpstr> interpreti: Sylvia Čápová, Jan Simon </vt:lpstr>
      <vt:lpstr>FRYDERYK CHOPIN  </vt:lpstr>
      <vt:lpstr>  BEDŘICH SMETANA       </vt:lpstr>
      <vt:lpstr>1. Ve které symfonické básni zazní chorál Ktož sú boží bojovníci? 2. Jak se jmenuje symfonická báseň, jež má formu ronda? 3. Která symfonická báseň Smetany byla inspirována Jiráskovými      Starými pověstmi českými? </vt:lpstr>
      <vt:lpstr>VLTAVA, symfonická báseň</vt:lpstr>
      <vt:lpstr>Prezentace aplikace PowerPoint</vt:lpstr>
      <vt:lpstr>  ANTONÍN DVOŘÁK – ZDENĚK FIBICH  </vt:lpstr>
      <vt:lpstr>    ANTONÍN DVOŘÁK         ZDENĚK FIBICH </vt:lpstr>
      <vt:lpstr>MODEST PETROVIČ MUSORGSKIJ OBRÁZKY Z VÝSTAVY</vt:lpstr>
      <vt:lpstr>  TANEC KUŘÁTEK VE SKOŘÁPKÁCH</vt:lpstr>
      <vt:lpstr>    Skřítek       Tanec kuřátek ve skořápkách     Baba Jaga </vt:lpstr>
      <vt:lpstr>NIKOLAJ RIMSKIJ-KORSAKOV</vt:lpstr>
      <vt:lpstr>PETR ILJIČ ČAJKOVSKIJ</vt:lpstr>
      <vt:lpstr> HECTOR BERLIOZ </vt:lpstr>
      <vt:lpstr>FANTASTICKÁ SYMFONIE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Romantismus poslech</dc:title>
  <dc:creator>bu</dc:creator>
  <cp:lastModifiedBy>Jobeš</cp:lastModifiedBy>
  <cp:revision>80</cp:revision>
  <dcterms:created xsi:type="dcterms:W3CDTF">2013-01-08T12:43:29Z</dcterms:created>
  <dcterms:modified xsi:type="dcterms:W3CDTF">2014-02-28T08:01:03Z</dcterms:modified>
</cp:coreProperties>
</file>