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80" r:id="rId2"/>
    <p:sldId id="279" r:id="rId3"/>
    <p:sldId id="256" r:id="rId4"/>
    <p:sldId id="275" r:id="rId5"/>
    <p:sldId id="274" r:id="rId6"/>
    <p:sldId id="276" r:id="rId7"/>
    <p:sldId id="278" r:id="rId8"/>
    <p:sldId id="277" r:id="rId9"/>
    <p:sldId id="257" r:id="rId10"/>
    <p:sldId id="258" r:id="rId11"/>
    <p:sldId id="260" r:id="rId12"/>
    <p:sldId id="261" r:id="rId13"/>
    <p:sldId id="264" r:id="rId14"/>
    <p:sldId id="265" r:id="rId15"/>
    <p:sldId id="266" r:id="rId16"/>
    <p:sldId id="267" r:id="rId17"/>
    <p:sldId id="268" r:id="rId18"/>
    <p:sldId id="262" r:id="rId19"/>
    <p:sldId id="263" r:id="rId20"/>
    <p:sldId id="271" r:id="rId21"/>
    <p:sldId id="273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0345" autoAdjust="0"/>
  </p:normalViewPr>
  <p:slideViewPr>
    <p:cSldViewPr>
      <p:cViewPr>
        <p:scale>
          <a:sx n="90" d="100"/>
          <a:sy n="90" d="100"/>
        </p:scale>
        <p:origin x="-2160" y="-6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98252-D3DE-4A2A-AC51-0EB21C94142C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21437-6D23-4748-A6D1-195E28DC1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65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Nekonečná melodie= neustálý tok melodie, změn harmonického centra, oddalování</a:t>
            </a:r>
            <a:r>
              <a:rPr lang="cs-CZ" baseline="0" dirty="0" smtClean="0"/>
              <a:t> závěru, v souvislosti s požadavkem souvislého, plynulého děje bez jednotlivých uzavřených výstupů.</a:t>
            </a:r>
          </a:p>
          <a:p>
            <a:r>
              <a:rPr lang="cs-CZ" baseline="0" dirty="0" smtClean="0"/>
              <a:t>Grand opera [grán </a:t>
            </a:r>
            <a:r>
              <a:rPr lang="cs-CZ" baseline="0" dirty="0" err="1" smtClean="0"/>
              <a:t>operá</a:t>
            </a:r>
            <a:r>
              <a:rPr lang="cs-CZ" baseline="0" dirty="0" smtClean="0"/>
              <a:t>]</a:t>
            </a:r>
          </a:p>
          <a:p>
            <a:r>
              <a:rPr lang="cs-CZ" baseline="0" dirty="0" err="1" smtClean="0"/>
              <a:t>Drame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lyrique</a:t>
            </a:r>
            <a:r>
              <a:rPr lang="cs-CZ" baseline="0" dirty="0" smtClean="0"/>
              <a:t> [</a:t>
            </a:r>
            <a:r>
              <a:rPr lang="cs-CZ" baseline="0" dirty="0" err="1" smtClean="0"/>
              <a:t>drám</a:t>
            </a:r>
            <a:r>
              <a:rPr lang="cs-CZ" baseline="0" dirty="0" smtClean="0"/>
              <a:t> lyrik] neobsahovala mohutné masové scény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1437-6D23-4748-A6D1-195E28DC1D9A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DE196F-A274-47D6-A682-55DEC1EBF3E5}" type="datetimeFigureOut">
              <a:rPr lang="cs-CZ" smtClean="0"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D68B945-EC8C-4DD3-B117-FAF3BC35B1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slide" Target="slide3.xml"/><Relationship Id="rId5" Type="http://schemas.openxmlformats.org/officeDocument/2006/relationships/slide" Target="slide18.xml"/><Relationship Id="rId4" Type="http://schemas.openxmlformats.org/officeDocument/2006/relationships/slide" Target="slide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hyperlink" Target="http://cs.wikipedia.org/wiki/Nabucco" TargetMode="External"/><Relationship Id="rId7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hyperlink" Target="//upload.wikimedia.org/wikipedia/commons/d/da/Giuseppe_Verdi_signature.jpg" TargetMode="External"/><Relationship Id="rId5" Type="http://schemas.openxmlformats.org/officeDocument/2006/relationships/hyperlink" Target="http://cs.wikipedia.org/wiki/Aida" TargetMode="External"/><Relationship Id="rId4" Type="http://schemas.openxmlformats.org/officeDocument/2006/relationships/hyperlink" Target="http://cs.wikipedia.org/wiki/La_traviata" TargetMode="External"/><Relationship Id="rId9" Type="http://schemas.openxmlformats.org/officeDocument/2006/relationships/slide" Target="slid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9.xml"/><Relationship Id="rId4" Type="http://schemas.openxmlformats.org/officeDocument/2006/relationships/slide" Target="slid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7" r="13000"/>
          <a:stretch/>
        </p:blipFill>
        <p:spPr bwMode="auto">
          <a:xfrm>
            <a:off x="0" y="-39865"/>
            <a:ext cx="9252520" cy="6897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584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36" r="12727"/>
          <a:stretch/>
        </p:blipFill>
        <p:spPr bwMode="auto">
          <a:xfrm>
            <a:off x="-11655" y="9342"/>
            <a:ext cx="9155655" cy="6848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2095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59632" y="3068960"/>
            <a:ext cx="6400800" cy="26048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2" action="ppaction://hlinksldjump"/>
              </a:rPr>
              <a:t>BAROKO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3" action="ppaction://hlinksldjump"/>
              </a:rPr>
              <a:t>KLASICISMUS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anose="020F0502020204030204" pitchFamily="34" charset="0"/>
                <a:hlinkClick r:id="rId4" action="ppaction://hlinksldjump"/>
              </a:rPr>
              <a:t>ROMANTISMUS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Opera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2580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VZNIK OPERY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8075240" cy="576064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úsilí o vzkříšení antického dramatu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reakce na polyfonii — úsilí o srozumitelnost textu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FLORENTSKÁ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CAMERATA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italští skladatelé, hudební teoretici, básníci – Vincenzo </a:t>
            </a:r>
            <a:r>
              <a:rPr lang="cs-CZ" sz="2000" dirty="0" smtClean="0">
                <a:latin typeface="Calibri" panose="020F0502020204030204" pitchFamily="34" charset="0"/>
              </a:rPr>
              <a:t>Galilei</a:t>
            </a:r>
          </a:p>
          <a:p>
            <a:pPr mar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rgbClr val="C00000"/>
                </a:solidFill>
                <a:latin typeface="Calibri" panose="020F0502020204030204" pitchFamily="34" charset="0"/>
              </a:rPr>
              <a:t>hudebně dramatický útvar, jehož součástí je:</a:t>
            </a:r>
            <a:endParaRPr lang="cs-CZ" sz="2000" dirty="0" smtClean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předehra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árie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náročná lyrická zpěvní část, uzavřený celek prostoupený instrumentálními   </a:t>
            </a: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ritornely – hudba s refrénovitými návraty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recitativ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dramatická část, uplatnění deklamačního principu, rozvíjení děje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sbory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balet</a:t>
            </a:r>
          </a:p>
          <a:p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11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BAROKNÍ OPERA</a:t>
            </a:r>
            <a:r>
              <a:rPr lang="cs-CZ" sz="2800" dirty="0">
                <a:latin typeface="Calibri" panose="020F0502020204030204" pitchFamily="34" charset="0"/>
              </a:rPr>
              <a:t/>
            </a:r>
            <a:br>
              <a:rPr lang="cs-CZ" sz="2800" dirty="0">
                <a:latin typeface="Calibri" panose="020F0502020204030204" pitchFamily="34" charset="0"/>
              </a:rPr>
            </a:br>
            <a:r>
              <a:rPr lang="cs-CZ" sz="2800" dirty="0">
                <a:latin typeface="Calibri" panose="020F0502020204030204" pitchFamily="34" charset="0"/>
              </a:rPr>
              <a:t>Claudio </a:t>
            </a:r>
            <a:r>
              <a:rPr lang="cs-CZ" sz="2800" dirty="0" err="1">
                <a:latin typeface="Calibri" panose="020F0502020204030204" pitchFamily="34" charset="0"/>
              </a:rPr>
              <a:t>Monteverdi</a:t>
            </a:r>
            <a:r>
              <a:rPr lang="cs-CZ" sz="2800" dirty="0">
                <a:latin typeface="Calibri" panose="020F0502020204030204" pitchFamily="34" charset="0"/>
              </a:rPr>
              <a:t>, 1567–1643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628800"/>
            <a:ext cx="3491005" cy="43204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27984" y="1628800"/>
            <a:ext cx="4176464" cy="4572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italský operní  skladatel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zakladatel opery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kapelník </a:t>
            </a:r>
            <a:r>
              <a:rPr lang="cs-CZ" sz="2400" dirty="0">
                <a:latin typeface="Calibri" panose="020F0502020204030204" pitchFamily="34" charset="0"/>
              </a:rPr>
              <a:t>Dómu sv. Marka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v Benátkách</a:t>
            </a:r>
          </a:p>
          <a:p>
            <a:pPr marL="0" indent="0">
              <a:buNone/>
            </a:pPr>
            <a:endParaRPr lang="cs-CZ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dílo: </a:t>
            </a:r>
            <a:r>
              <a:rPr lang="cs-CZ" dirty="0" smtClean="0">
                <a:latin typeface="Calibri" panose="020F0502020204030204" pitchFamily="34" charset="0"/>
              </a:rPr>
              <a:t>Orfeus </a:t>
            </a:r>
            <a:endParaRPr lang="cs-CZ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       Ariadna</a:t>
            </a:r>
            <a:endParaRPr lang="cs-CZ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551723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8" name="Tlačítko akce: Domů 7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40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altLang="cs-CZ" sz="2800" dirty="0" smtClean="0">
                <a:solidFill>
                  <a:srgbClr val="FF0000"/>
                </a:solidFill>
                <a:latin typeface="Calibri" pitchFamily="34" charset="0"/>
              </a:rPr>
              <a:t>ČESKÁ BAROKNÍ OPERA</a:t>
            </a:r>
          </a:p>
        </p:txBody>
      </p:sp>
      <p:sp>
        <p:nvSpPr>
          <p:cNvPr id="2867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1052736"/>
            <a:ext cx="8568952" cy="4572000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altLang="cs-CZ" sz="2400" dirty="0" smtClean="0">
                <a:latin typeface="Calibri" pitchFamily="34" charset="0"/>
              </a:rPr>
              <a:t>František Václav Míča, </a:t>
            </a:r>
            <a:r>
              <a:rPr lang="cs-CZ" altLang="cs-CZ" sz="2000" dirty="0">
                <a:latin typeface="Calibri" pitchFamily="34" charset="0"/>
              </a:rPr>
              <a:t>1694–1744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altLang="cs-CZ" sz="2400" dirty="0" smtClean="0">
                <a:latin typeface="Calibri" pitchFamily="34" charset="0"/>
              </a:rPr>
              <a:t> kapelník a zpěvák v hraběcí kapele v Jaroměřicích nad Rokytnou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altLang="cs-CZ" sz="2400" dirty="0" smtClean="0">
                <a:latin typeface="Calibri" pitchFamily="34" charset="0"/>
                <a:cs typeface="Times New Roman" pitchFamily="18" charset="0"/>
              </a:rPr>
              <a:t> autor první české opery</a:t>
            </a:r>
          </a:p>
          <a:p>
            <a:pPr eaLnBrk="1" hangingPunct="1">
              <a:lnSpc>
                <a:spcPct val="150000"/>
              </a:lnSpc>
              <a:buClr>
                <a:srgbClr val="66CCFF"/>
              </a:buClr>
              <a:buFont typeface="Wingdings 2" pitchFamily="18" charset="2"/>
              <a:buNone/>
            </a:pPr>
            <a:r>
              <a:rPr lang="cs-CZ" altLang="cs-CZ" sz="2400" dirty="0" smtClean="0">
                <a:solidFill>
                  <a:srgbClr val="FF0000"/>
                </a:solidFill>
                <a:latin typeface="Calibri" pitchFamily="34" charset="0"/>
              </a:rPr>
              <a:t>     O původu Jaroměřic na Moravě</a:t>
            </a:r>
            <a:endParaRPr lang="cs-CZ" altLang="cs-CZ" sz="2400" dirty="0" smtClean="0">
              <a:latin typeface="Calibri" pitchFamily="34" charset="0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altLang="cs-CZ" sz="2400" dirty="0" smtClean="0">
                <a:latin typeface="Calibri" pitchFamily="34" charset="0"/>
              </a:rPr>
              <a:t> Mezinárodní hudební festival Petra Dvorského v Jaroměřicích </a:t>
            </a:r>
            <a:endParaRPr lang="cs-CZ" altLang="cs-CZ" sz="2400" dirty="0" smtClean="0">
              <a:latin typeface="Calibri" pitchFamily="34" charset="0"/>
              <a:cs typeface="Times New Roman" pitchFamily="18" charset="0"/>
            </a:endParaRPr>
          </a:p>
          <a:p>
            <a:endParaRPr lang="cs-CZ" altLang="cs-CZ" sz="2400" dirty="0" smtClean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60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94122"/>
          </a:xfrm>
        </p:spPr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  <a:t>KLASICISTNÍ </a:t>
            </a:r>
            <a:r>
              <a:rPr lang="cs-CZ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OPERA</a:t>
            </a:r>
            <a:r>
              <a:rPr lang="cs-CZ" sz="2800" dirty="0" smtClean="0">
                <a:latin typeface="Calibri" panose="020F0502020204030204" pitchFamily="34" charset="0"/>
              </a:rPr>
              <a:t/>
            </a:r>
            <a:br>
              <a:rPr lang="cs-CZ" sz="2800" dirty="0" smtClean="0">
                <a:latin typeface="Calibri" panose="020F0502020204030204" pitchFamily="34" charset="0"/>
              </a:rPr>
            </a:br>
            <a:r>
              <a:rPr lang="cs-CZ" sz="2800" dirty="0" err="1" smtClean="0">
                <a:latin typeface="Calibri" panose="020F0502020204030204" pitchFamily="34" charset="0"/>
              </a:rPr>
              <a:t>Christoph</a:t>
            </a:r>
            <a:r>
              <a:rPr lang="cs-CZ" sz="2800" dirty="0" smtClean="0">
                <a:latin typeface="Calibri" panose="020F0502020204030204" pitchFamily="34" charset="0"/>
              </a:rPr>
              <a:t> Wilibald </a:t>
            </a:r>
            <a:r>
              <a:rPr lang="cs-CZ" sz="2800" dirty="0" err="1" smtClean="0">
                <a:latin typeface="Calibri" panose="020F0502020204030204" pitchFamily="34" charset="0"/>
              </a:rPr>
              <a:t>Gluck</a:t>
            </a:r>
            <a:r>
              <a:rPr lang="cs-CZ" sz="2800" dirty="0" smtClean="0">
                <a:latin typeface="Calibri" panose="020F0502020204030204" pitchFamily="34" charset="0"/>
              </a:rPr>
              <a:t>, 1714–1787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1. operní reforma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Calibri" panose="020F0502020204030204" pitchFamily="34" charset="0"/>
              </a:rPr>
              <a:t>proti kultu pěveckých hvězd – přílišná efektivnost hudby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byl postaven požadavek </a:t>
            </a:r>
            <a:r>
              <a:rPr lang="cs-CZ" sz="24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dramatické pravdivosti</a:t>
            </a:r>
          </a:p>
          <a:p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opery: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  Orfeus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  Paris a Helena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24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7"/>
            <a:ext cx="7258000" cy="139944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solidFill>
                  <a:schemeClr val="accent1"/>
                </a:solidFill>
                <a:latin typeface="Calibri" panose="020F0502020204030204" pitchFamily="34" charset="0"/>
              </a:rPr>
              <a:t>KLASICISTNÍ OPERA</a:t>
            </a: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3100" dirty="0">
                <a:latin typeface="Calibri" panose="020F0502020204030204" pitchFamily="34" charset="0"/>
              </a:rPr>
              <a:t>Wolfgang Amadeus Mozart, 1756–1791</a:t>
            </a:r>
            <a:r>
              <a:rPr lang="cs-CZ" sz="2400" dirty="0">
                <a:latin typeface="Calibri" panose="020F0502020204030204" pitchFamily="34" charset="0"/>
              </a:rPr>
              <a:t/>
            </a:r>
            <a:br>
              <a:rPr lang="cs-CZ" sz="2400" dirty="0">
                <a:latin typeface="Calibri" panose="020F0502020204030204" pitchFamily="34" charset="0"/>
              </a:rPr>
            </a:br>
            <a:endParaRPr lang="cs-CZ" sz="2400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259980"/>
            <a:ext cx="6768752" cy="53373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latin typeface="Calibri" pitchFamily="34" charset="0"/>
              </a:rPr>
              <a:t>Figarova</a:t>
            </a:r>
            <a:r>
              <a:rPr lang="cs-CZ" sz="2400" dirty="0" smtClean="0">
                <a:latin typeface="Calibri" pitchFamily="34" charset="0"/>
              </a:rPr>
              <a:t> svatba, 1786 *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Don Giovanni, 1787</a:t>
            </a:r>
          </a:p>
          <a:p>
            <a:pPr marL="0" indent="0">
              <a:buNone/>
            </a:pPr>
            <a:r>
              <a:rPr lang="cs-CZ" sz="2400" dirty="0" err="1" smtClean="0">
                <a:latin typeface="Calibri" pitchFamily="34" charset="0"/>
              </a:rPr>
              <a:t>Così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fan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tutte</a:t>
            </a:r>
            <a:r>
              <a:rPr lang="cs-CZ" sz="2400" dirty="0" smtClean="0">
                <a:latin typeface="Calibri" pitchFamily="34" charset="0"/>
              </a:rPr>
              <a:t>, 1790 * 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Kouzelná flétna, 1791 *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libreto: Lorenzo da Ponte </a:t>
            </a:r>
            <a:r>
              <a:rPr lang="cs-CZ" sz="2400" dirty="0" smtClean="0">
                <a:latin typeface="Calibri" pitchFamily="34" charset="0"/>
              </a:rPr>
              <a:t>*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</a:endParaRPr>
          </a:p>
          <a:p>
            <a:pPr>
              <a:buNone/>
            </a:pPr>
            <a:endParaRPr lang="cs-CZ" sz="1800" dirty="0">
              <a:latin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poslech: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FIGAROVA SVATBA</a:t>
            </a:r>
            <a:r>
              <a:rPr lang="cs-CZ" sz="2400" dirty="0" smtClean="0">
                <a:latin typeface="Calibri" pitchFamily="34" charset="0"/>
              </a:rPr>
              <a:t>, árie </a:t>
            </a:r>
            <a:r>
              <a:rPr lang="cs-CZ" sz="2400" dirty="0">
                <a:latin typeface="Calibri" pitchFamily="34" charset="0"/>
              </a:rPr>
              <a:t>Figara</a:t>
            </a:r>
          </a:p>
          <a:p>
            <a:pPr>
              <a:buNone/>
            </a:pPr>
            <a:r>
              <a:rPr lang="cs-CZ" sz="2400" dirty="0">
                <a:latin typeface="Calibri" pitchFamily="34" charset="0"/>
              </a:rPr>
              <a:t>dechový oktet, Jan Nepomuk </a:t>
            </a:r>
            <a:r>
              <a:rPr lang="cs-CZ" sz="2400" dirty="0" err="1">
                <a:latin typeface="Calibri" pitchFamily="34" charset="0"/>
              </a:rPr>
              <a:t>Vent</a:t>
            </a:r>
            <a:endParaRPr lang="cs-CZ" sz="2400" dirty="0">
              <a:latin typeface="Calibri" pitchFamily="34" charset="0"/>
            </a:endParaRPr>
          </a:p>
          <a:p>
            <a:pPr>
              <a:buNone/>
            </a:pP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DON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GIOVANNI</a:t>
            </a:r>
            <a:r>
              <a:rPr lang="cs-CZ" sz="2400" dirty="0" smtClean="0">
                <a:latin typeface="Calibri" pitchFamily="34" charset="0"/>
              </a:rPr>
              <a:t>, duet </a:t>
            </a:r>
            <a:r>
              <a:rPr lang="cs-CZ" sz="2400" dirty="0">
                <a:latin typeface="Calibri" pitchFamily="34" charset="0"/>
              </a:rPr>
              <a:t>Dona Giovanni a </a:t>
            </a:r>
            <a:r>
              <a:rPr lang="cs-CZ" sz="2400" dirty="0" err="1">
                <a:latin typeface="Calibri" pitchFamily="34" charset="0"/>
              </a:rPr>
              <a:t>Zerlinky</a:t>
            </a:r>
            <a:endParaRPr lang="cs-CZ" sz="2400" dirty="0">
              <a:latin typeface="Calibri" pitchFamily="34" charset="0"/>
            </a:endParaRPr>
          </a:p>
          <a:p>
            <a:pPr>
              <a:buNone/>
            </a:pPr>
            <a:r>
              <a:rPr lang="cs-CZ" sz="2400" dirty="0">
                <a:latin typeface="Calibri" pitchFamily="34" charset="0"/>
              </a:rPr>
              <a:t>dechové </a:t>
            </a:r>
            <a:r>
              <a:rPr lang="cs-CZ" sz="2400" dirty="0" smtClean="0">
                <a:latin typeface="Calibri" pitchFamily="34" charset="0"/>
              </a:rPr>
              <a:t>trio – variace, Ludwig </a:t>
            </a:r>
            <a:r>
              <a:rPr lang="cs-CZ" sz="2400" dirty="0">
                <a:latin typeface="Calibri" pitchFamily="34" charset="0"/>
              </a:rPr>
              <a:t>van Beethoven</a:t>
            </a: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  <a:p>
            <a:pPr>
              <a:buNone/>
            </a:pPr>
            <a:endParaRPr lang="cs-CZ" sz="1800" dirty="0" smtClean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5" name="Zástupný symbol pro obsah 4" descr="Mozart_(unfinished)_by_Lange_1782[1]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3112128" cy="30188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7680753" y="4376137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67944" y="1259979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9" name="Tlačítko akce: Domů 8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24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ROMANTICKÁ OPERA</a:t>
            </a:r>
            <a:r>
              <a:rPr lang="cs-CZ" sz="2800" dirty="0" smtClean="0">
                <a:latin typeface="Calibri" panose="020F0502020204030204" pitchFamily="34" charset="0"/>
              </a:rPr>
              <a:t/>
            </a:r>
            <a:br>
              <a:rPr lang="cs-CZ" sz="2800" dirty="0" smtClean="0">
                <a:latin typeface="Calibri" panose="020F0502020204030204" pitchFamily="34" charset="0"/>
              </a:rPr>
            </a:b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052737"/>
            <a:ext cx="3826768" cy="57606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Calibri" panose="020F0502020204030204" pitchFamily="34" charset="0"/>
                <a:hlinkClick r:id="rId3" action="ppaction://hlinksldjump"/>
              </a:rPr>
              <a:t>německá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932040" y="980729"/>
            <a:ext cx="3754760" cy="648071"/>
          </a:xfrm>
        </p:spPr>
        <p:txBody>
          <a:bodyPr/>
          <a:lstStyle/>
          <a:p>
            <a:pPr algn="ctr"/>
            <a:r>
              <a:rPr lang="cs-CZ" dirty="0">
                <a:latin typeface="Calibri" panose="020F0502020204030204" pitchFamily="34" charset="0"/>
                <a:hlinkClick r:id="rId4" action="ppaction://hlinksldjump"/>
              </a:rPr>
              <a:t>i</a:t>
            </a:r>
            <a:r>
              <a:rPr lang="cs-CZ" dirty="0" smtClean="0">
                <a:latin typeface="Calibri" panose="020F0502020204030204" pitchFamily="34" charset="0"/>
                <a:hlinkClick r:id="rId4" action="ppaction://hlinksldjump"/>
              </a:rPr>
              <a:t>talská 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1844824"/>
            <a:ext cx="3816424" cy="4248472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opera = hudební drama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souborné umělecké dílo</a:t>
            </a:r>
          </a:p>
          <a:p>
            <a:pPr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>
                <a:latin typeface="Calibri" panose="020F0502020204030204" pitchFamily="34" charset="0"/>
              </a:rPr>
              <a:t>p</a:t>
            </a:r>
            <a:r>
              <a:rPr lang="cs-CZ" sz="2000" dirty="0" smtClean="0">
                <a:latin typeface="Calibri" panose="020F0502020204030204" pitchFamily="34" charset="0"/>
              </a:rPr>
              <a:t>ožadavky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d</a:t>
            </a:r>
            <a:r>
              <a:rPr lang="cs-CZ" sz="2400" dirty="0" smtClean="0">
                <a:latin typeface="Calibri" panose="020F0502020204030204" pitchFamily="34" charset="0"/>
              </a:rPr>
              <a:t>ramatičnost </a:t>
            </a:r>
            <a:r>
              <a:rPr lang="cs-CZ" sz="2400" dirty="0" smtClean="0">
                <a:latin typeface="Calibri" panose="020F0502020204030204" pitchFamily="34" charset="0"/>
              </a:rPr>
              <a:t>hudby</a:t>
            </a:r>
            <a:r>
              <a:rPr lang="cs-CZ" sz="2400" dirty="0" smtClean="0">
                <a:latin typeface="Calibri" panose="020F0502020204030204" pitchFamily="34" charset="0"/>
                <a:sym typeface="Symbol"/>
              </a:rPr>
              <a:t>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</a:t>
            </a:r>
            <a:r>
              <a:rPr lang="cs-CZ" sz="2400" dirty="0" smtClean="0">
                <a:latin typeface="Calibri" panose="020F0502020204030204" pitchFamily="34" charset="0"/>
              </a:rPr>
              <a:t>podíl </a:t>
            </a:r>
            <a:r>
              <a:rPr lang="cs-CZ" sz="2400" dirty="0" smtClean="0">
                <a:latin typeface="Calibri" panose="020F0502020204030204" pitchFamily="34" charset="0"/>
              </a:rPr>
              <a:t>na dokreslení </a:t>
            </a:r>
            <a:r>
              <a:rPr lang="cs-CZ" sz="2400" dirty="0" smtClean="0">
                <a:latin typeface="Calibri" panose="020F050202020403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</a:t>
            </a:r>
            <a:r>
              <a:rPr lang="cs-CZ" sz="2400" dirty="0" smtClean="0">
                <a:latin typeface="Calibri" panose="020F0502020204030204" pitchFamily="34" charset="0"/>
              </a:rPr>
              <a:t>atmosféry </a:t>
            </a:r>
            <a:r>
              <a:rPr lang="cs-CZ" sz="2400" dirty="0" smtClean="0">
                <a:latin typeface="Calibri" panose="020F0502020204030204" pitchFamily="34" charset="0"/>
              </a:rPr>
              <a:t>děje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p</a:t>
            </a:r>
            <a:r>
              <a:rPr lang="cs-CZ" sz="2400" dirty="0" smtClean="0">
                <a:latin typeface="Calibri" panose="020F0502020204030204" pitchFamily="34" charset="0"/>
              </a:rPr>
              <a:t>říznačný motiv- leitmotiv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n</a:t>
            </a:r>
            <a:r>
              <a:rPr lang="cs-CZ" sz="2400" dirty="0" smtClean="0">
                <a:latin typeface="Calibri" panose="020F0502020204030204" pitchFamily="34" charset="0"/>
              </a:rPr>
              <a:t>ekonečná melodie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Calibri" panose="020F0502020204030204" pitchFamily="34" charset="0"/>
              </a:rPr>
              <a:t>d</a:t>
            </a:r>
            <a:r>
              <a:rPr lang="cs-CZ" sz="2400" dirty="0" smtClean="0">
                <a:latin typeface="Calibri" panose="020F0502020204030204" pitchFamily="34" charset="0"/>
              </a:rPr>
              <a:t>okonalá výtvarná scéna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"/>
          </p:nvPr>
        </p:nvSpPr>
        <p:spPr>
          <a:xfrm>
            <a:off x="4932040" y="1844824"/>
            <a:ext cx="3754760" cy="4281339"/>
          </a:xfrm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  <a:hlinkClick r:id="rId5" action="ppaction://hlinksldjump"/>
              </a:rPr>
              <a:t>opera buffa </a:t>
            </a:r>
            <a:r>
              <a:rPr lang="cs-CZ" dirty="0" smtClean="0">
                <a:latin typeface="Calibri" panose="020F0502020204030204" pitchFamily="34" charset="0"/>
              </a:rPr>
              <a:t>- komická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  <a:hlinkClick r:id="rId4" action="ppaction://hlinksldjump"/>
              </a:rPr>
              <a:t>grand opera </a:t>
            </a:r>
            <a:r>
              <a:rPr lang="cs-CZ" dirty="0" smtClean="0">
                <a:latin typeface="Calibri" panose="020F0502020204030204" pitchFamily="34" charset="0"/>
              </a:rPr>
              <a:t>- vážná, velká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 velké davové scény, balety velký orchestr, recitativy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latin typeface="Calibri" panose="020F0502020204030204" pitchFamily="34" charset="0"/>
              </a:rPr>
              <a:t>drame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lyrique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charakteristické</a:t>
            </a:r>
          </a:p>
          <a:p>
            <a:pPr>
              <a:buNone/>
            </a:pPr>
            <a:r>
              <a:rPr lang="cs-CZ" dirty="0">
                <a:latin typeface="Calibri" panose="020F0502020204030204" pitchFamily="34" charset="0"/>
              </a:rPr>
              <a:t>v</a:t>
            </a:r>
            <a:r>
              <a:rPr lang="cs-CZ" dirty="0" smtClean="0">
                <a:latin typeface="Calibri" panose="020F0502020204030204" pitchFamily="34" charset="0"/>
              </a:rPr>
              <a:t>yniká vůdčí hlas melodie </a:t>
            </a:r>
          </a:p>
          <a:p>
            <a:pPr>
              <a:buNone/>
            </a:pPr>
            <a:r>
              <a:rPr lang="cs-CZ" dirty="0" smtClean="0">
                <a:latin typeface="Calibri" panose="020F0502020204030204" pitchFamily="34" charset="0"/>
              </a:rPr>
              <a:t>nad orchestrálním </a:t>
            </a:r>
          </a:p>
          <a:p>
            <a:pPr>
              <a:buNone/>
            </a:pPr>
            <a:r>
              <a:rPr lang="cs-CZ" dirty="0" smtClean="0">
                <a:latin typeface="Calibri" panose="020F0502020204030204" pitchFamily="34" charset="0"/>
              </a:rPr>
              <a:t>doprovodem</a:t>
            </a:r>
          </a:p>
        </p:txBody>
      </p:sp>
      <p:sp>
        <p:nvSpPr>
          <p:cNvPr id="10" name="Tlačítko akce: Domů 9">
            <a:hlinkClick r:id="rId6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5416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NĚMECKÁ ROMANTICKÁ </a:t>
            </a:r>
            <a: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  <a:t>OPERA</a:t>
            </a:r>
            <a:r>
              <a:rPr lang="cs-CZ" sz="2800" dirty="0">
                <a:latin typeface="Calibri" panose="020F0502020204030204" pitchFamily="34" charset="0"/>
              </a:rPr>
              <a:t/>
            </a:r>
            <a:br>
              <a:rPr lang="cs-CZ" sz="2800" dirty="0">
                <a:latin typeface="Calibri" panose="020F0502020204030204" pitchFamily="34" charset="0"/>
              </a:rPr>
            </a:br>
            <a:r>
              <a:rPr lang="cs-CZ" sz="2800" dirty="0">
                <a:latin typeface="Calibri" panose="020F0502020204030204" pitchFamily="34" charset="0"/>
              </a:rPr>
              <a:t>Richard Wagner, 1813–1883</a:t>
            </a:r>
            <a:br>
              <a:rPr lang="cs-CZ" sz="2800" dirty="0">
                <a:latin typeface="Calibri" panose="020F0502020204030204" pitchFamily="34" charset="0"/>
              </a:rPr>
            </a:br>
            <a:endParaRPr lang="cs-CZ" sz="2800" dirty="0">
              <a:latin typeface="Calibri" panose="020F0502020204030204" pitchFamily="34" charset="0"/>
            </a:endParaRPr>
          </a:p>
        </p:txBody>
      </p:sp>
      <p:pic>
        <p:nvPicPr>
          <p:cNvPr id="11" name="Zástupný symbol pro obsah 10" descr="Richard_Wagner_by_Caesar_Willich_ca_1862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54765" y="1442790"/>
            <a:ext cx="3585997" cy="43204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>
          <a:xfrm>
            <a:off x="4499992" y="1442393"/>
            <a:ext cx="4464496" cy="509354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kapelník opery v Drážďanech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1848 – emigrace do Švýcarska</a:t>
            </a:r>
          </a:p>
          <a:p>
            <a:pPr>
              <a:buNone/>
            </a:pPr>
            <a:r>
              <a:rPr lang="cs-CZ" sz="2000" dirty="0">
                <a:latin typeface="Calibri" panose="020F0502020204030204" pitchFamily="34" charset="0"/>
              </a:rPr>
              <a:t>c</a:t>
            </a:r>
            <a:r>
              <a:rPr lang="cs-CZ" sz="2000" dirty="0" smtClean="0">
                <a:latin typeface="Calibri" panose="020F0502020204030204" pitchFamily="34" charset="0"/>
              </a:rPr>
              <a:t>esty: Paříž, Londýn, Praha, Moskva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1873    otevření divadla v Bayreuthu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spisovatel → reforma opery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opery: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Bludný Holanďan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</a:t>
            </a:r>
            <a:r>
              <a:rPr lang="cs-CZ" sz="2400" dirty="0" err="1" smtClean="0">
                <a:latin typeface="Calibri" panose="020F0502020204030204" pitchFamily="34" charset="0"/>
              </a:rPr>
              <a:t>Lohengrin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Tristan a Isolda 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Mistři pěvci norimberští 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</a:t>
            </a:r>
            <a:r>
              <a:rPr lang="cs-CZ" sz="2400" dirty="0" err="1" smtClean="0">
                <a:latin typeface="Calibri" panose="020F0502020204030204" pitchFamily="34" charset="0"/>
              </a:rPr>
              <a:t>Rienzi</a:t>
            </a:r>
            <a:r>
              <a:rPr lang="cs-CZ" sz="2400" dirty="0" smtClean="0">
                <a:latin typeface="Calibri" panose="020F0502020204030204" pitchFamily="34" charset="0"/>
              </a:rPr>
              <a:t>  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         Prsten Nibelungův, </a:t>
            </a:r>
            <a:r>
              <a:rPr lang="cs-CZ" sz="2000" dirty="0" smtClean="0">
                <a:latin typeface="Calibri" panose="020F0502020204030204" pitchFamily="34" charset="0"/>
              </a:rPr>
              <a:t>tetralogie </a:t>
            </a:r>
          </a:p>
          <a:p>
            <a:pPr>
              <a:buNone/>
            </a:pPr>
            <a:endParaRPr lang="cs-CZ" sz="2000" dirty="0" smtClean="0">
              <a:latin typeface="Calibri" panose="020F0502020204030204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980728"/>
            <a:ext cx="3816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530120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3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3" action="ppaction://hlinksldjump" highlightClick="1"/>
          </p:cNvPr>
          <p:cNvSpPr/>
          <p:nvPr/>
        </p:nvSpPr>
        <p:spPr>
          <a:xfrm>
            <a:off x="8667451" y="6325852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Informace 1">
            <a:hlinkClick r:id="rId4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Hudební slavnosti v Bayreuthu, 25.–28. 8.</a:t>
            </a:r>
            <a:endParaRPr lang="cs-CZ" sz="2800" dirty="0">
              <a:latin typeface="Calibri" panose="020F0502020204030204" pitchFamily="34" charset="0"/>
            </a:endParaRPr>
          </a:p>
        </p:txBody>
      </p:sp>
      <p:pic>
        <p:nvPicPr>
          <p:cNvPr id="4" name="Zástupný symbol pro obsah 3" descr="800px-Festspielhaus_Bayreuth_1900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908720"/>
            <a:ext cx="6126238" cy="44644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323528" y="5517232"/>
            <a:ext cx="85689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000" dirty="0">
                <a:latin typeface="Calibri" panose="020F0502020204030204" pitchFamily="34" charset="0"/>
              </a:rPr>
              <a:t>H</a:t>
            </a:r>
            <a:r>
              <a:rPr lang="cs-CZ" sz="2000" dirty="0" smtClean="0">
                <a:latin typeface="Calibri" panose="020F0502020204030204" pitchFamily="34" charset="0"/>
              </a:rPr>
              <a:t>udební a divadelní festival, který se  koná  v budově Festivalového divadla postaveného Wagnerem.</a:t>
            </a:r>
          </a:p>
          <a:p>
            <a:pPr algn="ctr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Během festivalu je uvedeno deset oper Richarda Wagnera.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486916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4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alibri" panose="020F0502020204030204" pitchFamily="34" charset="0"/>
              </a:rPr>
              <a:t>ITALSKÁ </a:t>
            </a:r>
            <a: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  <a:t>ROMANTICKÁ OPERA</a:t>
            </a:r>
            <a:r>
              <a:rPr lang="cs-CZ" sz="2800" dirty="0">
                <a:latin typeface="Calibri" panose="020F0502020204030204" pitchFamily="34" charset="0"/>
              </a:rPr>
              <a:t/>
            </a:r>
            <a:br>
              <a:rPr lang="cs-CZ" sz="2800" dirty="0">
                <a:latin typeface="Calibri" panose="020F0502020204030204" pitchFamily="34" charset="0"/>
              </a:rPr>
            </a:br>
            <a:r>
              <a:rPr lang="cs-CZ" sz="2800" dirty="0">
                <a:latin typeface="Calibri" panose="020F0502020204030204" pitchFamily="34" charset="0"/>
              </a:rPr>
              <a:t>Giuseppe Verdi, 1813– 1901</a:t>
            </a:r>
            <a:br>
              <a:rPr lang="cs-CZ" sz="2800" dirty="0">
                <a:latin typeface="Calibri" panose="020F0502020204030204" pitchFamily="34" charset="0"/>
              </a:rPr>
            </a:br>
            <a:endParaRPr lang="cs-CZ" sz="2800" dirty="0">
              <a:latin typeface="Calibri" panose="020F0502020204030204" pitchFamily="34" charset="0"/>
            </a:endParaRPr>
          </a:p>
        </p:txBody>
      </p:sp>
      <p:pic>
        <p:nvPicPr>
          <p:cNvPr id="8" name="Zástupný symbol pro obsah 7" descr="437px-Verdi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484784"/>
            <a:ext cx="3304086" cy="45365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067944" y="1268760"/>
            <a:ext cx="4680520" cy="53285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soukromé studium (nedostatek talentu)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34 let → světově proslulý skladatel </a:t>
            </a: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opery uváděny na všech světových scénách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Calibri" panose="020F0502020204030204" pitchFamily="34" charset="0"/>
              </a:rPr>
              <a:t>p</a:t>
            </a:r>
            <a:r>
              <a:rPr lang="cs-CZ" sz="2000" dirty="0" smtClean="0">
                <a:latin typeface="Calibri" panose="020F0502020204030204" pitchFamily="34" charset="0"/>
              </a:rPr>
              <a:t>oslanec prvního parlamentu, senátor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alibri" panose="020F0502020204030204" pitchFamily="34" charset="0"/>
              </a:rPr>
              <a:t>vyznamenání a řády mnoha zemí světa</a:t>
            </a:r>
          </a:p>
          <a:p>
            <a:pPr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dílo: 28 oper - úspěchy v milánské La </a:t>
            </a:r>
            <a:r>
              <a:rPr lang="cs-CZ" sz="2000" dirty="0" err="1" smtClean="0">
                <a:latin typeface="Calibri" panose="020F0502020204030204" pitchFamily="34" charset="0"/>
              </a:rPr>
              <a:t>Scale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</a:p>
          <a:p>
            <a:pPr>
              <a:buNone/>
            </a:pPr>
            <a:r>
              <a:rPr lang="cs-CZ" sz="2400" dirty="0" err="1" smtClean="0">
                <a:latin typeface="Calibri" panose="020F0502020204030204" pitchFamily="34" charset="0"/>
              </a:rPr>
              <a:t>Nabucco</a:t>
            </a:r>
            <a:r>
              <a:rPr lang="cs-CZ" sz="2400" dirty="0" smtClean="0">
                <a:latin typeface="Calibri" panose="020F0502020204030204" pitchFamily="34" charset="0"/>
              </a:rPr>
              <a:t>		</a:t>
            </a:r>
            <a:r>
              <a:rPr lang="cs-CZ" sz="1200" dirty="0" err="1" smtClean="0">
                <a:latin typeface="Calibri" panose="020F0502020204030204" pitchFamily="34" charset="0"/>
                <a:hlinkClick r:id="rId3"/>
              </a:rPr>
              <a:t>Nabucco</a:t>
            </a:r>
            <a:r>
              <a:rPr lang="cs-CZ" sz="1200" dirty="0" smtClean="0">
                <a:latin typeface="Calibri" panose="020F0502020204030204" pitchFamily="34" charset="0"/>
                <a:hlinkClick r:id="rId3"/>
              </a:rPr>
              <a:t> - </a:t>
            </a:r>
            <a:r>
              <a:rPr lang="cs-CZ" sz="1200" dirty="0" err="1" smtClean="0">
                <a:latin typeface="Calibri" panose="020F0502020204030204" pitchFamily="34" charset="0"/>
                <a:hlinkClick r:id="rId3"/>
              </a:rPr>
              <a:t>Wikipedie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 err="1" smtClean="0">
                <a:latin typeface="Calibri" panose="020F0502020204030204" pitchFamily="34" charset="0"/>
              </a:rPr>
              <a:t>Rigoletto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Trubadúr</a:t>
            </a:r>
          </a:p>
          <a:p>
            <a:pPr>
              <a:buNone/>
            </a:pPr>
            <a:r>
              <a:rPr lang="cs-CZ" sz="2400" dirty="0" err="1" smtClean="0">
                <a:latin typeface="Calibri" panose="020F0502020204030204" pitchFamily="34" charset="0"/>
              </a:rPr>
              <a:t>Traviata</a:t>
            </a:r>
            <a:r>
              <a:rPr lang="cs-CZ" sz="2400" dirty="0" smtClean="0">
                <a:latin typeface="Calibri" panose="020F0502020204030204" pitchFamily="34" charset="0"/>
              </a:rPr>
              <a:t>		</a:t>
            </a:r>
            <a:r>
              <a:rPr lang="cs-CZ" sz="1200" dirty="0" smtClean="0">
                <a:latin typeface="Calibri" panose="020F0502020204030204" pitchFamily="34" charset="0"/>
                <a:hlinkClick r:id="rId4"/>
              </a:rPr>
              <a:t>La </a:t>
            </a:r>
            <a:r>
              <a:rPr lang="cs-CZ" sz="1200" dirty="0" err="1" smtClean="0">
                <a:latin typeface="Calibri" panose="020F0502020204030204" pitchFamily="34" charset="0"/>
                <a:hlinkClick r:id="rId4"/>
              </a:rPr>
              <a:t>traviata</a:t>
            </a:r>
            <a:r>
              <a:rPr lang="cs-CZ" sz="1200" dirty="0" smtClean="0">
                <a:latin typeface="Calibri" panose="020F0502020204030204" pitchFamily="34" charset="0"/>
                <a:hlinkClick r:id="rId4"/>
              </a:rPr>
              <a:t> - </a:t>
            </a:r>
            <a:r>
              <a:rPr lang="cs-CZ" sz="1200" dirty="0" err="1" smtClean="0">
                <a:latin typeface="Calibri" panose="020F0502020204030204" pitchFamily="34" charset="0"/>
                <a:hlinkClick r:id="rId4"/>
              </a:rPr>
              <a:t>Wikipedie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Aida			</a:t>
            </a:r>
            <a:r>
              <a:rPr lang="cs-CZ" sz="1200" dirty="0" err="1" smtClean="0">
                <a:latin typeface="Calibri" panose="020F0502020204030204" pitchFamily="34" charset="0"/>
                <a:hlinkClick r:id="rId5"/>
              </a:rPr>
              <a:t>Aida</a:t>
            </a:r>
            <a:r>
              <a:rPr lang="cs-CZ" sz="1200" dirty="0" smtClean="0">
                <a:latin typeface="Calibri" panose="020F0502020204030204" pitchFamily="34" charset="0"/>
                <a:hlinkClick r:id="rId5"/>
              </a:rPr>
              <a:t> - </a:t>
            </a:r>
            <a:r>
              <a:rPr lang="cs-CZ" sz="1200" dirty="0" err="1" smtClean="0">
                <a:latin typeface="Calibri" panose="020F0502020204030204" pitchFamily="34" charset="0"/>
                <a:hlinkClick r:id="rId5"/>
              </a:rPr>
              <a:t>Wikipedie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Othello</a:t>
            </a:r>
          </a:p>
          <a:p>
            <a:pPr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>
              <a:buNone/>
            </a:pP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Soubor:Giuseppe Verdi signatur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6093296"/>
            <a:ext cx="2520280" cy="504056"/>
          </a:xfrm>
          <a:prstGeom prst="round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203848" y="5578207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51435" y="6320353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6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12" name="Tlačítko akce: Domů 11">
            <a:hlinkClick r:id="rId8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Informace 12">
            <a:hlinkClick r:id="rId9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La </a:t>
            </a:r>
            <a:r>
              <a:rPr lang="cs-CZ" sz="3100" dirty="0" err="1" smtClean="0">
                <a:latin typeface="Calibri" panose="020F0502020204030204" pitchFamily="34" charset="0"/>
              </a:rPr>
              <a:t>Scala</a:t>
            </a:r>
            <a:r>
              <a:rPr lang="cs-CZ" sz="2800" dirty="0" smtClean="0"/>
              <a:t>, </a:t>
            </a:r>
            <a:r>
              <a:rPr lang="cs-CZ" sz="2800" dirty="0" err="1" smtClean="0"/>
              <a:t>Miláno</a:t>
            </a:r>
            <a:endParaRPr lang="cs-CZ" sz="2800" dirty="0"/>
          </a:p>
        </p:txBody>
      </p:sp>
      <p:pic>
        <p:nvPicPr>
          <p:cNvPr id="4" name="Zástupný symbol pro obsah 3" descr="1 La Scal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764704"/>
            <a:ext cx="7680853" cy="57606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812360" y="594928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7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DSC0474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1"/>
          </a:xfrm>
          <a:prstGeom prst="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8604448" y="630932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8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3 La Scal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8604448" y="630932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9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 La Scal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252520" cy="6939390"/>
          </a:xfrm>
        </p:spPr>
      </p:pic>
      <p:sp>
        <p:nvSpPr>
          <p:cNvPr id="5" name="TextovéPole 4"/>
          <p:cNvSpPr txBox="1"/>
          <p:nvPr/>
        </p:nvSpPr>
        <p:spPr>
          <a:xfrm>
            <a:off x="8604448" y="6309320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10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DSC0473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8604448" y="6309320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11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6"/>
            <a:ext cx="8229600" cy="1426172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  <a:t>ITALSKÁ ROMANTICKÁ OPERA</a:t>
            </a:r>
            <a:r>
              <a:rPr lang="cs-CZ" sz="2800" dirty="0">
                <a:latin typeface="Calibri" panose="020F0502020204030204" pitchFamily="34" charset="0"/>
              </a:rPr>
              <a:t/>
            </a:r>
            <a:br>
              <a:rPr lang="cs-CZ" sz="2800" dirty="0">
                <a:latin typeface="Calibri" panose="020F0502020204030204" pitchFamily="34" charset="0"/>
              </a:rPr>
            </a:br>
            <a:r>
              <a:rPr lang="cs-CZ" sz="2800" dirty="0" err="1">
                <a:latin typeface="Calibri" panose="020F0502020204030204" pitchFamily="34" charset="0"/>
              </a:rPr>
              <a:t>Gioacchino</a:t>
            </a:r>
            <a:r>
              <a:rPr lang="cs-CZ" sz="2800" dirty="0">
                <a:latin typeface="Calibri" panose="020F0502020204030204" pitchFamily="34" charset="0"/>
              </a:rPr>
              <a:t> </a:t>
            </a:r>
            <a:r>
              <a:rPr lang="cs-CZ" sz="2800" dirty="0" err="1">
                <a:latin typeface="Calibri" panose="020F0502020204030204" pitchFamily="34" charset="0"/>
              </a:rPr>
              <a:t>Rossini</a:t>
            </a:r>
            <a:r>
              <a:rPr lang="cs-CZ" sz="2800" dirty="0">
                <a:latin typeface="Calibri" panose="020F0502020204030204" pitchFamily="34" charset="0"/>
              </a:rPr>
              <a:t>, 1792–1868</a:t>
            </a:r>
            <a:br>
              <a:rPr lang="cs-CZ" sz="2800" dirty="0">
                <a:latin typeface="Calibri" panose="020F0502020204030204" pitchFamily="34" charset="0"/>
              </a:rPr>
            </a:b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514401"/>
            <a:ext cx="4104456" cy="47584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studoval na konzervatoři v Boloni</a:t>
            </a:r>
          </a:p>
          <a:p>
            <a:pPr>
              <a:buNone/>
            </a:pPr>
            <a:r>
              <a:rPr lang="cs-CZ" sz="2000" dirty="0">
                <a:latin typeface="Calibri" panose="020F0502020204030204" pitchFamily="34" charset="0"/>
              </a:rPr>
              <a:t>s</a:t>
            </a:r>
            <a:r>
              <a:rPr lang="cs-CZ" sz="2000" dirty="0" smtClean="0">
                <a:latin typeface="Calibri" panose="020F0502020204030204" pitchFamily="34" charset="0"/>
              </a:rPr>
              <a:t>polečenský život - labužník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1824  hudební ředitel italského   </a:t>
            </a:r>
          </a:p>
          <a:p>
            <a:pPr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      divadla v Paříži</a:t>
            </a:r>
          </a:p>
          <a:p>
            <a:pPr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dílo: </a:t>
            </a:r>
            <a:r>
              <a:rPr lang="cs-CZ" sz="2000" dirty="0" smtClean="0">
                <a:latin typeface="Calibri" panose="020F0502020204030204" pitchFamily="34" charset="0"/>
              </a:rPr>
              <a:t>40 oper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 Lazebník sevillský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 Italka v Alžíru</a:t>
            </a:r>
          </a:p>
          <a:p>
            <a:pPr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   Vilém Tell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5" name="Zástupný symbol pro obsah 4" descr="Rossini-portrait-0[1]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111872" y="1447800"/>
            <a:ext cx="3393830" cy="457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7956376" y="557820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12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Informace 8">
            <a:hlinkClick r:id="rId4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755576" y="260648"/>
            <a:ext cx="7416824" cy="648072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err="1" smtClean="0">
                <a:latin typeface="Calibri" panose="020F0502020204030204" pitchFamily="34" charset="0"/>
              </a:rPr>
              <a:t>Gioacchino</a:t>
            </a:r>
            <a:r>
              <a:rPr lang="cs-CZ" sz="2800" b="0" dirty="0" smtClean="0">
                <a:latin typeface="Calibri" panose="020F0502020204030204" pitchFamily="34" charset="0"/>
              </a:rPr>
              <a:t> </a:t>
            </a:r>
            <a:r>
              <a:rPr lang="cs-CZ" sz="2800" b="0" dirty="0" err="1" smtClean="0">
                <a:latin typeface="Calibri" panose="020F0502020204030204" pitchFamily="34" charset="0"/>
              </a:rPr>
              <a:t>Rossini</a:t>
            </a:r>
            <a:endParaRPr lang="cs-CZ" sz="2800" b="0" dirty="0">
              <a:latin typeface="Calibri" panose="020F0502020204030204" pitchFamily="34" charset="0"/>
            </a:endParaRPr>
          </a:p>
        </p:txBody>
      </p:sp>
      <p:pic>
        <p:nvPicPr>
          <p:cNvPr id="7" name="Zástupný symbol pro obsah 6" descr="FL Santa Croce 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427984" y="1124744"/>
            <a:ext cx="4176464" cy="55686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Zástupný symbol pro text 8"/>
          <p:cNvSpPr>
            <a:spLocks noGrp="1"/>
          </p:cNvSpPr>
          <p:nvPr>
            <p:ph type="body" idx="4294967295"/>
          </p:nvPr>
        </p:nvSpPr>
        <p:spPr>
          <a:xfrm>
            <a:off x="395536" y="1340768"/>
            <a:ext cx="3382963" cy="469106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pohřben na pařížském hřbitově </a:t>
            </a:r>
            <a:r>
              <a:rPr lang="cs-CZ" sz="2400" dirty="0" err="1" smtClean="0">
                <a:latin typeface="Calibri" panose="020F0502020204030204" pitchFamily="34" charset="0"/>
              </a:rPr>
              <a:t>Père-Lachaise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1887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ostatky převezeny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do chrámu Santa </a:t>
            </a:r>
            <a:r>
              <a:rPr lang="cs-CZ" sz="2400" dirty="0" err="1" smtClean="0">
                <a:latin typeface="Calibri" panose="020F0502020204030204" pitchFamily="34" charset="0"/>
              </a:rPr>
              <a:t>Croce</a:t>
            </a:r>
            <a:r>
              <a:rPr lang="cs-CZ" sz="2400" dirty="0" smtClean="0">
                <a:latin typeface="Calibri" panose="020F0502020204030204" pitchFamily="34" charset="0"/>
              </a:rPr>
              <a:t> ve Florencii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28384" y="6237312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13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Informace 9">
            <a:hlinkClick r:id="rId4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600" y="332656"/>
            <a:ext cx="7200800" cy="1368152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  <a:t>ITALSKÁ ROMANTICKÁ OPERA</a:t>
            </a:r>
            <a:br>
              <a:rPr lang="cs-CZ" sz="2800" dirty="0">
                <a:solidFill>
                  <a:srgbClr val="FF0000"/>
                </a:solidFill>
                <a:latin typeface="Calibri" panose="020F0502020204030204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anose="020F0502020204030204" pitchFamily="34" charset="0"/>
              </a:rPr>
              <a:t>Giacomo </a:t>
            </a:r>
            <a:r>
              <a:rPr lang="cs-CZ" sz="2800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Puccini</a:t>
            </a:r>
            <a:r>
              <a:rPr lang="cs-CZ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, 1858–1924 </a:t>
            </a:r>
            <a:r>
              <a:rPr lang="cs-CZ" sz="2800" dirty="0">
                <a:solidFill>
                  <a:schemeClr val="tx1"/>
                </a:solidFill>
                <a:latin typeface="Calibri" panose="020F0502020204030204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endParaRPr lang="cs-CZ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10" name="Zástupný symbol pro obsah 9" descr="GiacomoPuccini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3231414" cy="424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3995936" y="1628800"/>
            <a:ext cx="4896544" cy="4572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latin typeface="Calibri" panose="020F0502020204030204" pitchFamily="34" charset="0"/>
              </a:rPr>
              <a:t>představitel verismu</a:t>
            </a: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realistické ztvárnění skutečnosti a věrné zachycení lidských charakterů</a:t>
            </a:r>
          </a:p>
          <a:p>
            <a:pPr marL="0" indent="0">
              <a:buNone/>
            </a:pPr>
            <a:endParaRPr lang="cs-CZ" sz="22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opery</a:t>
            </a: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Manon </a:t>
            </a:r>
            <a:r>
              <a:rPr lang="cs-CZ" dirty="0" err="1">
                <a:latin typeface="Calibri" panose="020F0502020204030204" pitchFamily="34" charset="0"/>
              </a:rPr>
              <a:t>Lescaut</a:t>
            </a:r>
            <a:r>
              <a:rPr lang="cs-CZ" dirty="0">
                <a:latin typeface="Calibri" panose="020F0502020204030204" pitchFamily="34" charset="0"/>
              </a:rPr>
              <a:t> </a:t>
            </a:r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anose="020F0502020204030204" pitchFamily="34" charset="0"/>
              </a:rPr>
              <a:t>La </a:t>
            </a:r>
            <a:r>
              <a:rPr lang="cs-CZ" dirty="0" err="1" smtClean="0">
                <a:latin typeface="Calibri" panose="020F0502020204030204" pitchFamily="34" charset="0"/>
              </a:rPr>
              <a:t>Bohème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 err="1" smtClean="0">
                <a:latin typeface="Calibri" panose="020F0502020204030204" pitchFamily="34" charset="0"/>
              </a:rPr>
              <a:t>Tosca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 err="1" smtClean="0">
                <a:latin typeface="Calibri" panose="020F0502020204030204" pitchFamily="34" charset="0"/>
              </a:rPr>
              <a:t>Madama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>
                <a:latin typeface="Calibri" panose="020F0502020204030204" pitchFamily="34" charset="0"/>
              </a:rPr>
              <a:t>Butterfly</a:t>
            </a:r>
            <a:r>
              <a:rPr lang="cs-CZ" dirty="0">
                <a:latin typeface="Calibri" panose="020F0502020204030204" pitchFamily="34" charset="0"/>
              </a:rPr>
              <a:t> </a:t>
            </a:r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pt-BR" dirty="0" smtClean="0">
                <a:latin typeface="Calibri" panose="020F0502020204030204" pitchFamily="34" charset="0"/>
              </a:rPr>
              <a:t>Turandot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5445224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14</a:t>
            </a: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4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PICT029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5633055" cy="4176464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7891" name="Nadpis 2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437"/>
          </a:xfrm>
        </p:spPr>
        <p:txBody>
          <a:bodyPr/>
          <a:lstStyle/>
          <a:p>
            <a:pPr algn="ctr" eaLnBrk="1" hangingPunct="1"/>
            <a:r>
              <a:rPr lang="cs-CZ" sz="28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Lucca</a:t>
            </a:r>
            <a:r>
              <a:rPr 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v Toskánsku</a:t>
            </a:r>
          </a:p>
        </p:txBody>
      </p:sp>
      <p:pic>
        <p:nvPicPr>
          <p:cNvPr id="4" name="Picture 2" descr="PICT029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060848"/>
            <a:ext cx="3330370" cy="4440493"/>
          </a:xfrm>
          <a:prstGeom prst="roundRect">
            <a:avLst/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7893" name="TextovéPole 6"/>
          <p:cNvSpPr txBox="1">
            <a:spLocks noChangeArrowheads="1"/>
          </p:cNvSpPr>
          <p:nvPr/>
        </p:nvSpPr>
        <p:spPr bwMode="auto">
          <a:xfrm>
            <a:off x="5148263" y="5013325"/>
            <a:ext cx="3417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15</a:t>
            </a:r>
            <a:endParaRPr lang="cs-CZ" sz="1200" dirty="0">
              <a:solidFill>
                <a:schemeClr val="bg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37894" name="TextovéPole 6"/>
          <p:cNvSpPr txBox="1">
            <a:spLocks noChangeArrowheads="1"/>
          </p:cNvSpPr>
          <p:nvPr/>
        </p:nvSpPr>
        <p:spPr bwMode="auto">
          <a:xfrm>
            <a:off x="8316913" y="6021388"/>
            <a:ext cx="34176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16</a:t>
            </a:r>
            <a:endParaRPr lang="cs-CZ" sz="1200" dirty="0">
              <a:solidFill>
                <a:schemeClr val="bg1"/>
              </a:solidFill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7" name="Tlačítko akce: Domů 6">
            <a:hlinkClick r:id="rId4" action="ppaction://hlinksldjump" highlightClick="1"/>
          </p:cNvPr>
          <p:cNvSpPr/>
          <p:nvPr/>
        </p:nvSpPr>
        <p:spPr>
          <a:xfrm>
            <a:off x="8676456" y="6309320"/>
            <a:ext cx="250328" cy="216024"/>
          </a:xfrm>
          <a:prstGeom prst="actionButtonHom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5" action="ppaction://hlinksldjump" highlightClick="1"/>
          </p:cNvPr>
          <p:cNvSpPr/>
          <p:nvPr/>
        </p:nvSpPr>
        <p:spPr>
          <a:xfrm>
            <a:off x="8369572" y="6325852"/>
            <a:ext cx="250328" cy="216024"/>
          </a:xfrm>
          <a:prstGeom prst="actionButtonInformation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1520" y="404664"/>
            <a:ext cx="8712968" cy="5615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Calibri" panose="020F0502020204030204" pitchFamily="34" charset="0"/>
              </a:rPr>
              <a:t>Citace obrázku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err="1" smtClean="0">
                <a:latin typeface="Calibri" panose="020F0502020204030204" pitchFamily="34" charset="0"/>
              </a:rPr>
              <a:t>Haber</a:t>
            </a:r>
            <a:r>
              <a:rPr lang="cs-CZ" sz="1200" dirty="0" smtClean="0">
                <a:latin typeface="Calibri" panose="020F0502020204030204" pitchFamily="34" charset="0"/>
              </a:rPr>
              <a:t>. </a:t>
            </a:r>
            <a:r>
              <a:rPr lang="cs-CZ" sz="1200" i="1" dirty="0" smtClean="0">
                <a:latin typeface="Calibri" panose="020F0502020204030204" pitchFamily="34" charset="0"/>
              </a:rPr>
              <a:t>Wikipedia.cz</a:t>
            </a:r>
            <a:r>
              <a:rPr lang="cs-CZ" sz="1200" dirty="0" smtClean="0">
                <a:latin typeface="Calibri" panose="020F0502020204030204" pitchFamily="34" charset="0"/>
              </a:rPr>
              <a:t> </a:t>
            </a:r>
            <a:r>
              <a:rPr lang="cs-CZ" sz="1200" dirty="0">
                <a:latin typeface="Calibri" panose="020F0502020204030204" pitchFamily="34" charset="0"/>
              </a:rPr>
              <a:t>[online]. [cit. 22.11.2013]. Dostupný na WWW: http://cs.wikipedia.org/wiki/Soubor:Claudio_Monteverdi.jpg 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cs-CZ" sz="1200" dirty="0">
                <a:latin typeface="Calibri" panose="020F0502020204030204" pitchFamily="34" charset="0"/>
              </a:rPr>
              <a:t>LANGE. Wikipedia.cz [online]. [cit. 26.8.2013]. Dostupný na WWW: http://cs.wikipedia.org/wiki/Soubor:Mozart_(unfinished)_</a:t>
            </a:r>
            <a:r>
              <a:rPr lang="cs-CZ" sz="1200" dirty="0" smtClean="0">
                <a:latin typeface="Calibri" panose="020F0502020204030204" pitchFamily="34" charset="0"/>
              </a:rPr>
              <a:t>by_Lange_1782.jpg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>
                <a:latin typeface="Calibri" panose="020F0502020204030204" pitchFamily="34" charset="0"/>
              </a:rPr>
              <a:t>WILLICH. Wikipedia.cz [online]. [cit. 3.1.2013]. Dostupný na WWW: http://cs.wikipedia.org/wiki/Soubor:Richard_Wagner_by_Caesar_Willich_ca_1862.jpg 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>
                <a:latin typeface="Calibri" panose="020F0502020204030204" pitchFamily="34" charset="0"/>
              </a:rPr>
              <a:t>NEZNÁMÝ. Wikipedia.cz [online]. [cit. 3.1.2013]. Dostupný na WWW: http://cs.wikipedia.org/wiki/Soubor:Festspielhaus_Bayreuth_1900.jpg 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cs-CZ" sz="1200" dirty="0">
                <a:latin typeface="Calibri" panose="020F0502020204030204" pitchFamily="34" charset="0"/>
              </a:rPr>
              <a:t>BOLDINI. Wikipedia.cz [online]. [cit. 3.1.2013]. Dostupný na WWW: http://</a:t>
            </a:r>
            <a:r>
              <a:rPr lang="cs-CZ" sz="1200" dirty="0" smtClean="0">
                <a:latin typeface="Calibri" panose="020F0502020204030204" pitchFamily="34" charset="0"/>
              </a:rPr>
              <a:t>cs.wikipedia.org/wiki/Soubor:Verdi.jpg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>
                <a:latin typeface="Calibri" panose="020F0502020204030204" pitchFamily="34" charset="0"/>
              </a:rPr>
              <a:t>DUMI. Wikipedia.cz [online]. [cit. 3.1.2013]. Dostupný na WWW: http://cs.wikipedia.org/wiki/Soubor:Giuseppe_Verdi_signature.jpg </a:t>
            </a:r>
          </a:p>
          <a:p>
            <a:pPr marL="0" indent="0">
              <a:buNone/>
            </a:pPr>
            <a:r>
              <a:rPr lang="cs-CZ" sz="1200" dirty="0" smtClean="0">
                <a:latin typeface="Calibri" panose="020F0502020204030204" pitchFamily="34" charset="0"/>
              </a:rPr>
              <a:t>7. </a:t>
            </a:r>
            <a:r>
              <a:rPr lang="cs-CZ" sz="1200" dirty="0" smtClean="0">
                <a:latin typeface="Calibri" panose="020F0502020204030204" pitchFamily="34" charset="0"/>
              </a:rPr>
              <a:t>11.  </a:t>
            </a:r>
            <a:r>
              <a:rPr lang="cs-CZ" sz="1200" dirty="0" smtClean="0">
                <a:latin typeface="Calibri" panose="020F0502020204030204" pitchFamily="34" charset="0"/>
              </a:rPr>
              <a:t>galerie autora</a:t>
            </a:r>
            <a:endParaRPr lang="cs-CZ" sz="1200" dirty="0">
              <a:latin typeface="Calibri" panose="020F0502020204030204" pitchFamily="34" charset="0"/>
            </a:endParaRPr>
          </a:p>
          <a:p>
            <a:pPr marL="228600" indent="-228600">
              <a:buFont typeface="+mj-lt"/>
              <a:buAutoNum type="arabicPeriod" startAt="12"/>
            </a:pPr>
            <a:r>
              <a:rPr lang="cs-CZ" sz="1200" dirty="0" smtClean="0">
                <a:latin typeface="Calibri" panose="020F0502020204030204" pitchFamily="34" charset="0"/>
              </a:rPr>
              <a:t>OPERAGLASS. </a:t>
            </a:r>
            <a:r>
              <a:rPr lang="cs-CZ" sz="1200" i="1" dirty="0" err="1" smtClean="0">
                <a:latin typeface="Calibri" panose="020F0502020204030204" pitchFamily="34" charset="0"/>
              </a:rPr>
              <a:t>Wikipedia.cz</a:t>
            </a:r>
            <a:r>
              <a:rPr lang="cs-CZ" sz="1200" dirty="0" smtClean="0">
                <a:latin typeface="Calibri" panose="020F0502020204030204" pitchFamily="34" charset="0"/>
              </a:rPr>
              <a:t> [online]. [cit. 3.1.2013]. Dostupný na WWW: http://cs.wikipedia.org/wiki/Soubor:Rossini-portrait-0.jpg</a:t>
            </a:r>
          </a:p>
          <a:p>
            <a:pPr marL="228600" indent="-228600">
              <a:buFont typeface="+mj-lt"/>
              <a:buAutoNum type="arabicPeriod" startAt="13"/>
            </a:pPr>
            <a:r>
              <a:rPr lang="cs-CZ" sz="1200" dirty="0" smtClean="0">
                <a:latin typeface="Calibri" panose="020F0502020204030204" pitchFamily="34" charset="0"/>
              </a:rPr>
              <a:t>Galerie autora</a:t>
            </a:r>
          </a:p>
          <a:p>
            <a:pPr marL="228600" indent="-228600">
              <a:buFont typeface="+mj-lt"/>
              <a:buAutoNum type="arabicPeriod" startAt="14"/>
            </a:pPr>
            <a:r>
              <a:rPr lang="cs-CZ" sz="1200" dirty="0">
                <a:latin typeface="Calibri" panose="020F0502020204030204" pitchFamily="34" charset="0"/>
              </a:rPr>
              <a:t> NEZNÁMÝ. Wikipedia.cz [online]. [cit. 3.1.2013]. Dostupný na WWW: http://cs.wikipedia.org/wiki/Soubor:GiacomoPuccini.jpg </a:t>
            </a:r>
            <a:endParaRPr lang="cs-CZ" sz="12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Calibri" panose="020F0502020204030204" pitchFamily="34" charset="0"/>
              </a:rPr>
              <a:t>15</a:t>
            </a:r>
            <a:r>
              <a:rPr lang="cs-CZ" sz="1200" dirty="0" smtClean="0">
                <a:latin typeface="Calibri" panose="020F0502020204030204" pitchFamily="34" charset="0"/>
              </a:rPr>
              <a:t>.-16. </a:t>
            </a:r>
            <a:r>
              <a:rPr lang="cs-CZ" sz="1200" dirty="0" smtClean="0">
                <a:latin typeface="Calibri" panose="020F0502020204030204" pitchFamily="34" charset="0"/>
              </a:rPr>
              <a:t>Galerie autora</a:t>
            </a:r>
          </a:p>
          <a:p>
            <a:pPr marL="0" indent="0">
              <a:buNone/>
            </a:pPr>
            <a:endParaRPr lang="cs-CZ" sz="1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1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Calibri" panose="020F0502020204030204" pitchFamily="34" charset="0"/>
              </a:rPr>
              <a:t>Použité hypertextové odkazy jsou platné ke dni vytvoření díla.</a:t>
            </a:r>
          </a:p>
          <a:p>
            <a:pPr marL="228600" indent="-228600">
              <a:buFont typeface="+mj-lt"/>
              <a:buAutoNum type="arabicPeriod" startAt="14"/>
            </a:pPr>
            <a:endParaRPr lang="cs-CZ" sz="1200" dirty="0" smtClean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355</TotalTime>
  <Words>700</Words>
  <Application>Microsoft Office PowerPoint</Application>
  <PresentationFormat>Předvádění na obrazovce (4:3)</PresentationFormat>
  <Paragraphs>172</Paragraphs>
  <Slides>22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Jmění</vt:lpstr>
      <vt:lpstr>Prezentace aplikace PowerPoint</vt:lpstr>
      <vt:lpstr>Prezentace aplikace PowerPoint</vt:lpstr>
      <vt:lpstr>Opera</vt:lpstr>
      <vt:lpstr>VZNIK OPERY</vt:lpstr>
      <vt:lpstr>BAROKNÍ OPERA Claudio Monteverdi, 1567–1643 </vt:lpstr>
      <vt:lpstr>ČESKÁ BAROKNÍ OPERA</vt:lpstr>
      <vt:lpstr>KLASICISTNÍ OPERA Christoph Wilibald Gluck, 1714–1787</vt:lpstr>
      <vt:lpstr>KLASICISTNÍ OPERA Wolfgang Amadeus Mozart, 1756–1791 </vt:lpstr>
      <vt:lpstr>ROMANTICKÁ OPERA </vt:lpstr>
      <vt:lpstr>NĚMECKÁ ROMANTICKÁ OPERA Richard Wagner, 1813–1883 </vt:lpstr>
      <vt:lpstr>Hudební slavnosti v Bayreuthu, 25.–28. 8.</vt:lpstr>
      <vt:lpstr>ITALSKÁ ROMANTICKÁ OPERA Giuseppe Verdi, 1813– 1901 </vt:lpstr>
      <vt:lpstr>La Scala, Miláno</vt:lpstr>
      <vt:lpstr>Prezentace aplikace PowerPoint</vt:lpstr>
      <vt:lpstr>Prezentace aplikace PowerPoint</vt:lpstr>
      <vt:lpstr>Prezentace aplikace PowerPoint</vt:lpstr>
      <vt:lpstr>Prezentace aplikace PowerPoint</vt:lpstr>
      <vt:lpstr>ITALSKÁ ROMANTICKÁ OPERA Gioacchino Rossini, 1792–1868 </vt:lpstr>
      <vt:lpstr>Gioacchino Rossini</vt:lpstr>
      <vt:lpstr>ITALSKÁ ROMANTICKÁ OPERA Giacomo Puccini, 1858–1924  </vt:lpstr>
      <vt:lpstr>Lucca v Toskánsku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</dc:title>
  <dc:creator>Jobeš</dc:creator>
  <cp:lastModifiedBy>Jobeš</cp:lastModifiedBy>
  <cp:revision>45</cp:revision>
  <dcterms:created xsi:type="dcterms:W3CDTF">2013-01-03T16:26:01Z</dcterms:created>
  <dcterms:modified xsi:type="dcterms:W3CDTF">2014-02-28T08:30:42Z</dcterms:modified>
</cp:coreProperties>
</file>