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1"/>
  </p:notesMasterIdLst>
  <p:sldIdLst>
    <p:sldId id="268" r:id="rId2"/>
    <p:sldId id="256" r:id="rId3"/>
    <p:sldId id="257" r:id="rId4"/>
    <p:sldId id="265" r:id="rId5"/>
    <p:sldId id="258" r:id="rId6"/>
    <p:sldId id="259" r:id="rId7"/>
    <p:sldId id="270" r:id="rId8"/>
    <p:sldId id="269" r:id="rId9"/>
    <p:sldId id="27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BD18DC7-EB3C-47C5-BB06-5F9FFB3D39E7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F7051E-9E73-4568-818E-F5D7D21FA6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983080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CA0BB37B-4C95-4923-BF72-1435C190230D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3023FA37-3657-4CD2-B0C0-F637A5CABC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BB37B-4C95-4923-BF72-1435C190230D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3FA37-3657-4CD2-B0C0-F637A5CABC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BB37B-4C95-4923-BF72-1435C190230D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3FA37-3657-4CD2-B0C0-F637A5CABC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BB37B-4C95-4923-BF72-1435C190230D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3FA37-3657-4CD2-B0C0-F637A5CABC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A0BB37B-4C95-4923-BF72-1435C190230D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023FA37-3657-4CD2-B0C0-F637A5CABC3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CA0BB37B-4C95-4923-BF72-1435C190230D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3023FA37-3657-4CD2-B0C0-F637A5CABC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BB37B-4C95-4923-BF72-1435C190230D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3FA37-3657-4CD2-B0C0-F637A5CABC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BB37B-4C95-4923-BF72-1435C190230D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3FA37-3657-4CD2-B0C0-F637A5CABC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BB37B-4C95-4923-BF72-1435C190230D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3FA37-3657-4CD2-B0C0-F637A5CABC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BB37B-4C95-4923-BF72-1435C190230D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3FA37-3657-4CD2-B0C0-F637A5CABC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BB37B-4C95-4923-BF72-1435C190230D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3FA37-3657-4CD2-B0C0-F637A5CABC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CA0BB37B-4C95-4923-BF72-1435C190230D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3023FA37-3657-4CD2-B0C0-F637A5CABC3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080776032"/>
              </p:ext>
            </p:extLst>
          </p:nvPr>
        </p:nvGraphicFramePr>
        <p:xfrm>
          <a:off x="1115616" y="2564904"/>
          <a:ext cx="6929486" cy="3648468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648072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 defTabSz="914400" rtl="0" eaLnBrk="1" latinLnBrk="0" hangingPunct="1"/>
                      <a:r>
                        <a:rPr lang="cs-CZ" sz="16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VY_32_INOVACE_14_B_04</a:t>
                      </a:r>
                      <a:endParaRPr lang="cs-CZ" sz="16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logistika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Výrobní logistika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Bc. Dagmar Poláková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2013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2564904"/>
            <a:ext cx="648072" cy="6320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15616" y="105273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99630329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Výrobní logistika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46754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Výrobní logistika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Zkoumá především přepravní, skladovací a komisionářské (vychystávací) činnosti, které spojují ve výrobním procesu jednotlivé výrobní kroky a činnosti organizační.</a:t>
            </a:r>
            <a:endParaRPr lang="cs-CZ" dirty="0"/>
          </a:p>
        </p:txBody>
      </p:sp>
      <p:pic>
        <p:nvPicPr>
          <p:cNvPr id="9222" name="Picture 6" descr="C:\Documents and Settings\zpolakova00\Local Settings\Temporary Internet Files\Content.IE5\4B4HCHM9\MC900241145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1835696" y="4869160"/>
            <a:ext cx="4968552" cy="88385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808277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08720"/>
            <a:ext cx="8229600" cy="10668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Logistická typologie výroby rozeznává: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cs-CZ" dirty="0" smtClean="0"/>
              <a:t>Kontinuální výroba (plynulá, proudová)</a:t>
            </a:r>
            <a:endParaRPr lang="cs-CZ" sz="2800" dirty="0" smtClean="0"/>
          </a:p>
          <a:p>
            <a:pPr lvl="3"/>
            <a:r>
              <a:rPr lang="cs-CZ" dirty="0" smtClean="0"/>
              <a:t>Výroba málo výrobků příbuzného druhu </a:t>
            </a:r>
            <a:endParaRPr lang="cs-CZ" sz="1800" dirty="0" smtClean="0"/>
          </a:p>
          <a:p>
            <a:pPr lvl="3"/>
            <a:r>
              <a:rPr lang="cs-CZ" dirty="0" smtClean="0"/>
              <a:t>Plynulé přechody mezi technologickými operacemi bez skladování </a:t>
            </a:r>
            <a:endParaRPr lang="cs-CZ" sz="1800" dirty="0" smtClean="0"/>
          </a:p>
          <a:p>
            <a:pPr lvl="3"/>
            <a:r>
              <a:rPr lang="cs-CZ" dirty="0" smtClean="0"/>
              <a:t>Výrobní zařízení je pně podřízeno výrobku</a:t>
            </a:r>
            <a:endParaRPr lang="cs-CZ" sz="1800" dirty="0" smtClean="0"/>
          </a:p>
          <a:p>
            <a:pPr lvl="0"/>
            <a:r>
              <a:rPr lang="cs-CZ" dirty="0" smtClean="0"/>
              <a:t>Linková výroba</a:t>
            </a:r>
            <a:endParaRPr lang="cs-CZ" sz="2800" dirty="0" smtClean="0"/>
          </a:p>
          <a:p>
            <a:pPr lvl="3"/>
            <a:r>
              <a:rPr lang="cs-CZ" dirty="0" smtClean="0"/>
              <a:t>Několik výrobků se vyrábí na pružných zařízeních stejného druhu, rozmístěných podle skupin výrobků</a:t>
            </a:r>
            <a:endParaRPr lang="cs-CZ" sz="1800" dirty="0" smtClean="0"/>
          </a:p>
          <a:p>
            <a:pPr lvl="3"/>
            <a:r>
              <a:rPr lang="cs-CZ" dirty="0" smtClean="0"/>
              <a:t>Výrobek prochází výrobou po stálé trase </a:t>
            </a:r>
            <a:endParaRPr lang="cs-CZ" sz="1800" dirty="0" smtClean="0"/>
          </a:p>
          <a:p>
            <a:pPr lvl="0"/>
            <a:r>
              <a:rPr lang="cs-CZ" dirty="0" smtClean="0"/>
              <a:t>Zakázková výroba</a:t>
            </a:r>
            <a:endParaRPr lang="cs-CZ" sz="2800" dirty="0" smtClean="0"/>
          </a:p>
          <a:p>
            <a:pPr lvl="3"/>
            <a:r>
              <a:rPr lang="cs-CZ" dirty="0" smtClean="0"/>
              <a:t>Velký počet variant výrobků nebo výrobky na přání zákazníka</a:t>
            </a:r>
            <a:endParaRPr lang="cs-CZ" sz="1800" dirty="0" smtClean="0"/>
          </a:p>
          <a:p>
            <a:pPr lvl="3"/>
            <a:r>
              <a:rPr lang="cs-CZ" dirty="0" smtClean="0"/>
              <a:t>Výrobky prochází výrobou po samostatné trase</a:t>
            </a:r>
            <a:endParaRPr lang="cs-CZ" sz="1800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V rámci výroby je nutné zabezpečit skladovací činnosti, a proto jsou zřizovány: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564904"/>
            <a:ext cx="8229600" cy="3865616"/>
          </a:xfrm>
        </p:spPr>
        <p:txBody>
          <a:bodyPr>
            <a:normAutofit lnSpcReduction="10000"/>
          </a:bodyPr>
          <a:lstStyle/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b="1" dirty="0" smtClean="0"/>
              <a:t>vstupní (zásobovací) sklady </a:t>
            </a:r>
            <a:endParaRPr lang="cs-CZ" dirty="0" smtClean="0"/>
          </a:p>
          <a:p>
            <a:pPr lvl="3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dirty="0" smtClean="0"/>
              <a:t>slouží pro zajišťování hladkého průběhu výroby, 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b="1" dirty="0" smtClean="0"/>
              <a:t>sklady polotovarů </a:t>
            </a:r>
            <a:endParaRPr lang="cs-CZ" dirty="0" smtClean="0"/>
          </a:p>
          <a:p>
            <a:pPr lvl="3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dirty="0" smtClean="0"/>
              <a:t>pro shromažďování mezivýrobků a zásobování subsystémů výroby, 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b="1" dirty="0" smtClean="0"/>
              <a:t>sklady hotových výrobků</a:t>
            </a:r>
            <a:r>
              <a:rPr lang="cs-CZ" dirty="0" smtClean="0"/>
              <a:t> </a:t>
            </a:r>
          </a:p>
          <a:p>
            <a:pPr lvl="3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dirty="0" smtClean="0"/>
              <a:t>pro odbavování zakázek podle přání zákazníků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306177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936104"/>
          </a:xfrm>
        </p:spPr>
        <p:txBody>
          <a:bodyPr/>
          <a:lstStyle/>
          <a:p>
            <a:r>
              <a:rPr lang="cs-CZ" dirty="0" smtClean="0"/>
              <a:t>Rozvržení výrobního procesu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28800"/>
            <a:ext cx="8435280" cy="1252735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Zajištění výrobního procesu podniku se odvíjí od efektivního návrhu výrobní základny; tj. </a:t>
            </a:r>
            <a:r>
              <a:rPr lang="cs-CZ" b="1" dirty="0" smtClean="0"/>
              <a:t>výrobního layoutu. </a:t>
            </a:r>
            <a:endParaRPr lang="cs-CZ" b="1" dirty="0"/>
          </a:p>
        </p:txBody>
      </p:sp>
      <p:pic>
        <p:nvPicPr>
          <p:cNvPr id="7170" name="Picture 2" descr="2D layou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2852936"/>
            <a:ext cx="7632848" cy="384274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36726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FLEXIBILNÍ TOVÁRNA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Koncept těchto továren vzniká v osmdesátých letech dvacátého století. Vznikají na základě překlenutí malosériové a kusové výroby velkého počtu druhů výrobků (zakázková výroba) a uspořádání výroby pro redukci mezioperační manipulace a skladování. </a:t>
            </a:r>
          </a:p>
          <a:p>
            <a:r>
              <a:rPr lang="cs-CZ" dirty="0" smtClean="0"/>
              <a:t>Výhodou je rychlé seřizování výrobních linek, krátká příprava výroby a minimální vnitrozávodová manipulace a přeprava. </a:t>
            </a:r>
          </a:p>
          <a:p>
            <a:r>
              <a:rPr lang="cs-CZ" dirty="0" smtClean="0"/>
              <a:t>Továrna pracuje s minimálními výrobními zásobami. Řízení výroby je decentralizováno a výroba je malosériová až kusová.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37830"/>
            <a:ext cx="8229600" cy="106680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Flexibilní uspořádání výrobního závodu </a:t>
            </a:r>
            <a:endParaRPr lang="cs-CZ" sz="3600" dirty="0"/>
          </a:p>
        </p:txBody>
      </p:sp>
      <p:pic>
        <p:nvPicPr>
          <p:cNvPr id="4" name="Obrázek 1" descr="Bez názvu.bmp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804630"/>
            <a:ext cx="6124570" cy="3333459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ovéPole 5"/>
          <p:cNvSpPr txBox="1"/>
          <p:nvPr/>
        </p:nvSpPr>
        <p:spPr>
          <a:xfrm>
            <a:off x="937541" y="5229200"/>
            <a:ext cx="691276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P1 – hotový komponent; P2 – kusový materiál </a:t>
            </a:r>
            <a:r>
              <a:rPr lang="cs-CZ" dirty="0" err="1" smtClean="0"/>
              <a:t>nepaletizovaný</a:t>
            </a:r>
            <a:r>
              <a:rPr lang="cs-CZ" dirty="0" smtClean="0"/>
              <a:t>; </a:t>
            </a:r>
          </a:p>
          <a:p>
            <a:r>
              <a:rPr lang="cs-CZ" dirty="0" smtClean="0"/>
              <a:t>P3 – </a:t>
            </a:r>
            <a:r>
              <a:rPr lang="cs-CZ" dirty="0" err="1" smtClean="0"/>
              <a:t>paletizovaný</a:t>
            </a:r>
            <a:r>
              <a:rPr lang="cs-CZ" dirty="0" smtClean="0"/>
              <a:t> materiál; VK – výrobna komponent;</a:t>
            </a:r>
            <a:br>
              <a:rPr lang="cs-CZ" dirty="0" smtClean="0"/>
            </a:br>
            <a:r>
              <a:rPr lang="cs-CZ" dirty="0" smtClean="0"/>
              <a:t>VMMS – výrobní mezisklad součástí; DPA - </a:t>
            </a:r>
            <a:r>
              <a:rPr lang="cs-CZ" dirty="0" err="1" smtClean="0"/>
              <a:t>depaletizátor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EXMSND – expediční mezisklad </a:t>
            </a:r>
            <a:r>
              <a:rPr lang="cs-CZ" dirty="0" err="1" smtClean="0"/>
              <a:t>náhr.dílů</a:t>
            </a:r>
            <a:r>
              <a:rPr lang="cs-CZ" dirty="0" smtClean="0"/>
              <a:t>; MO - montáž</a:t>
            </a:r>
            <a:br>
              <a:rPr lang="cs-CZ" dirty="0" smtClean="0"/>
            </a:br>
            <a:r>
              <a:rPr lang="cs-CZ" dirty="0" smtClean="0"/>
              <a:t>EX – expedice; PA – paletizátor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PERNICA, P. </a:t>
            </a:r>
            <a:r>
              <a:rPr lang="cs-CZ" i="1" dirty="0" smtClean="0"/>
              <a:t>Logistika pro 21. století. </a:t>
            </a:r>
            <a:r>
              <a:rPr lang="cs-CZ" dirty="0" smtClean="0"/>
              <a:t>1. vyd. Praha: Radix, 2005, ISBN 80-86031-59-4</a:t>
            </a:r>
          </a:p>
          <a:p>
            <a:r>
              <a:rPr lang="cs-CZ" dirty="0" smtClean="0"/>
              <a:t>SIXTA, J., M. ŽIŽKA. </a:t>
            </a:r>
            <a:r>
              <a:rPr lang="cs-CZ" i="1" dirty="0" smtClean="0"/>
              <a:t>Logistika, teorie a praxe</a:t>
            </a:r>
            <a:r>
              <a:rPr lang="cs-CZ" dirty="0" smtClean="0"/>
              <a:t>. </a:t>
            </a:r>
            <a:r>
              <a:rPr lang="cs-CZ" dirty="0"/>
              <a:t>1. vyd. </a:t>
            </a:r>
            <a:r>
              <a:rPr lang="cs-CZ" dirty="0" smtClean="0"/>
              <a:t>Brno: CP </a:t>
            </a:r>
            <a:r>
              <a:rPr lang="cs-CZ" dirty="0" err="1" smtClean="0"/>
              <a:t>Books</a:t>
            </a:r>
            <a:r>
              <a:rPr lang="cs-CZ" dirty="0" smtClean="0"/>
              <a:t>, 2005, </a:t>
            </a:r>
            <a:r>
              <a:rPr lang="cs-CZ" dirty="0"/>
              <a:t>ISBN </a:t>
            </a:r>
            <a:r>
              <a:rPr lang="cs-CZ" dirty="0" smtClean="0"/>
              <a:t>80-251-0573-3</a:t>
            </a:r>
          </a:p>
          <a:p>
            <a:r>
              <a:rPr lang="cs-CZ" dirty="0" smtClean="0"/>
              <a:t>Obrázky:</a:t>
            </a:r>
          </a:p>
          <a:p>
            <a:pPr lvl="1"/>
            <a:r>
              <a:rPr lang="cs-CZ" smtClean="0"/>
              <a:t>autorka</a:t>
            </a:r>
            <a:endParaRPr lang="cs-CZ" dirty="0" smtClean="0"/>
          </a:p>
          <a:p>
            <a:pPr lvl="1"/>
            <a:r>
              <a:rPr lang="cs-CZ" dirty="0" smtClean="0"/>
              <a:t>http</a:t>
            </a:r>
            <a:r>
              <a:rPr lang="cs-CZ" dirty="0" smtClean="0"/>
              <a:t>://www.</a:t>
            </a:r>
            <a:r>
              <a:rPr lang="cs-CZ" dirty="0" err="1" smtClean="0"/>
              <a:t>iqservices.eu</a:t>
            </a:r>
            <a:r>
              <a:rPr lang="cs-CZ" dirty="0" smtClean="0"/>
              <a:t>/news111114.html</a:t>
            </a:r>
          </a:p>
          <a:p>
            <a:pPr lvl="1"/>
            <a:r>
              <a:rPr lang="cs-CZ" dirty="0" smtClean="0"/>
              <a:t>http://www.</a:t>
            </a:r>
            <a:r>
              <a:rPr lang="cs-CZ" dirty="0" err="1" smtClean="0"/>
              <a:t>kvs.tul.cz</a:t>
            </a:r>
            <a:r>
              <a:rPr lang="cs-CZ" dirty="0" smtClean="0"/>
              <a:t>/logistika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4094768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219</TotalTime>
  <Words>287</Words>
  <Application>Microsoft Office PowerPoint</Application>
  <PresentationFormat>Předvádění na obrazovce (4:3)</PresentationFormat>
  <Paragraphs>51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Urbanistický</vt:lpstr>
      <vt:lpstr>Snímek 1</vt:lpstr>
      <vt:lpstr>Výrobní logistika</vt:lpstr>
      <vt:lpstr>Výrobní logistika</vt:lpstr>
      <vt:lpstr>Logistická typologie výroby rozeznává:</vt:lpstr>
      <vt:lpstr>V rámci výroby je nutné zabezpečit skladovací činnosti, a proto jsou zřizovány: </vt:lpstr>
      <vt:lpstr>Rozvržení výrobního procesu</vt:lpstr>
      <vt:lpstr>FLEXIBILNÍ TOVÁRNA</vt:lpstr>
      <vt:lpstr>Flexibilní uspořádání výrobního závodu 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PC9</dc:creator>
  <cp:lastModifiedBy>zpolakova00</cp:lastModifiedBy>
  <cp:revision>25</cp:revision>
  <dcterms:created xsi:type="dcterms:W3CDTF">2014-02-25T20:59:00Z</dcterms:created>
  <dcterms:modified xsi:type="dcterms:W3CDTF">2014-02-28T08:57:57Z</dcterms:modified>
</cp:coreProperties>
</file>