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3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Podstatná jména konkrétní a abstraktní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VY_32_INOVACE_2C58Čj6_Podstatná jména konkrétní a abstraktní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VY_32_INOVACE_2C58Čj6_Podstatná jména konkrétní a abstraktní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Podstatná jména konkrétní a abstraktní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85926864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6. ročníku</a:t>
            </a:r>
          </a:p>
          <a:p>
            <a:r>
              <a:rPr lang="cs-CZ" dirty="0"/>
              <a:t>prezentace určena pro promítání na IT</a:t>
            </a:r>
          </a:p>
          <a:p>
            <a:pPr lvl="0"/>
            <a:r>
              <a:rPr lang="cs-CZ" dirty="0"/>
              <a:t>podporuje aktivitu žáků při procvičování p</a:t>
            </a:r>
            <a:r>
              <a:rPr lang="cs-CZ" dirty="0" smtClean="0"/>
              <a:t>odstatných jmen konkrétních </a:t>
            </a:r>
            <a:r>
              <a:rPr lang="cs-CZ" dirty="0"/>
              <a:t>a </a:t>
            </a:r>
            <a:r>
              <a:rPr lang="cs-CZ" dirty="0" smtClean="0"/>
              <a:t>abstraktních</a:t>
            </a:r>
            <a:endParaRPr lang="cs-CZ" dirty="0"/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Podstatná jména konkrétní a abstraktní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193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Podstatná jména </a:t>
            </a:r>
            <a:r>
              <a:rPr lang="cs-CZ" dirty="0" smtClean="0">
                <a:solidFill>
                  <a:srgbClr val="C00000"/>
                </a:solidFill>
              </a:rPr>
              <a:t>konkrétní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a abstraktní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3064084"/>
              </p:ext>
            </p:extLst>
          </p:nvPr>
        </p:nvGraphicFramePr>
        <p:xfrm>
          <a:off x="457200" y="1600200"/>
          <a:ext cx="8229600" cy="4853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21328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Konkrétní </a:t>
                      </a:r>
                    </a:p>
                    <a:p>
                      <a:pPr algn="ctr"/>
                      <a:r>
                        <a:rPr lang="cs-CZ" sz="3200" dirty="0" smtClean="0"/>
                        <a:t>jsou názvy: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Abstraktní</a:t>
                      </a:r>
                    </a:p>
                    <a:p>
                      <a:pPr algn="ctr"/>
                      <a:r>
                        <a:rPr lang="cs-CZ" sz="3200" dirty="0" smtClean="0"/>
                        <a:t>jsou názvy:</a:t>
                      </a:r>
                      <a:endParaRPr lang="cs-CZ" sz="3200" dirty="0"/>
                    </a:p>
                  </a:txBody>
                  <a:tcPr anchor="ctr"/>
                </a:tc>
              </a:tr>
              <a:tr h="121328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osob</a:t>
                      </a:r>
                      <a:r>
                        <a:rPr lang="cs-CZ" sz="3200" baseline="0" dirty="0" smtClean="0"/>
                        <a:t> - 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ředitel, tatínek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vlastností</a:t>
                      </a:r>
                      <a:r>
                        <a:rPr lang="cs-CZ" sz="3200" baseline="0" dirty="0" smtClean="0"/>
                        <a:t> - 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chytrost, píle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121328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zvířat</a:t>
                      </a:r>
                      <a:r>
                        <a:rPr lang="cs-CZ" sz="3200" baseline="0" dirty="0" smtClean="0"/>
                        <a:t> - 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pes, želva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činností</a:t>
                      </a:r>
                      <a:r>
                        <a:rPr lang="cs-CZ" sz="3200" baseline="0" dirty="0" smtClean="0"/>
                        <a:t> - 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malování, šití     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121328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věcí</a:t>
                      </a:r>
                      <a:r>
                        <a:rPr lang="cs-CZ" sz="3200" baseline="0" dirty="0" smtClean="0"/>
                        <a:t> - 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kniha, klíč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vztahů</a:t>
                      </a:r>
                      <a:r>
                        <a:rPr lang="cs-CZ" sz="3200" baseline="0" dirty="0" smtClean="0"/>
                        <a:t> - </a:t>
                      </a:r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láska, nenávist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2566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rgbClr val="C00000"/>
                </a:solidFill>
              </a:rPr>
              <a:t>Určujte podstatná jména: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plavání, šroubovák, zlost, moudrost, ježek, borovice, vděk, žákyně, meloun, chudoba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6369071"/>
              </p:ext>
            </p:extLst>
          </p:nvPr>
        </p:nvGraphicFramePr>
        <p:xfrm>
          <a:off x="457200" y="1916832"/>
          <a:ext cx="8291264" cy="46085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76464"/>
              </a:tblGrid>
              <a:tr h="76808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konkrétní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abstraktní</a:t>
                      </a:r>
                      <a:endParaRPr lang="cs-CZ" sz="3600" dirty="0"/>
                    </a:p>
                  </a:txBody>
                  <a:tcPr/>
                </a:tc>
              </a:tr>
              <a:tr h="7680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80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80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80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80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55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404664"/>
            <a:ext cx="8229600" cy="11430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srgbClr val="C00000"/>
                </a:solidFill>
              </a:rPr>
              <a:t>Řešení:</a:t>
            </a:r>
            <a:endParaRPr lang="cs-CZ" sz="4800" dirty="0"/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43388025"/>
              </p:ext>
            </p:extLst>
          </p:nvPr>
        </p:nvGraphicFramePr>
        <p:xfrm>
          <a:off x="457200" y="1916832"/>
          <a:ext cx="8291264" cy="47853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76464"/>
              </a:tblGrid>
              <a:tr h="76808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konkrétní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abstraktní</a:t>
                      </a:r>
                      <a:endParaRPr lang="cs-CZ" sz="3600" dirty="0"/>
                    </a:p>
                  </a:txBody>
                  <a:tcPr/>
                </a:tc>
              </a:tr>
              <a:tr h="76808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šroubovák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plavání</a:t>
                      </a:r>
                    </a:p>
                    <a:p>
                      <a:endParaRPr lang="cs-CZ" sz="2800" dirty="0"/>
                    </a:p>
                  </a:txBody>
                  <a:tcPr anchor="ctr"/>
                </a:tc>
              </a:tr>
              <a:tr h="76808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ježek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zlost</a:t>
                      </a:r>
                      <a:endParaRPr lang="cs-CZ" sz="2800" dirty="0"/>
                    </a:p>
                  </a:txBody>
                  <a:tcPr anchor="ctr"/>
                </a:tc>
              </a:tr>
              <a:tr h="76808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borovice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moudrost</a:t>
                      </a:r>
                      <a:endParaRPr lang="cs-CZ" sz="2800" dirty="0"/>
                    </a:p>
                  </a:txBody>
                  <a:tcPr anchor="ctr"/>
                </a:tc>
              </a:tr>
              <a:tr h="76808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žákyně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vděk</a:t>
                      </a:r>
                      <a:endParaRPr lang="cs-CZ" sz="2800" dirty="0"/>
                    </a:p>
                  </a:txBody>
                  <a:tcPr anchor="ctr"/>
                </a:tc>
              </a:tr>
              <a:tr h="76808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meloun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chudoba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5813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Porovnejte vyznačená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 podstatná jména: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Nejraději si hrál  s dřevěným </a:t>
            </a:r>
            <a:r>
              <a:rPr lang="cs-CZ" dirty="0" smtClean="0">
                <a:solidFill>
                  <a:srgbClr val="00B0F0"/>
                </a:solidFill>
              </a:rPr>
              <a:t>koníčkem</a:t>
            </a:r>
            <a:r>
              <a:rPr lang="cs-CZ" dirty="0" smtClean="0"/>
              <a:t>.</a:t>
            </a:r>
          </a:p>
          <a:p>
            <a:r>
              <a:rPr lang="cs-CZ" dirty="0"/>
              <a:t>p</a:t>
            </a:r>
            <a:r>
              <a:rPr lang="cs-CZ" dirty="0" smtClean="0"/>
              <a:t>odstatné jméno konkrétní (hračka)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Mým </a:t>
            </a:r>
            <a:r>
              <a:rPr lang="cs-CZ" dirty="0" smtClean="0">
                <a:solidFill>
                  <a:srgbClr val="00B0F0"/>
                </a:solidFill>
              </a:rPr>
              <a:t>koníčkem</a:t>
            </a:r>
            <a:r>
              <a:rPr lang="cs-CZ" dirty="0" smtClean="0"/>
              <a:t> je práce s keramickou hlínou.</a:t>
            </a:r>
          </a:p>
          <a:p>
            <a:r>
              <a:rPr lang="cs-CZ" dirty="0"/>
              <a:t>p</a:t>
            </a:r>
            <a:r>
              <a:rPr lang="cs-CZ" dirty="0" smtClean="0"/>
              <a:t>odstatné jméno abstraktní (záliba)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3368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Vymyslete další dvojice vět s podstatným jménem konkrétním a abstraktním:</a:t>
            </a:r>
            <a:endParaRPr lang="cs-CZ" sz="3600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1526805"/>
              </p:ext>
            </p:extLst>
          </p:nvPr>
        </p:nvGraphicFramePr>
        <p:xfrm>
          <a:off x="467544" y="1700808"/>
          <a:ext cx="8280921" cy="4248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3456384"/>
                <a:gridCol w="3456385"/>
              </a:tblGrid>
              <a:tr h="84969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pohled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cesta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ležení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krmení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pití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75832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179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Podstatná jména konkrétní a abstraktní</vt:lpstr>
      <vt:lpstr>Podstatná jména konkrétní  a abstraktní</vt:lpstr>
      <vt:lpstr>Určujte podstatná jména: plavání, šroubovák, zlost, moudrost, ježek, borovice, vděk, žákyně, meloun, chudoba</vt:lpstr>
      <vt:lpstr>Prezentace aplikace PowerPoint</vt:lpstr>
      <vt:lpstr>Porovnejte vyznačená  podstatná jména:</vt:lpstr>
      <vt:lpstr>Vymyslete další dvojice vět s podstatným jménem konkrétním a abstraktním: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Dvořáková Vladimíra</cp:lastModifiedBy>
  <cp:revision>26</cp:revision>
  <dcterms:created xsi:type="dcterms:W3CDTF">2012-03-08T12:59:08Z</dcterms:created>
  <dcterms:modified xsi:type="dcterms:W3CDTF">2012-03-27T11:18:09Z</dcterms:modified>
</cp:coreProperties>
</file>