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  <p:sldMasterId id="2147483675" r:id="rId2"/>
    <p:sldMasterId id="2147483687" r:id="rId3"/>
  </p:sldMasterIdLst>
  <p:notesMasterIdLst>
    <p:notesMasterId r:id="rId23"/>
  </p:notesMasterIdLst>
  <p:sldIdLst>
    <p:sldId id="267" r:id="rId4"/>
    <p:sldId id="266" r:id="rId5"/>
    <p:sldId id="256" r:id="rId6"/>
    <p:sldId id="264" r:id="rId7"/>
    <p:sldId id="270" r:id="rId8"/>
    <p:sldId id="262" r:id="rId9"/>
    <p:sldId id="263" r:id="rId10"/>
    <p:sldId id="257" r:id="rId11"/>
    <p:sldId id="272" r:id="rId12"/>
    <p:sldId id="274" r:id="rId13"/>
    <p:sldId id="258" r:id="rId14"/>
    <p:sldId id="275" r:id="rId15"/>
    <p:sldId id="259" r:id="rId16"/>
    <p:sldId id="260" r:id="rId17"/>
    <p:sldId id="277" r:id="rId18"/>
    <p:sldId id="261" r:id="rId19"/>
    <p:sldId id="279" r:id="rId20"/>
    <p:sldId id="265" r:id="rId21"/>
    <p:sldId id="268" r:id="rId2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0066FF"/>
    <a:srgbClr val="CC0099"/>
    <a:srgbClr val="00FFFF"/>
    <a:srgbClr val="990000"/>
    <a:srgbClr val="7BF39A"/>
    <a:srgbClr val="669900"/>
    <a:srgbClr val="3333FF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617" autoAdjust="0"/>
    <p:restoredTop sz="94545" autoAdjust="0"/>
  </p:normalViewPr>
  <p:slideViewPr>
    <p:cSldViewPr>
      <p:cViewPr>
        <p:scale>
          <a:sx n="66" d="100"/>
          <a:sy n="66" d="100"/>
        </p:scale>
        <p:origin x="-105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958CC1E4-31A4-46AE-A635-C94DF23A575A}" type="datetimeFigureOut">
              <a:rPr lang="cs-CZ"/>
              <a:pPr>
                <a:defRPr/>
              </a:pPr>
              <a:t>28.2.2014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E800FC57-9450-43E6-B413-5571E12E54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65948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13C0DDF-1EB3-40FC-8F92-2E7BF7DFF614}" type="slidenum">
              <a:rPr lang="cs-CZ" altLang="cs-CZ"/>
              <a:pPr eaLnBrk="1" hangingPunct="1"/>
              <a:t>18</a:t>
            </a:fld>
            <a:endParaRPr lang="cs-CZ" alt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algn="ctr" eaLnBrk="1" hangingPunct="1"/>
              <a:endParaRPr lang="cs-CZ" altLang="cs-CZ" sz="240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endParaRPr lang="cs-CZ" altLang="cs-CZ" sz="240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/>
                <a:endParaRPr lang="cs-CZ" alt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/>
                <a:endParaRPr lang="cs-CZ" altLang="cs-CZ" sz="240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/>
                <a:endParaRPr lang="cs-CZ" alt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/>
                <a:endParaRPr lang="cs-CZ" alt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/>
                <a:endParaRPr lang="cs-CZ" altLang="cs-CZ" sz="240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/>
                <a:endParaRPr lang="cs-CZ" altLang="cs-CZ" sz="240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/>
                <a:endParaRPr lang="cs-CZ" altLang="cs-CZ" sz="240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/>
                <a:endParaRPr lang="cs-CZ" altLang="cs-CZ" sz="240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/>
                <a:endParaRPr lang="cs-CZ" altLang="cs-CZ" sz="240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/>
                <a:endParaRPr lang="cs-CZ" alt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1845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altLang="cs-CZ" noProof="0" smtClean="0"/>
              <a:t>Klepnutím lze upravit styl předlohy nadpisů.</a:t>
            </a:r>
          </a:p>
        </p:txBody>
      </p:sp>
      <p:sp>
        <p:nvSpPr>
          <p:cNvPr id="1845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pPr lvl="0"/>
            <a:r>
              <a:rPr lang="cs-CZ" altLang="cs-CZ" noProof="0" smtClean="0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42310C1-32FB-415A-AA12-E366DA96C25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256312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1E96A4-D0F0-4073-9820-1F429794B9F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810088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AB5FCE-6498-48E4-BD94-AA42E0BD2AB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395686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DCD21C-E5E9-456B-8CD5-CDA48D1C1E2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979027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0AC3A1-5C3A-4EDD-AAB9-F2D53C8B225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0137207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D47773-6517-4C21-BDA7-7D44D34C6CF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900483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3C2301-950C-4AA7-86DF-6AD9C2C0DB7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5037116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332C10-77A3-4509-AF9E-3E857902788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5919321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5716B6-AA05-4A8E-8117-0122EC4B37C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064692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56A60F-0061-45E8-B58B-D5494933524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860404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CCFFBB-466F-4892-818F-0831B3FF3CC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5356219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42310C1-32FB-415A-AA12-E366DA96C258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0091864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B1E96A4-D0F0-4073-9820-1F429794B9F6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6184962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DAB5FCE-6498-48E4-BD94-AA42E0BD2AB3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59887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8DCD21C-E5E9-456B-8CD5-CDA48D1C1E2B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541112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60AC3A1-5C3A-4EDD-AAB9-F2D53C8B2257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32326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D47773-6517-4C21-BDA7-7D44D34C6CF6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6444868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3C2301-950C-4AA7-86DF-6AD9C2C0DB70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591221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6332C10-77A3-4509-AF9E-3E8579027883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9448366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95716B6-AA05-4A8E-8117-0122EC4B37C2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6891276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156A60F-0061-45E8-B58B-D54949335244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8030421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CCFFBB-466F-4892-818F-0831B3FF3CC6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7662144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42310C1-32FB-415A-AA12-E366DA96C258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1562918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B1E96A4-D0F0-4073-9820-1F429794B9F6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19045054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DAB5FCE-6498-48E4-BD94-AA42E0BD2AB3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4218624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8DCD21C-E5E9-456B-8CD5-CDA48D1C1E2B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3441870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60AC3A1-5C3A-4EDD-AAB9-F2D53C8B2257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58664904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D47773-6517-4C21-BDA7-7D44D34C6CF6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6034252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3C2301-950C-4AA7-86DF-6AD9C2C0DB70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0482272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6332C10-77A3-4509-AF9E-3E8579027883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4110456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95716B6-AA05-4A8E-8117-0122EC4B37C2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19954697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156A60F-0061-45E8-B58B-D54949335244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5911004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CCFFBB-466F-4892-818F-0831B3FF3CC6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613888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smtClean="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 Black" pitchFamily="34" charset="0"/>
              </a:defRPr>
            </a:lvl1pPr>
          </a:lstStyle>
          <a:p>
            <a:pPr>
              <a:defRPr/>
            </a:pPr>
            <a:fld id="{F0315404-67D3-49D1-A995-427E22F123E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032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algn="ctr" eaLnBrk="1" hangingPunct="1"/>
              <a:endParaRPr lang="cs-CZ" altLang="cs-CZ" sz="2400">
                <a:latin typeface="Times New Roman" pitchFamily="18" charset="0"/>
              </a:endParaRPr>
            </a:p>
          </p:txBody>
        </p:sp>
        <p:sp>
          <p:nvSpPr>
            <p:cNvPr id="1033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endParaRPr lang="cs-CZ" altLang="cs-CZ" sz="2400">
                <a:latin typeface="Times New Roman" pitchFamily="18" charset="0"/>
              </a:endParaRPr>
            </a:p>
          </p:txBody>
        </p:sp>
        <p:sp>
          <p:nvSpPr>
            <p:cNvPr id="1034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endParaRPr lang="cs-CZ" altLang="cs-CZ">
                <a:solidFill>
                  <a:schemeClr val="hlink"/>
                </a:solidFill>
              </a:endParaRPr>
            </a:p>
          </p:txBody>
        </p:sp>
        <p:sp>
          <p:nvSpPr>
            <p:cNvPr id="1035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endParaRPr lang="cs-CZ" altLang="cs-CZ">
                <a:solidFill>
                  <a:schemeClr val="hlink"/>
                </a:solidFill>
              </a:endParaRPr>
            </a:p>
          </p:txBody>
        </p:sp>
        <p:sp>
          <p:nvSpPr>
            <p:cNvPr id="1036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endParaRPr lang="cs-CZ" altLang="cs-CZ">
                <a:solidFill>
                  <a:schemeClr val="accent2"/>
                </a:solidFill>
              </a:endParaRPr>
            </a:p>
          </p:txBody>
        </p:sp>
        <p:sp>
          <p:nvSpPr>
            <p:cNvPr id="1037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endParaRPr lang="cs-CZ" altLang="cs-CZ">
                <a:solidFill>
                  <a:schemeClr val="hlink"/>
                </a:solidFill>
              </a:endParaRPr>
            </a:p>
          </p:txBody>
        </p:sp>
        <p:sp>
          <p:nvSpPr>
            <p:cNvPr id="1038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endParaRPr lang="cs-CZ" altLang="cs-CZ" sz="2400">
                <a:latin typeface="Times New Roman" pitchFamily="18" charset="0"/>
              </a:endParaRPr>
            </a:p>
          </p:txBody>
        </p:sp>
        <p:sp>
          <p:nvSpPr>
            <p:cNvPr id="1039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endParaRPr lang="cs-CZ" altLang="cs-CZ">
                <a:solidFill>
                  <a:schemeClr val="accent2"/>
                </a:solidFill>
              </a:endParaRPr>
            </a:p>
          </p:txBody>
        </p:sp>
        <p:sp>
          <p:nvSpPr>
            <p:cNvPr id="1040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endParaRPr lang="cs-CZ" alt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742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F0315404-67D3-49D1-A995-427E22F123EB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6027855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F0315404-67D3-49D1-A995-427E22F123EB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86726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microsoft.com/office/2007/relationships/hdphoto" Target="../media/hdphoto2.wdp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6" Type="http://schemas.microsoft.com/office/2007/relationships/hdphoto" Target="../media/hdphoto3.wdp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8.xml"/><Relationship Id="rId4" Type="http://schemas.microsoft.com/office/2007/relationships/hdphoto" Target="../media/hdphoto4.wdp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5" Type="http://schemas.microsoft.com/office/2007/relationships/hdphoto" Target="../media/hdphoto5.wdp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microsoft.com/office/2007/relationships/hdphoto" Target="../media/hdphoto3.wdp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5" Type="http://schemas.microsoft.com/office/2007/relationships/hdphoto" Target="../media/hdphoto6.wdp"/><Relationship Id="rId4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4.xml"/><Relationship Id="rId4" Type="http://schemas.microsoft.com/office/2007/relationships/hdphoto" Target="../media/hdphoto6.wdp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92695"/>
            <a:ext cx="7704856" cy="14965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619672" y="2564903"/>
            <a:ext cx="612068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NÁZEV ŠKOLY: Základní škola a </a:t>
            </a:r>
            <a:r>
              <a:rPr lang="cs-CZ" sz="2400" dirty="0" smtClean="0"/>
              <a:t>Mateřská </a:t>
            </a:r>
            <a:r>
              <a:rPr lang="cs-CZ" sz="2400" dirty="0"/>
              <a:t>škola Doudleby, okres České Budějovice</a:t>
            </a:r>
          </a:p>
          <a:p>
            <a:r>
              <a:rPr lang="cs-CZ" sz="2400" dirty="0"/>
              <a:t>AUTOR:  Mgr. Jaromíra </a:t>
            </a:r>
            <a:r>
              <a:rPr lang="cs-CZ" sz="2400" dirty="0" err="1"/>
              <a:t>Stropková</a:t>
            </a:r>
            <a:endParaRPr lang="cs-CZ" sz="2400" dirty="0"/>
          </a:p>
          <a:p>
            <a:r>
              <a:rPr lang="cs-CZ" sz="2400" dirty="0"/>
              <a:t>NÁZEV:	</a:t>
            </a:r>
            <a:r>
              <a:rPr lang="cs-CZ" sz="2400" dirty="0" smtClean="0"/>
              <a:t>VY_32_INOVACE_11 _Moje rodina</a:t>
            </a:r>
            <a:endParaRPr lang="cs-CZ" sz="2400" dirty="0"/>
          </a:p>
          <a:p>
            <a:r>
              <a:rPr lang="cs-CZ" sz="2400" dirty="0"/>
              <a:t>TÉMA: Člověk a jeho svět, </a:t>
            </a:r>
            <a:r>
              <a:rPr lang="cs-CZ" sz="2400" dirty="0" smtClean="0"/>
              <a:t>Moje rodina, Prvouka </a:t>
            </a:r>
            <a:r>
              <a:rPr lang="cs-CZ" sz="2400" dirty="0"/>
              <a:t>2. ročník</a:t>
            </a:r>
          </a:p>
          <a:p>
            <a:r>
              <a:rPr lang="cs-CZ" sz="2400" dirty="0"/>
              <a:t>Datum tvorby: </a:t>
            </a:r>
            <a:r>
              <a:rPr lang="cs-CZ" sz="2400" dirty="0" smtClean="0"/>
              <a:t>9. </a:t>
            </a:r>
            <a:r>
              <a:rPr lang="cs-CZ" sz="2400" dirty="0"/>
              <a:t>října 2013</a:t>
            </a:r>
          </a:p>
          <a:p>
            <a:r>
              <a:rPr lang="cs-CZ" sz="2400" dirty="0"/>
              <a:t>Číslo projektu:      CZ.1.07/1.4.00/21.3424</a:t>
            </a:r>
          </a:p>
        </p:txBody>
      </p:sp>
    </p:spTree>
    <p:extLst>
      <p:ext uri="{BB962C8B-B14F-4D97-AF65-F5344CB8AC3E}">
        <p14:creationId xmlns:p14="http://schemas.microsoft.com/office/powerpoint/2010/main" val="16551148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914400" y="457200"/>
            <a:ext cx="8229600" cy="1371600"/>
          </a:xfrm>
        </p:spPr>
        <p:txBody>
          <a:bodyPr/>
          <a:lstStyle/>
          <a:p>
            <a:r>
              <a:rPr lang="cs-CZ" sz="2400" dirty="0" smtClean="0"/>
              <a:t>                                            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                                                                                                          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4000" dirty="0" smtClean="0"/>
              <a:t>ANOTACE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Digitální učební materiál </a:t>
            </a:r>
            <a:br>
              <a:rPr lang="cs-CZ" sz="2400" dirty="0" smtClean="0"/>
            </a:br>
            <a:r>
              <a:rPr lang="cs-CZ" sz="2400" dirty="0" smtClean="0"/>
              <a:t>MOJE RODINA</a:t>
            </a:r>
            <a:br>
              <a:rPr lang="cs-CZ" sz="2400" dirty="0" smtClean="0"/>
            </a:br>
            <a:r>
              <a:rPr lang="cs-CZ" sz="2400" dirty="0" smtClean="0"/>
              <a:t>je určen do hodiny prvouky pro 2. třídu. Žáci pracují na svých PC stanovištích (bílé snímky- při prezentaci skryté)) pod dohledem vyučujícího nebo frontálně na interaktivní tabuli s učitelem (barevné) snímky.</a:t>
            </a:r>
            <a:br>
              <a:rPr lang="cs-CZ" sz="2400" dirty="0" smtClean="0"/>
            </a:br>
            <a:r>
              <a:rPr lang="cs-CZ" sz="2400" dirty="0" smtClean="0"/>
              <a:t>Pracují-li na PC, učí se základním úkonům práce na počítači jako je barva textu, výplň obrazce, základy práce s klávesnicí a další.</a:t>
            </a:r>
            <a:br>
              <a:rPr lang="cs-CZ" sz="2400" dirty="0" smtClean="0"/>
            </a:br>
            <a:r>
              <a:rPr lang="cs-CZ" sz="2400" dirty="0" smtClean="0"/>
              <a:t>Při práci na interaktivní tabuli využijí spuštěnou prezentaci.</a:t>
            </a:r>
            <a:br>
              <a:rPr lang="cs-CZ" sz="2400" dirty="0" smtClean="0"/>
            </a:br>
            <a:r>
              <a:rPr lang="cs-CZ" sz="2400" dirty="0" smtClean="0"/>
              <a:t>Jednotlivé snímky mohou být i vytištěny a žáci s nimi pak pracují jako s pracovními listy.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51866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268538" y="1828800"/>
            <a:ext cx="6723062" cy="2209800"/>
          </a:xfrm>
        </p:spPr>
        <p:txBody>
          <a:bodyPr/>
          <a:lstStyle/>
          <a:p>
            <a:pPr eaLnBrk="1" hangingPunct="1"/>
            <a:r>
              <a:rPr lang="cs-CZ" altLang="cs-CZ" dirty="0" smtClean="0"/>
              <a:t>M O J E  R O D I N 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3076" name="Picture 6" descr="P7251988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3860800"/>
            <a:ext cx="3960812" cy="2670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8" descr="PC13145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263" y="3860800"/>
            <a:ext cx="3586162" cy="268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3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48" descr="MP900384900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5745385"/>
            <a:ext cx="709612" cy="1008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47" descr="MP900422320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5524" y="1882180"/>
            <a:ext cx="720725" cy="107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332656"/>
            <a:ext cx="8229600" cy="13716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eaLnBrk="1" hangingPunct="1"/>
            <a:r>
              <a:rPr lang="cs-CZ" altLang="cs-CZ" sz="3200" b="1" dirty="0" smtClean="0">
                <a:solidFill>
                  <a:schemeClr val="accent6">
                    <a:lumMod val="75000"/>
                  </a:schemeClr>
                </a:solidFill>
              </a:rPr>
              <a:t> OSLAVY V RODINĚ      -    VYLUŠTI KŘÍŽOVKU</a:t>
            </a:r>
          </a:p>
        </p:txBody>
      </p:sp>
      <p:sp>
        <p:nvSpPr>
          <p:cNvPr id="4100" name="Rectangle 3"/>
          <p:cNvSpPr>
            <a:spLocks noGrp="1" noChangeArrowheads="1"/>
          </p:cNvSpPr>
          <p:nvPr>
            <p:ph idx="1"/>
          </p:nvPr>
        </p:nvSpPr>
        <p:spPr>
          <a:xfrm>
            <a:off x="293539" y="2276872"/>
            <a:ext cx="8558212" cy="3886200"/>
          </a:xfrm>
        </p:spPr>
        <p:txBody>
          <a:bodyPr>
            <a:normAutofit fontScale="92500" lnSpcReduction="10000"/>
          </a:bodyPr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400" b="1" dirty="0" smtClean="0">
                <a:solidFill>
                  <a:schemeClr val="accent6">
                    <a:lumMod val="75000"/>
                  </a:schemeClr>
                </a:solidFill>
              </a:rPr>
              <a:t>1.Dostala jsem dort. MÁM</a:t>
            </a:r>
          </a:p>
          <a:p>
            <a:pPr marL="0" indent="0" eaLnBrk="1" hangingPunct="1">
              <a:buFont typeface="Wingdings" pitchFamily="2" charset="2"/>
              <a:buNone/>
            </a:pPr>
            <a:endParaRPr lang="cs-CZ" altLang="cs-CZ" sz="1600" dirty="0"/>
          </a:p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400" b="1" dirty="0" smtClean="0">
                <a:solidFill>
                  <a:srgbClr val="00B050"/>
                </a:solidFill>
              </a:rPr>
              <a:t>2.Máme ozdobený stromek.   JSOU</a:t>
            </a:r>
          </a:p>
          <a:p>
            <a:pPr marL="0" indent="0" eaLnBrk="1" hangingPunct="1">
              <a:buFont typeface="Wingdings" pitchFamily="2" charset="2"/>
              <a:buNone/>
            </a:pPr>
            <a:endParaRPr lang="cs-CZ" altLang="cs-CZ" sz="1600" dirty="0"/>
          </a:p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3. ……… dětí oslavují všechny děti.</a:t>
            </a:r>
          </a:p>
          <a:p>
            <a:pPr marL="0" indent="0" eaLnBrk="1" hangingPunct="1">
              <a:buFont typeface="Wingdings" pitchFamily="2" charset="2"/>
              <a:buNone/>
            </a:pPr>
            <a:endParaRPr lang="cs-CZ" altLang="cs-CZ" sz="1600" dirty="0"/>
          </a:p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400" b="1" dirty="0" smtClean="0">
                <a:solidFill>
                  <a:schemeClr val="bg2">
                    <a:lumMod val="50000"/>
                  </a:schemeClr>
                </a:solidFill>
              </a:rPr>
              <a:t>4. Vajíčka barvíme na</a:t>
            </a:r>
          </a:p>
          <a:p>
            <a:pPr marL="0" indent="0" eaLnBrk="1" hangingPunct="1">
              <a:buFont typeface="Wingdings" pitchFamily="2" charset="2"/>
              <a:buNone/>
            </a:pPr>
            <a:endParaRPr lang="cs-CZ" altLang="cs-CZ" sz="1600" dirty="0" smtClean="0"/>
          </a:p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5. Moje babička má 26. 7. svátek.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Jmenuje se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400" b="1" dirty="0" smtClean="0"/>
              <a:t>6. Moje sestra se vdává. Má v sobotu</a:t>
            </a:r>
          </a:p>
          <a:p>
            <a:pPr marL="0" indent="0" eaLnBrk="1" hangingPunct="1">
              <a:buFont typeface="Wingdings" pitchFamily="2" charset="2"/>
              <a:buNone/>
            </a:pPr>
            <a:endParaRPr lang="cs-CZ" altLang="cs-CZ" sz="1600" dirty="0"/>
          </a:p>
          <a:p>
            <a:pPr marL="0" indent="0" eaLnBrk="1" hangingPunct="1">
              <a:buFont typeface="Wingdings" pitchFamily="2" charset="2"/>
              <a:buNone/>
            </a:pPr>
            <a:endParaRPr lang="cs-CZ" altLang="cs-CZ" sz="1600" dirty="0" smtClean="0"/>
          </a:p>
          <a:p>
            <a:pPr marL="0" indent="0" eaLnBrk="1" hangingPunct="1">
              <a:buFont typeface="Wingdings" pitchFamily="2" charset="2"/>
              <a:buNone/>
            </a:pPr>
            <a:endParaRPr lang="cs-CZ" altLang="cs-CZ" sz="1600" dirty="0"/>
          </a:p>
          <a:p>
            <a:pPr marL="0" indent="0" eaLnBrk="1" hangingPunct="1">
              <a:buFont typeface="Wingdings" pitchFamily="2" charset="2"/>
              <a:buNone/>
            </a:pPr>
            <a:endParaRPr lang="cs-CZ" altLang="cs-CZ" sz="1600" dirty="0" smtClean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9018424"/>
              </p:ext>
            </p:extLst>
          </p:nvPr>
        </p:nvGraphicFramePr>
        <p:xfrm>
          <a:off x="5364088" y="2276872"/>
          <a:ext cx="3514632" cy="363225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19512"/>
                <a:gridCol w="319512"/>
                <a:gridCol w="319512"/>
                <a:gridCol w="319512"/>
                <a:gridCol w="319512"/>
                <a:gridCol w="319512"/>
                <a:gridCol w="319512"/>
                <a:gridCol w="319512"/>
                <a:gridCol w="319512"/>
                <a:gridCol w="319512"/>
                <a:gridCol w="319512"/>
              </a:tblGrid>
              <a:tr h="60537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60537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0537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0537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0537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0537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48" descr="MP900384900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5745385"/>
            <a:ext cx="709612" cy="1008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47" descr="MP900422320[1]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5524" y="1882180"/>
            <a:ext cx="720725" cy="107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332656"/>
            <a:ext cx="8064896" cy="108012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eaLnBrk="1" hangingPunct="1"/>
            <a:r>
              <a:rPr lang="cs-CZ" altLang="cs-CZ" sz="3200" b="1" dirty="0" smtClean="0">
                <a:solidFill>
                  <a:schemeClr val="accent6">
                    <a:lumMod val="75000"/>
                  </a:schemeClr>
                </a:solidFill>
              </a:rPr>
              <a:t> OSLAVY V RODINĚ      -     VYLUŠTI KŘÍŽOVKU</a:t>
            </a:r>
          </a:p>
        </p:txBody>
      </p:sp>
      <p:sp>
        <p:nvSpPr>
          <p:cNvPr id="4100" name="Rectangle 3"/>
          <p:cNvSpPr>
            <a:spLocks noGrp="1" noChangeArrowheads="1"/>
          </p:cNvSpPr>
          <p:nvPr>
            <p:ph idx="1"/>
          </p:nvPr>
        </p:nvSpPr>
        <p:spPr>
          <a:xfrm>
            <a:off x="293539" y="2276872"/>
            <a:ext cx="8558212" cy="3886200"/>
          </a:xfrm>
        </p:spPr>
        <p:txBody>
          <a:bodyPr>
            <a:normAutofit fontScale="92500" lnSpcReduction="10000"/>
          </a:bodyPr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400" b="1" dirty="0" smtClean="0">
                <a:solidFill>
                  <a:schemeClr val="accent6">
                    <a:lumMod val="75000"/>
                  </a:schemeClr>
                </a:solidFill>
              </a:rPr>
              <a:t>1.Dostala jsem dort. MÁM</a:t>
            </a:r>
          </a:p>
          <a:p>
            <a:pPr marL="0" indent="0" eaLnBrk="1" hangingPunct="1">
              <a:buFont typeface="Wingdings" pitchFamily="2" charset="2"/>
              <a:buNone/>
            </a:pPr>
            <a:endParaRPr lang="cs-CZ" altLang="cs-CZ" sz="1600" dirty="0"/>
          </a:p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400" b="1" dirty="0" smtClean="0">
                <a:solidFill>
                  <a:srgbClr val="00B050"/>
                </a:solidFill>
              </a:rPr>
              <a:t>2.Máme ozdobený stromek.   JSOU</a:t>
            </a:r>
          </a:p>
          <a:p>
            <a:pPr marL="0" indent="0" eaLnBrk="1" hangingPunct="1">
              <a:buFont typeface="Wingdings" pitchFamily="2" charset="2"/>
              <a:buNone/>
            </a:pPr>
            <a:endParaRPr lang="cs-CZ" altLang="cs-CZ" sz="1600" dirty="0"/>
          </a:p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3. ……… dětí oslavují všechny děti.</a:t>
            </a:r>
          </a:p>
          <a:p>
            <a:pPr marL="0" indent="0" eaLnBrk="1" hangingPunct="1">
              <a:buFont typeface="Wingdings" pitchFamily="2" charset="2"/>
              <a:buNone/>
            </a:pPr>
            <a:endParaRPr lang="cs-CZ" altLang="cs-CZ" sz="1600" dirty="0"/>
          </a:p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400" b="1" dirty="0" smtClean="0">
                <a:solidFill>
                  <a:schemeClr val="bg2">
                    <a:lumMod val="50000"/>
                  </a:schemeClr>
                </a:solidFill>
              </a:rPr>
              <a:t>4. Vajíčka barvíme na</a:t>
            </a:r>
          </a:p>
          <a:p>
            <a:pPr marL="0" indent="0" eaLnBrk="1" hangingPunct="1">
              <a:buFont typeface="Wingdings" pitchFamily="2" charset="2"/>
              <a:buNone/>
            </a:pPr>
            <a:endParaRPr lang="cs-CZ" altLang="cs-CZ" sz="1600" dirty="0" smtClean="0"/>
          </a:p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5. Moje babička má 26. 7. svátek.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Jmenuje se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400" b="1" dirty="0" smtClean="0"/>
              <a:t>6. Moje sestra se vdává. Má v sobotu</a:t>
            </a:r>
          </a:p>
          <a:p>
            <a:pPr marL="0" indent="0" eaLnBrk="1" hangingPunct="1">
              <a:buFont typeface="Wingdings" pitchFamily="2" charset="2"/>
              <a:buNone/>
            </a:pPr>
            <a:endParaRPr lang="cs-CZ" altLang="cs-CZ" sz="1600" dirty="0"/>
          </a:p>
          <a:p>
            <a:pPr marL="0" indent="0" eaLnBrk="1" hangingPunct="1">
              <a:buFont typeface="Wingdings" pitchFamily="2" charset="2"/>
              <a:buNone/>
            </a:pPr>
            <a:endParaRPr lang="cs-CZ" altLang="cs-CZ" sz="1600" dirty="0" smtClean="0"/>
          </a:p>
          <a:p>
            <a:pPr marL="0" indent="0" eaLnBrk="1" hangingPunct="1">
              <a:buFont typeface="Wingdings" pitchFamily="2" charset="2"/>
              <a:buNone/>
            </a:pPr>
            <a:endParaRPr lang="cs-CZ" altLang="cs-CZ" sz="1600" dirty="0"/>
          </a:p>
          <a:p>
            <a:pPr marL="0" indent="0" eaLnBrk="1" hangingPunct="1">
              <a:buFont typeface="Wingdings" pitchFamily="2" charset="2"/>
              <a:buNone/>
            </a:pPr>
            <a:endParaRPr lang="cs-CZ" altLang="cs-CZ" sz="1600" dirty="0" smtClean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8347434"/>
              </p:ext>
            </p:extLst>
          </p:nvPr>
        </p:nvGraphicFramePr>
        <p:xfrm>
          <a:off x="5364088" y="2276872"/>
          <a:ext cx="3514632" cy="363225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19512"/>
                <a:gridCol w="319512"/>
                <a:gridCol w="319512"/>
                <a:gridCol w="319512"/>
                <a:gridCol w="319512"/>
                <a:gridCol w="319512"/>
                <a:gridCol w="319512"/>
                <a:gridCol w="319512"/>
                <a:gridCol w="319512"/>
                <a:gridCol w="319512"/>
                <a:gridCol w="319512"/>
              </a:tblGrid>
              <a:tr h="605375"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Z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60537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05375"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0537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05375"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05375"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pSp>
        <p:nvGrpSpPr>
          <p:cNvPr id="2" name="Skupina 1"/>
          <p:cNvGrpSpPr/>
          <p:nvPr/>
        </p:nvGrpSpPr>
        <p:grpSpPr>
          <a:xfrm>
            <a:off x="107504" y="1630713"/>
            <a:ext cx="887511" cy="729069"/>
            <a:chOff x="107504" y="1630713"/>
            <a:chExt cx="887511" cy="729069"/>
          </a:xfrm>
        </p:grpSpPr>
        <p:pic>
          <p:nvPicPr>
            <p:cNvPr id="8" name="Picture 5" descr="C:\Users\pc\AppData\Local\Microsoft\Windows\Temporary Internet Files\Content.IE5\1XELVQVC\MP900430970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7504" y="1768339"/>
              <a:ext cx="887511" cy="5914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9" name="Přímá spojnice se šipkou 8"/>
            <p:cNvCxnSpPr/>
            <p:nvPr/>
          </p:nvCxnSpPr>
          <p:spPr>
            <a:xfrm>
              <a:off x="452200" y="1630713"/>
              <a:ext cx="0" cy="288032"/>
            </a:xfrm>
            <a:prstGeom prst="straightConnector1">
              <a:avLst/>
            </a:prstGeom>
            <a:ln w="38100">
              <a:solidFill>
                <a:schemeClr val="accent6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57936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2" name="camera.wav"/>
          </p:stSnd>
        </p:sndAc>
      </p:transition>
    </mc:Choice>
    <mc:Fallback xmlns="">
      <p:transition spd="slow">
        <p:checker/>
        <p:sndAc>
          <p:stSnd>
            <p:snd r:embed="rId7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2000"/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41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41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410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410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558800"/>
            <a:ext cx="7618413" cy="1371600"/>
          </a:xfrm>
        </p:spPr>
        <p:txBody>
          <a:bodyPr/>
          <a:lstStyle/>
          <a:p>
            <a:pPr eaLnBrk="1" hangingPunct="1"/>
            <a:r>
              <a:rPr lang="cs-CZ" altLang="cs-CZ" sz="4000" b="1" dirty="0" smtClean="0">
                <a:solidFill>
                  <a:srgbClr val="CC0099"/>
                </a:solidFill>
              </a:rPr>
              <a:t>ČLENOVÉ NAŠÍ RODINY</a:t>
            </a:r>
            <a:r>
              <a:rPr lang="cs-CZ" altLang="cs-CZ" sz="4000" dirty="0" smtClean="0"/>
              <a:t/>
            </a:r>
            <a:br>
              <a:rPr lang="cs-CZ" altLang="cs-CZ" sz="4000" dirty="0" smtClean="0"/>
            </a:br>
            <a:r>
              <a:rPr lang="cs-CZ" altLang="cs-CZ" sz="4000" dirty="0" smtClean="0"/>
              <a:t>- </a:t>
            </a:r>
            <a:r>
              <a:rPr lang="cs-CZ" altLang="cs-CZ" sz="2400" dirty="0" smtClean="0"/>
              <a:t>doplň správná písmena</a:t>
            </a:r>
          </a:p>
        </p:txBody>
      </p:sp>
      <p:sp>
        <p:nvSpPr>
          <p:cNvPr id="5123" name="Text Box 5"/>
          <p:cNvSpPr txBox="1">
            <a:spLocks noChangeArrowheads="1"/>
          </p:cNvSpPr>
          <p:nvPr/>
        </p:nvSpPr>
        <p:spPr bwMode="auto">
          <a:xfrm>
            <a:off x="2051050" y="1930400"/>
            <a:ext cx="2376488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3600" b="1" dirty="0">
                <a:solidFill>
                  <a:srgbClr val="FF0066"/>
                </a:solidFill>
              </a:rPr>
              <a:t> </a:t>
            </a:r>
            <a:r>
              <a:rPr lang="cs-CZ" altLang="cs-CZ" sz="3600" b="1" dirty="0" smtClean="0">
                <a:solidFill>
                  <a:srgbClr val="FF0000"/>
                </a:solidFill>
              </a:rPr>
              <a:t>BA_IČ_A</a:t>
            </a:r>
            <a:endParaRPr lang="cs-CZ" altLang="cs-CZ" sz="3600" b="1" dirty="0">
              <a:solidFill>
                <a:srgbClr val="FF0000"/>
              </a:solidFill>
            </a:endParaRPr>
          </a:p>
        </p:txBody>
      </p:sp>
      <p:sp>
        <p:nvSpPr>
          <p:cNvPr id="5124" name="Text Box 6"/>
          <p:cNvSpPr txBox="1">
            <a:spLocks noChangeArrowheads="1"/>
          </p:cNvSpPr>
          <p:nvPr/>
        </p:nvSpPr>
        <p:spPr bwMode="auto">
          <a:xfrm>
            <a:off x="3779838" y="2968109"/>
            <a:ext cx="1778793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3600" b="1" dirty="0" smtClean="0">
                <a:solidFill>
                  <a:schemeClr val="accent1"/>
                </a:solidFill>
              </a:rPr>
              <a:t>T_T_</a:t>
            </a:r>
            <a:endParaRPr lang="cs-CZ" altLang="cs-CZ" sz="3600" b="1" dirty="0">
              <a:solidFill>
                <a:schemeClr val="accent1"/>
              </a:solidFill>
            </a:endParaRPr>
          </a:p>
        </p:txBody>
      </p:sp>
      <p:sp>
        <p:nvSpPr>
          <p:cNvPr id="5125" name="Text Box 7"/>
          <p:cNvSpPr txBox="1">
            <a:spLocks noChangeArrowheads="1"/>
          </p:cNvSpPr>
          <p:nvPr/>
        </p:nvSpPr>
        <p:spPr bwMode="auto">
          <a:xfrm>
            <a:off x="4284663" y="4149943"/>
            <a:ext cx="2547937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3600" b="1" dirty="0">
                <a:solidFill>
                  <a:srgbClr val="3333CC"/>
                </a:solidFill>
              </a:rPr>
              <a:t>S_RÝ_</a:t>
            </a:r>
          </a:p>
        </p:txBody>
      </p:sp>
      <p:sp>
        <p:nvSpPr>
          <p:cNvPr id="5126" name="Text Box 8"/>
          <p:cNvSpPr txBox="1">
            <a:spLocks noChangeArrowheads="1"/>
          </p:cNvSpPr>
          <p:nvPr/>
        </p:nvSpPr>
        <p:spPr bwMode="auto">
          <a:xfrm>
            <a:off x="971550" y="3933825"/>
            <a:ext cx="2505075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3600" b="1" dirty="0">
                <a:solidFill>
                  <a:srgbClr val="CC0099"/>
                </a:solidFill>
              </a:rPr>
              <a:t>M_MI_K_</a:t>
            </a:r>
          </a:p>
        </p:txBody>
      </p:sp>
      <p:sp>
        <p:nvSpPr>
          <p:cNvPr id="5127" name="Text Box 9"/>
          <p:cNvSpPr txBox="1">
            <a:spLocks noChangeArrowheads="1"/>
          </p:cNvSpPr>
          <p:nvPr/>
        </p:nvSpPr>
        <p:spPr bwMode="auto">
          <a:xfrm>
            <a:off x="5676965" y="2497137"/>
            <a:ext cx="2305050" cy="646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3600" b="1" dirty="0" smtClean="0">
                <a:solidFill>
                  <a:srgbClr val="66FF33"/>
                </a:solidFill>
              </a:rPr>
              <a:t> </a:t>
            </a:r>
            <a:r>
              <a:rPr lang="cs-CZ" altLang="cs-CZ" sz="3600" b="1" dirty="0">
                <a:solidFill>
                  <a:srgbClr val="66FF33"/>
                </a:solidFill>
              </a:rPr>
              <a:t>B_AT_ </a:t>
            </a:r>
          </a:p>
        </p:txBody>
      </p:sp>
      <p:sp>
        <p:nvSpPr>
          <p:cNvPr id="5128" name="Text Box 10"/>
          <p:cNvSpPr txBox="1">
            <a:spLocks noChangeArrowheads="1"/>
          </p:cNvSpPr>
          <p:nvPr/>
        </p:nvSpPr>
        <p:spPr bwMode="auto">
          <a:xfrm>
            <a:off x="4190206" y="5678488"/>
            <a:ext cx="273685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4000" b="1" dirty="0">
                <a:solidFill>
                  <a:srgbClr val="009900"/>
                </a:solidFill>
              </a:rPr>
              <a:t>DĚ_E_EK</a:t>
            </a:r>
          </a:p>
        </p:txBody>
      </p:sp>
      <p:sp>
        <p:nvSpPr>
          <p:cNvPr id="5129" name="Text Box 11"/>
          <p:cNvSpPr txBox="1">
            <a:spLocks noChangeArrowheads="1"/>
          </p:cNvSpPr>
          <p:nvPr/>
        </p:nvSpPr>
        <p:spPr bwMode="auto">
          <a:xfrm>
            <a:off x="1403350" y="4883150"/>
            <a:ext cx="3600450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3600" b="1" dirty="0">
                <a:solidFill>
                  <a:srgbClr val="C00000"/>
                </a:solidFill>
              </a:rPr>
              <a:t>      SE_T_A</a:t>
            </a:r>
          </a:p>
        </p:txBody>
      </p:sp>
      <p:sp>
        <p:nvSpPr>
          <p:cNvPr id="5130" name="Text Box 13"/>
          <p:cNvSpPr txBox="1">
            <a:spLocks noChangeArrowheads="1"/>
          </p:cNvSpPr>
          <p:nvPr/>
        </p:nvSpPr>
        <p:spPr bwMode="auto">
          <a:xfrm>
            <a:off x="592138" y="2673350"/>
            <a:ext cx="2207656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4000" b="1" dirty="0" smtClean="0"/>
              <a:t>V_U_KA</a:t>
            </a:r>
            <a:endParaRPr lang="cs-CZ" altLang="cs-CZ" sz="4000" b="1" dirty="0"/>
          </a:p>
        </p:txBody>
      </p:sp>
      <p:sp>
        <p:nvSpPr>
          <p:cNvPr id="5131" name="TextovéPole 1"/>
          <p:cNvSpPr txBox="1">
            <a:spLocks noChangeArrowheads="1"/>
          </p:cNvSpPr>
          <p:nvPr/>
        </p:nvSpPr>
        <p:spPr bwMode="auto">
          <a:xfrm>
            <a:off x="5079832" y="3358722"/>
            <a:ext cx="2588511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4000" dirty="0" smtClean="0">
                <a:solidFill>
                  <a:srgbClr val="00FFFF"/>
                </a:solidFill>
              </a:rPr>
              <a:t>_ _</a:t>
            </a:r>
            <a:r>
              <a:rPr lang="cs-CZ" altLang="cs-CZ" sz="4000" b="1" dirty="0" smtClean="0">
                <a:solidFill>
                  <a:srgbClr val="00FFFF"/>
                </a:solidFill>
              </a:rPr>
              <a:t>TÍ _E</a:t>
            </a:r>
            <a:r>
              <a:rPr lang="cs-CZ" altLang="cs-CZ" sz="4000" dirty="0">
                <a:solidFill>
                  <a:srgbClr val="00FFFF"/>
                </a:solidFill>
              </a:rPr>
              <a:t>_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67489" y="1930400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76625" y="1930400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85259" y="2698462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32958" y="2698461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Č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038441" y="2968109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E</a:t>
            </a:r>
            <a:endParaRPr lang="cs-CZ" sz="36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61741" y="2968109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</a:t>
            </a:r>
            <a:endParaRPr lang="cs-CZ" sz="36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84168" y="2506444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BF39A"/>
                </a:solidFill>
              </a:rPr>
              <a:t>R</a:t>
            </a:r>
            <a:endParaRPr lang="cs-CZ" sz="3600" b="1" dirty="0">
              <a:solidFill>
                <a:srgbClr val="7BF39A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976779" y="2501681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BF39A"/>
                </a:solidFill>
              </a:rPr>
              <a:t>R</a:t>
            </a:r>
            <a:endParaRPr lang="cs-CZ" sz="3600" b="1" dirty="0">
              <a:solidFill>
                <a:srgbClr val="7BF39A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66277" y="3917950"/>
            <a:ext cx="7574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C0099"/>
                </a:solidFill>
              </a:rPr>
              <a:t>A  </a:t>
            </a:r>
            <a:endParaRPr lang="cs-CZ" sz="3600" b="1" dirty="0">
              <a:solidFill>
                <a:srgbClr val="CC0099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15116" y="3922514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C0099"/>
                </a:solidFill>
              </a:rPr>
              <a:t>N</a:t>
            </a:r>
            <a:endParaRPr lang="cs-CZ" sz="3600" b="1" dirty="0">
              <a:solidFill>
                <a:srgbClr val="CC0099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747362" y="3933607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CC0099"/>
                </a:solidFill>
              </a:rPr>
              <a:t>A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530884" y="4149725"/>
            <a:ext cx="4667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3333FF"/>
                </a:solidFill>
              </a:rPr>
              <a:t>T</a:t>
            </a:r>
            <a:endParaRPr lang="cs-CZ" sz="3600" b="1" dirty="0">
              <a:solidFill>
                <a:srgbClr val="3333FF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499467" y="4149725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3333FF"/>
                </a:solidFill>
              </a:rPr>
              <a:t>C</a:t>
            </a:r>
            <a:endParaRPr lang="cs-CZ" sz="3600" b="1" dirty="0">
              <a:solidFill>
                <a:srgbClr val="3333FF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79832" y="3389499"/>
            <a:ext cx="4667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FFFF"/>
                </a:solidFill>
              </a:rPr>
              <a:t>T</a:t>
            </a:r>
            <a:endParaRPr lang="cs-CZ" sz="3600" b="1" dirty="0">
              <a:solidFill>
                <a:srgbClr val="00FFFF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470594" y="3381236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FFFF"/>
                </a:solidFill>
              </a:rPr>
              <a:t>A</a:t>
            </a:r>
            <a:endParaRPr lang="cs-CZ" sz="3600" b="1" dirty="0">
              <a:solidFill>
                <a:srgbClr val="00FFFF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246158" y="3390472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FFFF"/>
                </a:solidFill>
              </a:rPr>
              <a:t>N</a:t>
            </a:r>
            <a:endParaRPr lang="cs-CZ" sz="3600" b="1" dirty="0">
              <a:solidFill>
                <a:srgbClr val="00FFFF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992653" y="3420277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FFFF"/>
                </a:solidFill>
              </a:rPr>
              <a:t>K</a:t>
            </a:r>
            <a:endParaRPr lang="cs-CZ" sz="3600" b="1" dirty="0">
              <a:solidFill>
                <a:srgbClr val="00FFFF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760185" y="4883150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S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261747" y="4876582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R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857165" y="5706159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669900"/>
                </a:solidFill>
              </a:rPr>
              <a:t>D</a:t>
            </a:r>
            <a:endParaRPr lang="cs-CZ" sz="3600" b="1" dirty="0">
              <a:solidFill>
                <a:srgbClr val="6699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455085" y="5706158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669900"/>
                </a:solidFill>
              </a:rPr>
              <a:t>Č</a:t>
            </a:r>
            <a:endParaRPr lang="cs-CZ" sz="3600" b="1" dirty="0">
              <a:solidFill>
                <a:srgbClr val="669900"/>
              </a:solidFill>
            </a:endParaRPr>
          </a:p>
        </p:txBody>
      </p:sp>
      <p:grpSp>
        <p:nvGrpSpPr>
          <p:cNvPr id="33" name="Skupina 32"/>
          <p:cNvGrpSpPr/>
          <p:nvPr/>
        </p:nvGrpSpPr>
        <p:grpSpPr>
          <a:xfrm>
            <a:off x="792956" y="1750119"/>
            <a:ext cx="754857" cy="591443"/>
            <a:chOff x="107504" y="1630713"/>
            <a:chExt cx="887511" cy="729069"/>
          </a:xfrm>
        </p:grpSpPr>
        <p:pic>
          <p:nvPicPr>
            <p:cNvPr id="34" name="Picture 5" descr="C:\Users\pc\AppData\Local\Microsoft\Windows\Temporary Internet Files\Content.IE5\1XELVQVC\MP900430970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7504" y="1768339"/>
              <a:ext cx="887511" cy="5914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35" name="Přímá spojnice se šipkou 34"/>
            <p:cNvCxnSpPr/>
            <p:nvPr/>
          </p:nvCxnSpPr>
          <p:spPr>
            <a:xfrm>
              <a:off x="452200" y="1630713"/>
              <a:ext cx="0" cy="288032"/>
            </a:xfrm>
            <a:prstGeom prst="straightConnector1">
              <a:avLst/>
            </a:prstGeom>
            <a:ln w="38100">
              <a:solidFill>
                <a:schemeClr val="accent6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Veselý obličej 19"/>
          <p:cNvSpPr/>
          <p:nvPr/>
        </p:nvSpPr>
        <p:spPr>
          <a:xfrm>
            <a:off x="885258" y="5805264"/>
            <a:ext cx="1022445" cy="1004425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20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2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2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225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225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225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225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225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225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2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2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2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4" dur="1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5123" grpId="0"/>
      <p:bldP spid="5124" grpId="0"/>
      <p:bldP spid="5125" grpId="0"/>
      <p:bldP spid="5126" grpId="0"/>
      <p:bldP spid="5127" grpId="0"/>
      <p:bldP spid="5128" grpId="0"/>
      <p:bldP spid="5129" grpId="0"/>
      <p:bldP spid="5130" grpId="0"/>
      <p:bldP spid="5131" grpId="0"/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31" grpId="0"/>
      <p:bldP spid="21" grpId="0"/>
      <p:bldP spid="22" grpId="0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544513"/>
            <a:ext cx="8229600" cy="1371600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3600" b="1" dirty="0" smtClean="0">
                <a:solidFill>
                  <a:schemeClr val="folHlink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NAJDI DVOJICE ČLENŮ NAŠÍ RODINY-</a:t>
            </a:r>
            <a:r>
              <a:rPr lang="cs-CZ" altLang="cs-CZ" dirty="0" smtClean="0"/>
              <a:t> </a:t>
            </a:r>
            <a:r>
              <a:rPr lang="cs-CZ" altLang="cs-CZ" sz="2800" dirty="0" smtClean="0">
                <a:solidFill>
                  <a:schemeClr val="bg2"/>
                </a:solidFill>
              </a:rPr>
              <a:t>označ</a:t>
            </a:r>
            <a:r>
              <a:rPr lang="cs-CZ" altLang="cs-CZ" sz="2800" dirty="0" smtClean="0"/>
              <a:t> </a:t>
            </a:r>
            <a:r>
              <a:rPr lang="cs-CZ" altLang="cs-CZ" sz="2800" dirty="0" smtClean="0">
                <a:solidFill>
                  <a:srgbClr val="FF3300"/>
                </a:solidFill>
              </a:rPr>
              <a:t>každou</a:t>
            </a:r>
            <a:r>
              <a:rPr lang="cs-CZ" altLang="cs-CZ" sz="2800" dirty="0" smtClean="0"/>
              <a:t> </a:t>
            </a:r>
            <a:r>
              <a:rPr lang="cs-CZ" altLang="cs-CZ" sz="2800" dirty="0" smtClean="0">
                <a:solidFill>
                  <a:srgbClr val="FF00FF"/>
                </a:solidFill>
              </a:rPr>
              <a:t>dvojici</a:t>
            </a:r>
            <a:r>
              <a:rPr lang="cs-CZ" altLang="cs-CZ" sz="2800" dirty="0" smtClean="0"/>
              <a:t> </a:t>
            </a:r>
            <a:r>
              <a:rPr lang="cs-CZ" altLang="cs-CZ" sz="2800" dirty="0" smtClean="0">
                <a:solidFill>
                  <a:schemeClr val="accent1"/>
                </a:solidFill>
              </a:rPr>
              <a:t>jinou</a:t>
            </a:r>
            <a:r>
              <a:rPr lang="cs-CZ" altLang="cs-CZ" sz="2800" dirty="0" smtClean="0"/>
              <a:t> </a:t>
            </a:r>
            <a:r>
              <a:rPr lang="cs-CZ" altLang="cs-CZ" sz="2800" dirty="0" smtClean="0">
                <a:solidFill>
                  <a:srgbClr val="0066FF"/>
                </a:solidFill>
              </a:rPr>
              <a:t>barvou</a:t>
            </a:r>
          </a:p>
        </p:txBody>
      </p:sp>
      <p:sp>
        <p:nvSpPr>
          <p:cNvPr id="6147" name="Text Box 4"/>
          <p:cNvSpPr txBox="1">
            <a:spLocks noChangeArrowheads="1"/>
          </p:cNvSpPr>
          <p:nvPr/>
        </p:nvSpPr>
        <p:spPr bwMode="auto">
          <a:xfrm>
            <a:off x="6009481" y="2082801"/>
            <a:ext cx="2484437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 b="1" dirty="0">
                <a:solidFill>
                  <a:srgbClr val="66FF33"/>
                </a:solidFill>
              </a:rPr>
              <a:t>SESTŘENICE</a:t>
            </a:r>
          </a:p>
        </p:txBody>
      </p:sp>
      <p:sp>
        <p:nvSpPr>
          <p:cNvPr id="6148" name="Text Box 5"/>
          <p:cNvSpPr txBox="1">
            <a:spLocks noChangeArrowheads="1"/>
          </p:cNvSpPr>
          <p:nvPr/>
        </p:nvSpPr>
        <p:spPr bwMode="auto">
          <a:xfrm>
            <a:off x="5242718" y="4947171"/>
            <a:ext cx="29527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 b="1" i="1" dirty="0">
                <a:solidFill>
                  <a:srgbClr val="66FF33"/>
                </a:solidFill>
              </a:rPr>
              <a:t>BRATRANEC</a:t>
            </a:r>
          </a:p>
        </p:txBody>
      </p:sp>
      <p:sp>
        <p:nvSpPr>
          <p:cNvPr id="6149" name="Text Box 6"/>
          <p:cNvSpPr txBox="1">
            <a:spLocks noChangeArrowheads="1"/>
          </p:cNvSpPr>
          <p:nvPr/>
        </p:nvSpPr>
        <p:spPr bwMode="auto">
          <a:xfrm>
            <a:off x="611188" y="3789363"/>
            <a:ext cx="3135312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4000" b="1" dirty="0">
                <a:solidFill>
                  <a:srgbClr val="66FF33"/>
                </a:solidFill>
              </a:rPr>
              <a:t>PRATETA</a:t>
            </a:r>
          </a:p>
        </p:txBody>
      </p:sp>
      <p:sp>
        <p:nvSpPr>
          <p:cNvPr id="6150" name="Text Box 8"/>
          <p:cNvSpPr txBox="1">
            <a:spLocks noChangeArrowheads="1"/>
          </p:cNvSpPr>
          <p:nvPr/>
        </p:nvSpPr>
        <p:spPr bwMode="auto">
          <a:xfrm>
            <a:off x="3159918" y="3159126"/>
            <a:ext cx="162242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4000" b="1" dirty="0">
                <a:solidFill>
                  <a:srgbClr val="7BF39A"/>
                </a:solidFill>
              </a:rPr>
              <a:t>VNUK</a:t>
            </a:r>
          </a:p>
        </p:txBody>
      </p:sp>
      <p:sp>
        <p:nvSpPr>
          <p:cNvPr id="6151" name="Text Box 9"/>
          <p:cNvSpPr txBox="1">
            <a:spLocks noChangeArrowheads="1"/>
          </p:cNvSpPr>
          <p:nvPr/>
        </p:nvSpPr>
        <p:spPr bwMode="auto">
          <a:xfrm>
            <a:off x="4110037" y="3911601"/>
            <a:ext cx="2265363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3200" b="1" dirty="0">
                <a:solidFill>
                  <a:srgbClr val="7BF39A"/>
                </a:solidFill>
              </a:rPr>
              <a:t>VNUČKA</a:t>
            </a:r>
          </a:p>
        </p:txBody>
      </p:sp>
      <p:sp>
        <p:nvSpPr>
          <p:cNvPr id="6152" name="Text Box 10"/>
          <p:cNvSpPr txBox="1">
            <a:spLocks noChangeArrowheads="1"/>
          </p:cNvSpPr>
          <p:nvPr/>
        </p:nvSpPr>
        <p:spPr bwMode="auto">
          <a:xfrm>
            <a:off x="5965031" y="3225800"/>
            <a:ext cx="25923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400" b="1" dirty="0">
                <a:solidFill>
                  <a:srgbClr val="66FF33"/>
                </a:solidFill>
              </a:rPr>
              <a:t>PRABABIČKA</a:t>
            </a:r>
          </a:p>
        </p:txBody>
      </p:sp>
      <p:sp>
        <p:nvSpPr>
          <p:cNvPr id="6153" name="Text Box 11"/>
          <p:cNvSpPr txBox="1">
            <a:spLocks noChangeArrowheads="1"/>
          </p:cNvSpPr>
          <p:nvPr/>
        </p:nvSpPr>
        <p:spPr bwMode="auto">
          <a:xfrm>
            <a:off x="4782343" y="5902325"/>
            <a:ext cx="26733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 b="1" i="1" dirty="0">
                <a:solidFill>
                  <a:srgbClr val="66FF33"/>
                </a:solidFill>
              </a:rPr>
              <a:t>PRADĚDEČEK</a:t>
            </a:r>
          </a:p>
        </p:txBody>
      </p:sp>
      <p:sp>
        <p:nvSpPr>
          <p:cNvPr id="6154" name="Text Box 12"/>
          <p:cNvSpPr txBox="1">
            <a:spLocks noChangeArrowheads="1"/>
          </p:cNvSpPr>
          <p:nvPr/>
        </p:nvSpPr>
        <p:spPr bwMode="auto">
          <a:xfrm>
            <a:off x="1547813" y="1916113"/>
            <a:ext cx="40624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 b="1" dirty="0">
                <a:solidFill>
                  <a:srgbClr val="66FF33"/>
                </a:solidFill>
              </a:rPr>
              <a:t>VNOUČATA</a:t>
            </a:r>
          </a:p>
        </p:txBody>
      </p:sp>
      <p:sp>
        <p:nvSpPr>
          <p:cNvPr id="6155" name="Text Box 13"/>
          <p:cNvSpPr txBox="1">
            <a:spLocks noChangeArrowheads="1"/>
          </p:cNvSpPr>
          <p:nvPr/>
        </p:nvSpPr>
        <p:spPr bwMode="auto">
          <a:xfrm>
            <a:off x="1187450" y="5099050"/>
            <a:ext cx="3097213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3600" b="1" dirty="0">
                <a:solidFill>
                  <a:srgbClr val="66FF33"/>
                </a:solidFill>
              </a:rPr>
              <a:t>PRARODIČE</a:t>
            </a:r>
          </a:p>
        </p:txBody>
      </p:sp>
      <p:sp>
        <p:nvSpPr>
          <p:cNvPr id="6156" name="Text Box 14"/>
          <p:cNvSpPr txBox="1">
            <a:spLocks noChangeArrowheads="1"/>
          </p:cNvSpPr>
          <p:nvPr/>
        </p:nvSpPr>
        <p:spPr bwMode="auto">
          <a:xfrm>
            <a:off x="3579019" y="2341562"/>
            <a:ext cx="3097212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4000" b="1" i="1" dirty="0">
                <a:solidFill>
                  <a:srgbClr val="66FF33"/>
                </a:solidFill>
              </a:rPr>
              <a:t>BRATR</a:t>
            </a:r>
          </a:p>
        </p:txBody>
      </p:sp>
      <p:sp>
        <p:nvSpPr>
          <p:cNvPr id="6157" name="Text Box 15"/>
          <p:cNvSpPr txBox="1">
            <a:spLocks noChangeArrowheads="1"/>
          </p:cNvSpPr>
          <p:nvPr/>
        </p:nvSpPr>
        <p:spPr bwMode="auto">
          <a:xfrm>
            <a:off x="2527300" y="6003925"/>
            <a:ext cx="16256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 b="1" dirty="0">
                <a:solidFill>
                  <a:srgbClr val="66FF33"/>
                </a:solidFill>
              </a:rPr>
              <a:t>SESTRA</a:t>
            </a:r>
          </a:p>
        </p:txBody>
      </p:sp>
      <p:sp>
        <p:nvSpPr>
          <p:cNvPr id="6158" name="Text Box 19"/>
          <p:cNvSpPr txBox="1">
            <a:spLocks noChangeArrowheads="1"/>
          </p:cNvSpPr>
          <p:nvPr/>
        </p:nvSpPr>
        <p:spPr bwMode="auto">
          <a:xfrm>
            <a:off x="792956" y="2524125"/>
            <a:ext cx="3468687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4000" b="1" dirty="0">
                <a:solidFill>
                  <a:srgbClr val="66FF33"/>
                </a:solidFill>
              </a:rPr>
              <a:t>PRASTRÝC</a:t>
            </a:r>
          </a:p>
        </p:txBody>
      </p:sp>
      <p:grpSp>
        <p:nvGrpSpPr>
          <p:cNvPr id="15" name="Skupina 14"/>
          <p:cNvGrpSpPr/>
          <p:nvPr/>
        </p:nvGrpSpPr>
        <p:grpSpPr>
          <a:xfrm>
            <a:off x="792956" y="1750119"/>
            <a:ext cx="754857" cy="591443"/>
            <a:chOff x="107504" y="1630713"/>
            <a:chExt cx="887511" cy="729069"/>
          </a:xfrm>
        </p:grpSpPr>
        <p:pic>
          <p:nvPicPr>
            <p:cNvPr id="16" name="Picture 5" descr="C:\Users\pc\AppData\Local\Microsoft\Windows\Temporary Internet Files\Content.IE5\1XELVQVC\MP900430970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7504" y="1768339"/>
              <a:ext cx="887511" cy="5914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7" name="Přímá spojnice se šipkou 16"/>
            <p:cNvCxnSpPr/>
            <p:nvPr/>
          </p:nvCxnSpPr>
          <p:spPr>
            <a:xfrm>
              <a:off x="452200" y="1630713"/>
              <a:ext cx="0" cy="288032"/>
            </a:xfrm>
            <a:prstGeom prst="straightConnector1">
              <a:avLst/>
            </a:prstGeom>
            <a:ln w="38100">
              <a:solidFill>
                <a:schemeClr val="accent6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25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25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25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25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25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25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25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25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25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25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25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25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25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25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25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25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25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25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25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250"/>
                                        <p:tgtEl>
                                          <p:spTgt spid="6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225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25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25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25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225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25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25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225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225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25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25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225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225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25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25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225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2250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250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2250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2250"/>
                                        <p:tgtEl>
                                          <p:spTgt spid="6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7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3" dur="20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4" dur="20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5" dur="20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9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1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5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66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66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1" dur="20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FF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2" dur="20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FF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7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FF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8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FF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9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3" dur="2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4" dur="2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5" dur="2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9" dur="2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0" dur="2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1" dur="2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55" dur="2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6699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6" dur="2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6699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7" dur="2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1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6699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2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6699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3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7" dur="20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66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66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73" dur="2000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66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4" dur="2000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66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6147" grpId="0"/>
      <p:bldP spid="6147" grpId="1"/>
      <p:bldP spid="6148" grpId="0"/>
      <p:bldP spid="6148" grpId="1"/>
      <p:bldP spid="6149" grpId="0"/>
      <p:bldP spid="6149" grpId="1"/>
      <p:bldP spid="6150" grpId="0"/>
      <p:bldP spid="6150" grpId="1"/>
      <p:bldP spid="6151" grpId="0"/>
      <p:bldP spid="6151" grpId="1"/>
      <p:bldP spid="6152" grpId="0"/>
      <p:bldP spid="6152" grpId="1"/>
      <p:bldP spid="6153" grpId="0"/>
      <p:bldP spid="6153" grpId="1"/>
      <p:bldP spid="6154" grpId="0"/>
      <p:bldP spid="6154" grpId="1"/>
      <p:bldP spid="6155" grpId="0"/>
      <p:bldP spid="6155" grpId="1"/>
      <p:bldP spid="6156" grpId="0"/>
      <p:bldP spid="6156" grpId="1"/>
      <p:bldP spid="6157" grpId="0"/>
      <p:bldP spid="6157" grpId="1"/>
      <p:bldP spid="6158" grpId="0"/>
      <p:bldP spid="6158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cs-CZ" altLang="cs-CZ" b="1" dirty="0" smtClean="0">
                <a:solidFill>
                  <a:srgbClr val="3333CC"/>
                </a:solidFill>
              </a:rPr>
              <a:t>Hádej, kdo je to:</a:t>
            </a:r>
            <a:br>
              <a:rPr lang="cs-CZ" altLang="cs-CZ" b="1" dirty="0" smtClean="0">
                <a:solidFill>
                  <a:srgbClr val="3333CC"/>
                </a:solidFill>
              </a:rPr>
            </a:br>
            <a:r>
              <a:rPr lang="cs-CZ" altLang="cs-CZ" b="1" dirty="0" smtClean="0">
                <a:solidFill>
                  <a:srgbClr val="3333CC"/>
                </a:solidFill>
              </a:rPr>
              <a:t>/napiš na řádek/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81200"/>
            <a:ext cx="8362950" cy="4876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b="1" dirty="0" smtClean="0">
                <a:solidFill>
                  <a:srgbClr val="66FF33"/>
                </a:solidFill>
              </a:rPr>
              <a:t>MAMINKA A TATÍNEK JSOU MOJI –</a:t>
            </a:r>
          </a:p>
          <a:p>
            <a:pPr eaLnBrk="1" hangingPunct="1">
              <a:lnSpc>
                <a:spcPct val="90000"/>
              </a:lnSpc>
            </a:pPr>
            <a:endParaRPr lang="cs-CZ" altLang="cs-CZ" b="1" dirty="0" smtClean="0">
              <a:solidFill>
                <a:srgbClr val="66FF33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cs-CZ" altLang="cs-CZ" dirty="0" smtClean="0"/>
              <a:t>                    </a:t>
            </a:r>
            <a:r>
              <a:rPr lang="cs-CZ" altLang="cs-CZ" dirty="0" smtClean="0">
                <a:solidFill>
                  <a:srgbClr val="92D050"/>
                </a:solidFill>
              </a:rPr>
              <a:t>_____________</a:t>
            </a:r>
            <a:endParaRPr lang="cs-CZ" altLang="cs-CZ" dirty="0" smtClean="0"/>
          </a:p>
          <a:p>
            <a:pPr eaLnBrk="1" hangingPunct="1">
              <a:lnSpc>
                <a:spcPct val="90000"/>
              </a:lnSpc>
            </a:pPr>
            <a:r>
              <a:rPr lang="cs-CZ" altLang="cs-CZ" b="1" dirty="0" smtClean="0">
                <a:solidFill>
                  <a:schemeClr val="accent2"/>
                </a:solidFill>
              </a:rPr>
              <a:t>BABIČKA A DĚDEČEK JSOU MOJI -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dirty="0" smtClean="0"/>
              <a:t>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b="1" dirty="0" smtClean="0">
                <a:solidFill>
                  <a:srgbClr val="CC0099"/>
                </a:solidFill>
              </a:rPr>
              <a:t>                       </a:t>
            </a:r>
            <a:r>
              <a:rPr lang="cs-CZ" altLang="cs-CZ" b="1" dirty="0" smtClean="0">
                <a:solidFill>
                  <a:srgbClr val="FFC000"/>
                </a:solidFill>
              </a:rPr>
              <a:t>_____________</a:t>
            </a:r>
            <a:endParaRPr lang="cs-CZ" altLang="cs-CZ" b="1" dirty="0" smtClean="0">
              <a:solidFill>
                <a:srgbClr val="CC0099"/>
              </a:solidFill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b="1" dirty="0" smtClean="0">
                <a:solidFill>
                  <a:srgbClr val="CC0099"/>
                </a:solidFill>
              </a:rPr>
              <a:t>SESTRA A BRATR JSOU MOJI –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altLang="cs-CZ" b="1" dirty="0" smtClean="0">
              <a:solidFill>
                <a:srgbClr val="CC0099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cs-CZ" altLang="cs-CZ" dirty="0" smtClean="0"/>
              <a:t>                    </a:t>
            </a:r>
            <a:r>
              <a:rPr lang="cs-CZ" altLang="cs-CZ" dirty="0" smtClean="0">
                <a:solidFill>
                  <a:srgbClr val="CC0099"/>
                </a:solidFill>
              </a:rPr>
              <a:t>_____________</a:t>
            </a:r>
          </a:p>
          <a:p>
            <a:pPr eaLnBrk="1" hangingPunct="1">
              <a:lnSpc>
                <a:spcPct val="90000"/>
              </a:lnSpc>
            </a:pPr>
            <a:endParaRPr lang="cs-CZ" altLang="cs-CZ" dirty="0" smtClean="0"/>
          </a:p>
        </p:txBody>
      </p:sp>
      <p:pic>
        <p:nvPicPr>
          <p:cNvPr id="7172" name="Picture 5" descr="MC900370438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925" y="260350"/>
            <a:ext cx="1441450" cy="1808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dirty="0" smtClean="0">
                <a:solidFill>
                  <a:srgbClr val="3333CC"/>
                </a:solidFill>
              </a:rPr>
              <a:t>Hádej, kdo je to: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81200"/>
            <a:ext cx="8362950" cy="4876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b="1" dirty="0" smtClean="0">
                <a:solidFill>
                  <a:srgbClr val="66FF33"/>
                </a:solidFill>
              </a:rPr>
              <a:t>MAMINKA A TATÍNEK JSOU MOJI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b="1" dirty="0">
                <a:solidFill>
                  <a:srgbClr val="66FF33"/>
                </a:solidFill>
              </a:rPr>
              <a:t> </a:t>
            </a:r>
            <a:r>
              <a:rPr lang="cs-CZ" altLang="cs-CZ" b="1" dirty="0" smtClean="0">
                <a:solidFill>
                  <a:srgbClr val="66FF33"/>
                </a:solidFill>
              </a:rPr>
              <a:t>                 </a:t>
            </a:r>
            <a:r>
              <a:rPr lang="cs-CZ" altLang="cs-CZ" dirty="0" smtClean="0">
                <a:solidFill>
                  <a:srgbClr val="92D050"/>
                </a:solidFill>
              </a:rPr>
              <a:t>_____________</a:t>
            </a:r>
          </a:p>
          <a:p>
            <a:pPr eaLnBrk="1" hangingPunct="1">
              <a:lnSpc>
                <a:spcPct val="90000"/>
              </a:lnSpc>
            </a:pPr>
            <a:endParaRPr lang="cs-CZ" altLang="cs-CZ" dirty="0" smtClean="0"/>
          </a:p>
          <a:p>
            <a:pPr eaLnBrk="1" hangingPunct="1">
              <a:lnSpc>
                <a:spcPct val="90000"/>
              </a:lnSpc>
            </a:pPr>
            <a:r>
              <a:rPr lang="cs-CZ" altLang="cs-CZ" b="1" dirty="0" smtClean="0">
                <a:solidFill>
                  <a:srgbClr val="FFFF00"/>
                </a:solidFill>
              </a:rPr>
              <a:t>BABIČKA A DĚDEČEK JSOU MOJI -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dirty="0" smtClean="0"/>
              <a:t> </a:t>
            </a:r>
            <a:r>
              <a:rPr lang="cs-CZ" altLang="cs-CZ" dirty="0"/>
              <a:t> </a:t>
            </a:r>
            <a:r>
              <a:rPr lang="cs-CZ" altLang="cs-CZ" dirty="0" smtClean="0"/>
              <a:t>              </a:t>
            </a:r>
            <a:r>
              <a:rPr lang="cs-CZ" altLang="cs-CZ" b="1" dirty="0" smtClean="0">
                <a:solidFill>
                  <a:srgbClr val="CC0099"/>
                </a:solidFill>
              </a:rPr>
              <a:t>  </a:t>
            </a:r>
            <a:r>
              <a:rPr lang="cs-CZ" altLang="cs-CZ" b="1" dirty="0" smtClean="0">
                <a:solidFill>
                  <a:srgbClr val="FFC000"/>
                </a:solidFill>
              </a:rPr>
              <a:t>_________________</a:t>
            </a:r>
          </a:p>
          <a:p>
            <a:pPr eaLnBrk="1" hangingPunct="1">
              <a:lnSpc>
                <a:spcPct val="90000"/>
              </a:lnSpc>
            </a:pPr>
            <a:endParaRPr lang="cs-CZ" altLang="cs-CZ" b="1" dirty="0" smtClean="0">
              <a:solidFill>
                <a:srgbClr val="CC0099"/>
              </a:solidFill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b="1" dirty="0" smtClean="0">
                <a:solidFill>
                  <a:srgbClr val="CC0099"/>
                </a:solidFill>
              </a:rPr>
              <a:t>SESTRA A BRATR JSOU MOJI –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dirty="0" smtClean="0"/>
              <a:t>                  </a:t>
            </a:r>
            <a:r>
              <a:rPr lang="cs-CZ" altLang="cs-CZ" dirty="0" smtClean="0">
                <a:solidFill>
                  <a:srgbClr val="CC0099"/>
                </a:solidFill>
              </a:rPr>
              <a:t>_________________</a:t>
            </a:r>
          </a:p>
          <a:p>
            <a:pPr eaLnBrk="1" hangingPunct="1">
              <a:lnSpc>
                <a:spcPct val="90000"/>
              </a:lnSpc>
            </a:pPr>
            <a:endParaRPr lang="cs-CZ" altLang="cs-CZ" dirty="0" smtClean="0"/>
          </a:p>
        </p:txBody>
      </p:sp>
      <p:pic>
        <p:nvPicPr>
          <p:cNvPr id="7172" name="Picture 5" descr="MC900370438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925" y="260350"/>
            <a:ext cx="1441450" cy="1808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162172" y="2597299"/>
            <a:ext cx="20778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90000"/>
                </a:solidFill>
              </a:rPr>
              <a:t>R O D I Č E</a:t>
            </a:r>
            <a:endParaRPr lang="cs-CZ" sz="2800" b="1" dirty="0">
              <a:solidFill>
                <a:srgbClr val="99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62172" y="4150722"/>
            <a:ext cx="3101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FFFF"/>
                </a:solidFill>
              </a:rPr>
              <a:t>P R A R O D I Č E</a:t>
            </a:r>
            <a:endParaRPr lang="cs-CZ" sz="2800" b="1" dirty="0">
              <a:solidFill>
                <a:srgbClr val="00FFFF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62172" y="5608404"/>
            <a:ext cx="34724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O U R O Z E N C I</a:t>
            </a:r>
            <a:endParaRPr lang="cs-CZ" sz="2800" b="1" dirty="0"/>
          </a:p>
        </p:txBody>
      </p:sp>
      <p:grpSp>
        <p:nvGrpSpPr>
          <p:cNvPr id="8" name="Skupina 7"/>
          <p:cNvGrpSpPr/>
          <p:nvPr/>
        </p:nvGrpSpPr>
        <p:grpSpPr>
          <a:xfrm>
            <a:off x="4863117" y="1145000"/>
            <a:ext cx="753736" cy="369390"/>
            <a:chOff x="6625322" y="890699"/>
            <a:chExt cx="887511" cy="768859"/>
          </a:xfrm>
        </p:grpSpPr>
        <p:pic>
          <p:nvPicPr>
            <p:cNvPr id="9" name="Picture 5" descr="C:\Users\pc\AppData\Local\Microsoft\Windows\Temporary Internet Files\Content.IE5\1XELVQVC\MP900430970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25322" y="1068115"/>
              <a:ext cx="887511" cy="5914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0" name="Přímá spojnice se šipkou 9"/>
            <p:cNvCxnSpPr/>
            <p:nvPr/>
          </p:nvCxnSpPr>
          <p:spPr>
            <a:xfrm flipH="1">
              <a:off x="7069077" y="890699"/>
              <a:ext cx="69291" cy="337183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4130670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 build="p"/>
      <p:bldP spid="2" grpId="0"/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4000" smtClean="0">
                <a:solidFill>
                  <a:schemeClr val="bg2"/>
                </a:solidFill>
              </a:rPr>
              <a:t>A TEĎ KDO JSEM JÁ</a:t>
            </a:r>
            <a:r>
              <a:rPr lang="cs-CZ" altLang="cs-CZ" sz="4000" smtClean="0"/>
              <a:t> ?</a:t>
            </a:r>
            <a:br>
              <a:rPr lang="cs-CZ" altLang="cs-CZ" sz="4000" smtClean="0"/>
            </a:br>
            <a:r>
              <a:rPr lang="cs-CZ" altLang="cs-CZ" sz="4000" smtClean="0"/>
              <a:t>         </a:t>
            </a:r>
            <a:r>
              <a:rPr lang="cs-CZ" altLang="cs-CZ" sz="4000" b="1" smtClean="0"/>
              <a:t>Jmenuji se Petr.</a:t>
            </a:r>
            <a:r>
              <a:rPr lang="cs-CZ" altLang="cs-CZ" sz="4000" smtClean="0"/>
              <a:t> 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z="2800" smtClean="0"/>
              <a:t> </a:t>
            </a:r>
            <a:r>
              <a:rPr lang="cs-CZ" altLang="cs-CZ" sz="2800" b="1" smtClean="0">
                <a:solidFill>
                  <a:schemeClr val="bg2"/>
                </a:solidFill>
              </a:rPr>
              <a:t>MAMINKY A TATÍNKA JSEM</a:t>
            </a:r>
            <a:r>
              <a:rPr lang="cs-CZ" altLang="cs-CZ" sz="2800" smtClean="0"/>
              <a:t> __________</a:t>
            </a:r>
          </a:p>
          <a:p>
            <a:pPr eaLnBrk="1" hangingPunct="1"/>
            <a:endParaRPr lang="cs-CZ" altLang="cs-CZ" sz="2800" smtClean="0"/>
          </a:p>
          <a:p>
            <a:pPr eaLnBrk="1" hangingPunct="1"/>
            <a:r>
              <a:rPr lang="cs-CZ" altLang="cs-CZ" sz="2800" b="1" smtClean="0">
                <a:solidFill>
                  <a:srgbClr val="0066FF"/>
                </a:solidFill>
              </a:rPr>
              <a:t>BABIČKY A DĚDEČKA JSEM</a:t>
            </a:r>
            <a:r>
              <a:rPr lang="cs-CZ" altLang="cs-CZ" sz="2800" smtClean="0"/>
              <a:t> ________</a:t>
            </a:r>
          </a:p>
          <a:p>
            <a:pPr eaLnBrk="1" hangingPunct="1"/>
            <a:endParaRPr lang="cs-CZ" altLang="cs-CZ" sz="2800" smtClean="0"/>
          </a:p>
          <a:p>
            <a:pPr eaLnBrk="1" hangingPunct="1"/>
            <a:r>
              <a:rPr lang="cs-CZ" altLang="cs-CZ" sz="2800" b="1" smtClean="0">
                <a:solidFill>
                  <a:srgbClr val="669900"/>
                </a:solidFill>
              </a:rPr>
              <a:t>MOJÍ SESTRY JSEM</a:t>
            </a:r>
            <a:r>
              <a:rPr lang="cs-CZ" altLang="cs-CZ" sz="2800" smtClean="0"/>
              <a:t> _______________</a:t>
            </a:r>
          </a:p>
          <a:p>
            <a:pPr eaLnBrk="1" hangingPunct="1"/>
            <a:endParaRPr lang="cs-CZ" altLang="cs-CZ" sz="2800" smtClean="0"/>
          </a:p>
          <a:p>
            <a:pPr eaLnBrk="1" hangingPunct="1"/>
            <a:r>
              <a:rPr lang="cs-CZ" altLang="cs-CZ" sz="2800" b="1" smtClean="0">
                <a:solidFill>
                  <a:srgbClr val="FFFF00"/>
                </a:solidFill>
              </a:rPr>
              <a:t>MÉHO BRATRA JSEM</a:t>
            </a:r>
            <a:r>
              <a:rPr lang="cs-CZ" altLang="cs-CZ" sz="2800" smtClean="0"/>
              <a:t> ______________</a:t>
            </a:r>
          </a:p>
        </p:txBody>
      </p:sp>
      <p:grpSp>
        <p:nvGrpSpPr>
          <p:cNvPr id="5" name="Skupina 4"/>
          <p:cNvGrpSpPr/>
          <p:nvPr/>
        </p:nvGrpSpPr>
        <p:grpSpPr>
          <a:xfrm>
            <a:off x="6444208" y="476672"/>
            <a:ext cx="2269871" cy="1546795"/>
            <a:chOff x="6444208" y="476672"/>
            <a:chExt cx="2269871" cy="1546795"/>
          </a:xfrm>
        </p:grpSpPr>
        <p:pic>
          <p:nvPicPr>
            <p:cNvPr id="4" name="Picture 4" descr="MC900383334[1]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44208" y="476672"/>
              <a:ext cx="1944216" cy="154679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6483257" y="1654135"/>
              <a:ext cx="8002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PETR</a:t>
              </a:r>
              <a:endParaRPr lang="cs-CZ" dirty="0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7670203" y="652046"/>
              <a:ext cx="104387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ANIČKA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622399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4000" dirty="0" smtClean="0">
                <a:solidFill>
                  <a:schemeClr val="bg2"/>
                </a:solidFill>
              </a:rPr>
              <a:t>A TEĎ KDO JSEM JÁ</a:t>
            </a:r>
            <a:r>
              <a:rPr lang="cs-CZ" altLang="cs-CZ" sz="4000" dirty="0" smtClean="0"/>
              <a:t> ?</a:t>
            </a:r>
            <a:br>
              <a:rPr lang="cs-CZ" altLang="cs-CZ" sz="4000" dirty="0" smtClean="0"/>
            </a:br>
            <a:r>
              <a:rPr lang="cs-CZ" altLang="cs-CZ" sz="4000" dirty="0" smtClean="0">
                <a:solidFill>
                  <a:srgbClr val="C00000"/>
                </a:solidFill>
              </a:rPr>
              <a:t>         </a:t>
            </a:r>
            <a:r>
              <a:rPr lang="cs-CZ" altLang="cs-CZ" sz="4000" b="1" dirty="0" smtClean="0">
                <a:solidFill>
                  <a:srgbClr val="C00000"/>
                </a:solidFill>
              </a:rPr>
              <a:t>Jmenuji se Petr.</a:t>
            </a:r>
            <a:r>
              <a:rPr lang="cs-CZ" altLang="cs-CZ" sz="4000" dirty="0" smtClean="0">
                <a:solidFill>
                  <a:srgbClr val="C00000"/>
                </a:solidFill>
              </a:rPr>
              <a:t> 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z="2800" dirty="0" smtClean="0"/>
              <a:t> </a:t>
            </a:r>
            <a:r>
              <a:rPr lang="cs-CZ" altLang="cs-CZ" sz="2800" b="1" dirty="0" smtClean="0">
                <a:solidFill>
                  <a:schemeClr val="bg2"/>
                </a:solidFill>
              </a:rPr>
              <a:t>MAMINKY A TATÍNKA JSEM</a:t>
            </a:r>
            <a:r>
              <a:rPr lang="cs-CZ" altLang="cs-CZ" sz="2800" dirty="0" smtClean="0"/>
              <a:t> __________</a:t>
            </a:r>
          </a:p>
          <a:p>
            <a:pPr eaLnBrk="1" hangingPunct="1"/>
            <a:endParaRPr lang="cs-CZ" altLang="cs-CZ" sz="2800" dirty="0" smtClean="0"/>
          </a:p>
          <a:p>
            <a:pPr eaLnBrk="1" hangingPunct="1"/>
            <a:r>
              <a:rPr lang="cs-CZ" altLang="cs-CZ" sz="2800" b="1" dirty="0" smtClean="0">
                <a:solidFill>
                  <a:srgbClr val="0066FF"/>
                </a:solidFill>
              </a:rPr>
              <a:t>BABIČKY A DĚDEČKA JSEM</a:t>
            </a:r>
            <a:r>
              <a:rPr lang="cs-CZ" altLang="cs-CZ" sz="2800" dirty="0" smtClean="0"/>
              <a:t> ________</a:t>
            </a:r>
          </a:p>
          <a:p>
            <a:pPr eaLnBrk="1" hangingPunct="1"/>
            <a:endParaRPr lang="cs-CZ" altLang="cs-CZ" sz="2800" dirty="0" smtClean="0"/>
          </a:p>
          <a:p>
            <a:pPr eaLnBrk="1" hangingPunct="1"/>
            <a:r>
              <a:rPr lang="cs-CZ" altLang="cs-CZ" sz="2800" b="1" dirty="0" smtClean="0">
                <a:solidFill>
                  <a:srgbClr val="669900"/>
                </a:solidFill>
              </a:rPr>
              <a:t>MOJÍ SESTRY JSEM</a:t>
            </a:r>
            <a:r>
              <a:rPr lang="cs-CZ" altLang="cs-CZ" sz="2800" dirty="0" smtClean="0"/>
              <a:t> _______________</a:t>
            </a:r>
          </a:p>
          <a:p>
            <a:pPr eaLnBrk="1" hangingPunct="1"/>
            <a:endParaRPr lang="cs-CZ" altLang="cs-CZ" sz="2800" dirty="0" smtClean="0"/>
          </a:p>
          <a:p>
            <a:pPr eaLnBrk="1" hangingPunct="1"/>
            <a:r>
              <a:rPr lang="cs-CZ" altLang="cs-CZ" sz="2800" b="1" dirty="0" smtClean="0">
                <a:solidFill>
                  <a:srgbClr val="FFFF00"/>
                </a:solidFill>
              </a:rPr>
              <a:t>MÉHO BRATRA JSEM</a:t>
            </a:r>
            <a:r>
              <a:rPr lang="cs-CZ" altLang="cs-CZ" sz="2800" dirty="0" smtClean="0"/>
              <a:t> ______________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859997" y="1916832"/>
            <a:ext cx="10294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SYN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859997" y="2956302"/>
            <a:ext cx="13484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VNUK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59997" y="3933056"/>
            <a:ext cx="15905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BRATR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59997" y="5013176"/>
            <a:ext cx="15905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BRATR</a:t>
            </a:r>
            <a:endParaRPr lang="cs-CZ" sz="3200" b="1" dirty="0">
              <a:solidFill>
                <a:srgbClr val="C00000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6810235" y="592511"/>
            <a:ext cx="1944216" cy="1177463"/>
            <a:chOff x="6444208" y="476672"/>
            <a:chExt cx="2269871" cy="1546795"/>
          </a:xfrm>
        </p:grpSpPr>
        <p:pic>
          <p:nvPicPr>
            <p:cNvPr id="13" name="Picture 4" descr="MC900383334[1]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44208" y="476672"/>
              <a:ext cx="1944216" cy="154679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6483257" y="1654135"/>
              <a:ext cx="8002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PETR</a:t>
              </a:r>
              <a:endParaRPr lang="cs-CZ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7670203" y="652046"/>
              <a:ext cx="104387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ANIČKA</a:t>
              </a:r>
              <a:endParaRPr lang="cs-CZ" dirty="0"/>
            </a:p>
          </p:txBody>
        </p:sp>
      </p:grp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3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3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3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3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3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3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3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3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/>
      <p:bldP spid="3" grpId="0"/>
      <p:bldP spid="4" grpId="0"/>
      <p:bldP spid="6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4000" b="1" smtClean="0">
                <a:solidFill>
                  <a:schemeClr val="bg2"/>
                </a:solidFill>
              </a:rPr>
              <a:t>A KDO JSEM JÁ?</a:t>
            </a:r>
            <a:r>
              <a:rPr lang="cs-CZ" altLang="cs-CZ" sz="4000" smtClean="0"/>
              <a:t/>
            </a:r>
            <a:br>
              <a:rPr lang="cs-CZ" altLang="cs-CZ" sz="4000" smtClean="0"/>
            </a:br>
            <a:r>
              <a:rPr lang="cs-CZ" altLang="cs-CZ" sz="4000" smtClean="0"/>
              <a:t>    </a:t>
            </a:r>
            <a:r>
              <a:rPr lang="cs-CZ" altLang="cs-CZ" b="1" smtClean="0"/>
              <a:t>Jmenuji se Anička: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3600" b="1" dirty="0" smtClean="0"/>
              <a:t>        </a:t>
            </a:r>
          </a:p>
          <a:p>
            <a:pPr algn="just" eaLnBrk="1" hangingPunct="1">
              <a:lnSpc>
                <a:spcPct val="90000"/>
              </a:lnSpc>
            </a:pPr>
            <a:r>
              <a:rPr lang="cs-CZ" altLang="cs-CZ" b="1" dirty="0" smtClean="0">
                <a:solidFill>
                  <a:srgbClr val="CC0099"/>
                </a:solidFill>
              </a:rPr>
              <a:t>JSEM __________ MOJÍ MAMINKY.</a:t>
            </a:r>
          </a:p>
          <a:p>
            <a:pPr algn="just" eaLnBrk="1" hangingPunct="1">
              <a:lnSpc>
                <a:spcPct val="90000"/>
              </a:lnSpc>
            </a:pPr>
            <a:endParaRPr lang="cs-CZ" altLang="cs-CZ" dirty="0" smtClean="0"/>
          </a:p>
          <a:p>
            <a:pPr algn="just" eaLnBrk="1" hangingPunct="1">
              <a:lnSpc>
                <a:spcPct val="90000"/>
              </a:lnSpc>
            </a:pPr>
            <a:r>
              <a:rPr lang="cs-CZ" altLang="cs-CZ" b="1" dirty="0" smtClean="0">
                <a:solidFill>
                  <a:srgbClr val="3333FF"/>
                </a:solidFill>
              </a:rPr>
              <a:t>JSEM __________  MOJÍ BABIČKY.</a:t>
            </a:r>
          </a:p>
          <a:p>
            <a:pPr algn="just" eaLnBrk="1" hangingPunct="1">
              <a:lnSpc>
                <a:spcPct val="90000"/>
              </a:lnSpc>
            </a:pPr>
            <a:endParaRPr lang="cs-CZ" altLang="cs-CZ" dirty="0" smtClean="0"/>
          </a:p>
          <a:p>
            <a:pPr algn="just" eaLnBrk="1" hangingPunct="1">
              <a:lnSpc>
                <a:spcPct val="90000"/>
              </a:lnSpc>
            </a:pPr>
            <a:r>
              <a:rPr lang="cs-CZ" altLang="cs-CZ" dirty="0" smtClean="0">
                <a:solidFill>
                  <a:srgbClr val="00FFFF"/>
                </a:solidFill>
              </a:rPr>
              <a:t>JSEM __________  MÉHO BRATRA.</a:t>
            </a:r>
          </a:p>
          <a:p>
            <a:pPr algn="just" eaLnBrk="1" hangingPunct="1">
              <a:lnSpc>
                <a:spcPct val="90000"/>
              </a:lnSpc>
            </a:pPr>
            <a:endParaRPr lang="cs-CZ" altLang="cs-CZ" dirty="0" smtClean="0"/>
          </a:p>
          <a:p>
            <a:pPr algn="just" eaLnBrk="1" hangingPunct="1">
              <a:lnSpc>
                <a:spcPct val="90000"/>
              </a:lnSpc>
            </a:pPr>
            <a:r>
              <a:rPr lang="cs-CZ" altLang="cs-CZ" dirty="0" smtClean="0"/>
              <a:t>JSEM  __________ MÉ SESTRY. </a:t>
            </a:r>
          </a:p>
        </p:txBody>
      </p:sp>
      <p:grpSp>
        <p:nvGrpSpPr>
          <p:cNvPr id="5" name="Skupina 4"/>
          <p:cNvGrpSpPr/>
          <p:nvPr/>
        </p:nvGrpSpPr>
        <p:grpSpPr>
          <a:xfrm>
            <a:off x="6444208" y="476672"/>
            <a:ext cx="2269871" cy="1546795"/>
            <a:chOff x="6444208" y="476672"/>
            <a:chExt cx="2269871" cy="1546795"/>
          </a:xfrm>
        </p:grpSpPr>
        <p:pic>
          <p:nvPicPr>
            <p:cNvPr id="6" name="Picture 4" descr="MC900383334[1]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44208" y="476672"/>
              <a:ext cx="1944216" cy="154679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6483257" y="1654135"/>
              <a:ext cx="8002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PETR</a:t>
              </a:r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7670203" y="652046"/>
              <a:ext cx="104387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ANIČKA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260508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4000" b="1" dirty="0" smtClean="0">
                <a:solidFill>
                  <a:schemeClr val="bg2"/>
                </a:solidFill>
              </a:rPr>
              <a:t>A KDO JSEM JÁ?</a:t>
            </a:r>
            <a:r>
              <a:rPr lang="cs-CZ" altLang="cs-CZ" sz="4000" dirty="0" smtClean="0"/>
              <a:t/>
            </a:r>
            <a:br>
              <a:rPr lang="cs-CZ" altLang="cs-CZ" sz="4000" dirty="0" smtClean="0"/>
            </a:br>
            <a:r>
              <a:rPr lang="cs-CZ" altLang="cs-CZ" sz="4000" dirty="0" smtClean="0"/>
              <a:t>    </a:t>
            </a:r>
            <a:r>
              <a:rPr lang="cs-CZ" altLang="cs-CZ" b="1" dirty="0" smtClean="0"/>
              <a:t>Jmenuji se Anička: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3600" b="1" dirty="0" smtClean="0"/>
              <a:t>        </a:t>
            </a:r>
          </a:p>
          <a:p>
            <a:pPr algn="just" eaLnBrk="1" hangingPunct="1">
              <a:lnSpc>
                <a:spcPct val="90000"/>
              </a:lnSpc>
            </a:pPr>
            <a:r>
              <a:rPr lang="cs-CZ" altLang="cs-CZ" b="1" dirty="0" smtClean="0">
                <a:solidFill>
                  <a:srgbClr val="CC0099"/>
                </a:solidFill>
              </a:rPr>
              <a:t>JSEM __________ MOJÍ MAMINKY.</a:t>
            </a:r>
          </a:p>
          <a:p>
            <a:pPr algn="just" eaLnBrk="1" hangingPunct="1">
              <a:lnSpc>
                <a:spcPct val="90000"/>
              </a:lnSpc>
            </a:pPr>
            <a:endParaRPr lang="cs-CZ" altLang="cs-CZ" dirty="0" smtClean="0"/>
          </a:p>
          <a:p>
            <a:pPr algn="just" eaLnBrk="1" hangingPunct="1">
              <a:lnSpc>
                <a:spcPct val="90000"/>
              </a:lnSpc>
            </a:pPr>
            <a:r>
              <a:rPr lang="cs-CZ" altLang="cs-CZ" b="1" dirty="0" smtClean="0">
                <a:solidFill>
                  <a:srgbClr val="3333FF"/>
                </a:solidFill>
              </a:rPr>
              <a:t>JSEM __________  MOJÍ BABIČKY.</a:t>
            </a:r>
          </a:p>
          <a:p>
            <a:pPr algn="just" eaLnBrk="1" hangingPunct="1">
              <a:lnSpc>
                <a:spcPct val="90000"/>
              </a:lnSpc>
            </a:pPr>
            <a:endParaRPr lang="cs-CZ" altLang="cs-CZ" dirty="0" smtClean="0"/>
          </a:p>
          <a:p>
            <a:pPr algn="just" eaLnBrk="1" hangingPunct="1">
              <a:lnSpc>
                <a:spcPct val="90000"/>
              </a:lnSpc>
            </a:pPr>
            <a:r>
              <a:rPr lang="cs-CZ" altLang="cs-CZ" dirty="0" smtClean="0">
                <a:solidFill>
                  <a:srgbClr val="00FFFF"/>
                </a:solidFill>
              </a:rPr>
              <a:t>JSEM __________  MÉHO BRATRA.</a:t>
            </a:r>
          </a:p>
          <a:p>
            <a:pPr algn="just" eaLnBrk="1" hangingPunct="1">
              <a:lnSpc>
                <a:spcPct val="90000"/>
              </a:lnSpc>
            </a:pPr>
            <a:endParaRPr lang="cs-CZ" altLang="cs-CZ" dirty="0" smtClean="0"/>
          </a:p>
          <a:p>
            <a:pPr algn="just" eaLnBrk="1" hangingPunct="1">
              <a:lnSpc>
                <a:spcPct val="90000"/>
              </a:lnSpc>
            </a:pPr>
            <a:r>
              <a:rPr lang="cs-CZ" altLang="cs-CZ" dirty="0" smtClean="0"/>
              <a:t>JSEM  __________ MÉ SESTRY.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411760" y="2582976"/>
            <a:ext cx="16450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DCERA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11760" y="3440201"/>
            <a:ext cx="19415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VNUČKA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11760" y="4591397"/>
            <a:ext cx="18501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SESTRA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11760" y="5666253"/>
            <a:ext cx="18501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SESTRA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059832" y="1795673"/>
            <a:ext cx="887511" cy="768859"/>
            <a:chOff x="6625322" y="890699"/>
            <a:chExt cx="887511" cy="768859"/>
          </a:xfrm>
        </p:grpSpPr>
        <p:pic>
          <p:nvPicPr>
            <p:cNvPr id="10" name="Picture 5" descr="C:\Users\pc\AppData\Local\Microsoft\Windows\Temporary Internet Files\Content.IE5\1XELVQVC\MP900430970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25322" y="1068115"/>
              <a:ext cx="887511" cy="5914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1" name="Přímá spojnice se šipkou 10"/>
            <p:cNvCxnSpPr/>
            <p:nvPr/>
          </p:nvCxnSpPr>
          <p:spPr>
            <a:xfrm flipH="1">
              <a:off x="7069077" y="890699"/>
              <a:ext cx="69291" cy="337183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/>
          <p:nvPr/>
        </p:nvGrpSpPr>
        <p:grpSpPr>
          <a:xfrm>
            <a:off x="6444208" y="476672"/>
            <a:ext cx="2269871" cy="1546795"/>
            <a:chOff x="6444208" y="476672"/>
            <a:chExt cx="2269871" cy="1546795"/>
          </a:xfrm>
        </p:grpSpPr>
        <p:pic>
          <p:nvPicPr>
            <p:cNvPr id="20" name="Picture 4" descr="MC900383334[1]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44208" y="476672"/>
              <a:ext cx="1944216" cy="154679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6483257" y="1654135"/>
              <a:ext cx="8002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PETR</a:t>
              </a:r>
              <a:endParaRPr lang="cs-CZ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7670203" y="652046"/>
              <a:ext cx="104387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ANIČKA</a:t>
              </a:r>
              <a:endParaRPr lang="cs-CZ" dirty="0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302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302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302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302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2" grpId="0"/>
      <p:bldP spid="3" grpId="0"/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549275"/>
            <a:ext cx="8229600" cy="1371600"/>
          </a:xfrm>
        </p:spPr>
        <p:txBody>
          <a:bodyPr/>
          <a:lstStyle/>
          <a:p>
            <a:pPr eaLnBrk="1" hangingPunct="1"/>
            <a:r>
              <a:rPr lang="cs-CZ" altLang="cs-CZ" sz="4000" b="1" smtClean="0">
                <a:solidFill>
                  <a:srgbClr val="FF3300"/>
                </a:solidFill>
              </a:rPr>
              <a:t>A TEĎ NĚCO PRO CHYTRÉ        HLAVIČKY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981200"/>
            <a:ext cx="8218487" cy="447198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b="1" smtClean="0">
                <a:solidFill>
                  <a:srgbClr val="66FF33"/>
                </a:solidFill>
              </a:rPr>
              <a:t>MAMINKA MOJÍ MAMINKY JE MOJE –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         ČKABIČBA    _______________            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b="1" smtClean="0">
                <a:solidFill>
                  <a:srgbClr val="CC0099"/>
                </a:solidFill>
              </a:rPr>
              <a:t>TATÍNEK MOJÍ MAMINKY JE MŮJ -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          ČEKDEDĚ    </a:t>
            </a:r>
            <a:r>
              <a:rPr lang="cs-CZ" altLang="cs-CZ" b="1" smtClean="0"/>
              <a:t>_______________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b="1" smtClean="0">
                <a:solidFill>
                  <a:schemeClr val="bg2"/>
                </a:solidFill>
              </a:rPr>
              <a:t>SESTRA MOJÍ MAMINKY JE MOJE -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          TATE         ________________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 </a:t>
            </a:r>
            <a:r>
              <a:rPr lang="cs-CZ" altLang="cs-CZ" b="1" smtClean="0">
                <a:solidFill>
                  <a:srgbClr val="3333FF"/>
                </a:solidFill>
              </a:rPr>
              <a:t>MANŽEL MOJÍ TETY JE MŮJ-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          DASTREJ  ________________</a:t>
            </a:r>
          </a:p>
          <a:p>
            <a:pPr eaLnBrk="1" hangingPunct="1">
              <a:lnSpc>
                <a:spcPct val="90000"/>
              </a:lnSpc>
            </a:pPr>
            <a:endParaRPr lang="cs-CZ" altLang="cs-CZ" smtClean="0"/>
          </a:p>
        </p:txBody>
      </p:sp>
      <p:pic>
        <p:nvPicPr>
          <p:cNvPr id="10244" name="Picture 4" descr="MC900347439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750" y="260350"/>
            <a:ext cx="1360488" cy="1887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549275"/>
            <a:ext cx="8229600" cy="1371600"/>
          </a:xfrm>
        </p:spPr>
        <p:txBody>
          <a:bodyPr/>
          <a:lstStyle/>
          <a:p>
            <a:pPr eaLnBrk="1" hangingPunct="1"/>
            <a:r>
              <a:rPr lang="cs-CZ" altLang="cs-CZ" sz="4000" b="1" dirty="0" smtClean="0">
                <a:solidFill>
                  <a:srgbClr val="FF3300"/>
                </a:solidFill>
              </a:rPr>
              <a:t>A TEĎ NĚCO PRO CHYTRÉ        HLAVIČKY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981200"/>
            <a:ext cx="8218487" cy="447198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b="1" dirty="0" smtClean="0">
                <a:solidFill>
                  <a:srgbClr val="66FF33"/>
                </a:solidFill>
              </a:rPr>
              <a:t>MAMINKA MOJÍ MAMINKY JE MOJE –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400" b="1" dirty="0" smtClean="0"/>
              <a:t>         ČKABIČBA           </a:t>
            </a:r>
            <a:r>
              <a:rPr lang="cs-CZ" altLang="cs-CZ" b="1" dirty="0" smtClean="0"/>
              <a:t>___________           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b="1" dirty="0" smtClean="0">
                <a:solidFill>
                  <a:srgbClr val="CC0099"/>
                </a:solidFill>
              </a:rPr>
              <a:t>TATÍNEK MOJÍ MAMINKY JE MŮJ -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b="1" dirty="0" smtClean="0"/>
              <a:t>      </a:t>
            </a:r>
            <a:r>
              <a:rPr lang="cs-CZ" altLang="cs-CZ" sz="2400" b="1" dirty="0" smtClean="0"/>
              <a:t> ČEKDEDĚ             </a:t>
            </a:r>
            <a:r>
              <a:rPr lang="cs-CZ" altLang="cs-CZ" b="1" dirty="0" smtClean="0"/>
              <a:t>___________                    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b="1" dirty="0" smtClean="0">
                <a:solidFill>
                  <a:schemeClr val="bg2"/>
                </a:solidFill>
              </a:rPr>
              <a:t>SESTRA MOJÍ MAMINKY JE MOJE -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400" b="1" dirty="0" smtClean="0"/>
              <a:t>          TATE                    </a:t>
            </a:r>
            <a:r>
              <a:rPr lang="cs-CZ" altLang="cs-CZ" b="1" dirty="0" smtClean="0"/>
              <a:t>___________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b="1" dirty="0" smtClean="0"/>
              <a:t> </a:t>
            </a:r>
            <a:r>
              <a:rPr lang="cs-CZ" altLang="cs-CZ" b="1" dirty="0" smtClean="0">
                <a:solidFill>
                  <a:srgbClr val="3333FF"/>
                </a:solidFill>
              </a:rPr>
              <a:t>MANŽEL MOJÍ TETY JE MŮJ-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400" b="1" dirty="0" smtClean="0"/>
              <a:t>          DASTREJ             </a:t>
            </a:r>
            <a:r>
              <a:rPr lang="cs-CZ" altLang="cs-CZ" b="1" dirty="0" smtClean="0"/>
              <a:t>___________</a:t>
            </a:r>
          </a:p>
          <a:p>
            <a:pPr eaLnBrk="1" hangingPunct="1">
              <a:lnSpc>
                <a:spcPct val="90000"/>
              </a:lnSpc>
            </a:pPr>
            <a:endParaRPr lang="cs-CZ" altLang="cs-CZ" b="1" dirty="0" smtClean="0"/>
          </a:p>
        </p:txBody>
      </p:sp>
      <p:pic>
        <p:nvPicPr>
          <p:cNvPr id="10244" name="Picture 4" descr="MC900347439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750" y="260350"/>
            <a:ext cx="1360488" cy="1887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315908" y="2476758"/>
            <a:ext cx="23984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 A B I Č K 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15908" y="3597528"/>
            <a:ext cx="2536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 Ě D E Č E K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15908" y="4653136"/>
            <a:ext cx="14072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 E T 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315908" y="5709697"/>
            <a:ext cx="24443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 T R E J D 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677714" y="1709274"/>
            <a:ext cx="443755" cy="435074"/>
            <a:chOff x="6625322" y="667484"/>
            <a:chExt cx="887511" cy="992074"/>
          </a:xfrm>
        </p:grpSpPr>
        <p:pic>
          <p:nvPicPr>
            <p:cNvPr id="18" name="Picture 5" descr="C:\Users\pc\AppData\Local\Microsoft\Windows\Temporary Internet Files\Content.IE5\1XELVQVC\MP900430970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25322" y="1068115"/>
              <a:ext cx="887511" cy="5914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9" name="Přímá spojnice se šipkou 18"/>
            <p:cNvCxnSpPr/>
            <p:nvPr/>
          </p:nvCxnSpPr>
          <p:spPr>
            <a:xfrm flipH="1">
              <a:off x="7069079" y="667484"/>
              <a:ext cx="69288" cy="560399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0842463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346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346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346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346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346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346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346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346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2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2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  <p:bldP spid="2" grpId="0"/>
      <p:bldP spid="3" grpId="0"/>
      <p:bldP spid="9" grpId="0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solidFill>
                  <a:srgbClr val="66FF33"/>
                </a:solidFill>
              </a:rPr>
              <a:t>SEŘAĎ NÁS PODLE VĚKU-</a:t>
            </a:r>
            <a:r>
              <a:rPr lang="cs-CZ" altLang="cs-CZ" smtClean="0"/>
              <a:t> </a:t>
            </a:r>
            <a:br>
              <a:rPr lang="cs-CZ" altLang="cs-CZ" smtClean="0"/>
            </a:br>
            <a:r>
              <a:rPr lang="cs-CZ" altLang="cs-CZ" sz="2800" smtClean="0"/>
              <a:t>od nejmladšího člena rodiny</a:t>
            </a:r>
            <a:endParaRPr lang="cs-CZ" altLang="cs-CZ" smtClean="0"/>
          </a:p>
        </p:txBody>
      </p:sp>
      <p:sp>
        <p:nvSpPr>
          <p:cNvPr id="11267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b="1" smtClean="0">
                <a:solidFill>
                  <a:srgbClr val="FF00FF"/>
                </a:solidFill>
              </a:rPr>
              <a:t>Sestra JANA chodí do MŠ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b="1" smtClean="0">
                <a:solidFill>
                  <a:srgbClr val="FF00FF"/>
                </a:solidFill>
              </a:rPr>
              <a:t>BABIČKA je mladší než DĚDEČEK.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b="1" smtClean="0">
                <a:solidFill>
                  <a:srgbClr val="FF00FF"/>
                </a:solidFill>
              </a:rPr>
              <a:t>MAMINKA je starší o měsíc, než TATÍNEK.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b="1" smtClean="0">
                <a:solidFill>
                  <a:srgbClr val="FF00FF"/>
                </a:solidFill>
              </a:rPr>
              <a:t>Můj bratr PETR chodí do 1.třídy.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b="1" smtClean="0">
                <a:solidFill>
                  <a:srgbClr val="FF00FF"/>
                </a:solidFill>
              </a:rPr>
              <a:t>JÁ jsem druhák.</a:t>
            </a:r>
          </a:p>
          <a:p>
            <a:pPr eaLnBrk="1" hangingPunct="1">
              <a:lnSpc>
                <a:spcPct val="90000"/>
              </a:lnSpc>
            </a:pPr>
            <a:endParaRPr lang="cs-CZ" altLang="cs-CZ" b="1" smtClean="0">
              <a:solidFill>
                <a:srgbClr val="FF00FF"/>
              </a:solidFill>
            </a:endParaRPr>
          </a:p>
        </p:txBody>
      </p:sp>
      <p:sp>
        <p:nvSpPr>
          <p:cNvPr id="11268" name="Rectangle 5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3600" smtClean="0"/>
              <a:t>1.__________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3600" smtClean="0"/>
              <a:t>2. __________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3600" smtClean="0"/>
              <a:t>3. __________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3600" smtClean="0"/>
              <a:t>4. __________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3600" smtClean="0"/>
              <a:t>5.__________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3600" smtClean="0"/>
              <a:t>6. __________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3600" smtClean="0"/>
              <a:t>7. __________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dirty="0" smtClean="0">
                <a:solidFill>
                  <a:srgbClr val="66FF33"/>
                </a:solidFill>
              </a:rPr>
              <a:t>SEŘAĎ NÁS PODLE VĚKU-</a:t>
            </a:r>
            <a:r>
              <a:rPr lang="cs-CZ" altLang="cs-CZ" dirty="0" smtClean="0"/>
              <a:t> </a:t>
            </a:r>
            <a:br>
              <a:rPr lang="cs-CZ" altLang="cs-CZ" dirty="0" smtClean="0"/>
            </a:br>
            <a:r>
              <a:rPr lang="cs-CZ" altLang="cs-CZ" sz="2800" dirty="0" smtClean="0"/>
              <a:t>od nejmladšího člena rodiny</a:t>
            </a:r>
            <a:endParaRPr lang="cs-CZ" altLang="cs-CZ" dirty="0" smtClean="0"/>
          </a:p>
        </p:txBody>
      </p:sp>
      <p:sp>
        <p:nvSpPr>
          <p:cNvPr id="11267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981200"/>
            <a:ext cx="4273354" cy="4112096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b="1" dirty="0" smtClean="0">
                <a:solidFill>
                  <a:srgbClr val="FF00FF"/>
                </a:solidFill>
              </a:rPr>
              <a:t>Sestra JANA chodí do MŠ.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b="1" dirty="0" smtClean="0">
                <a:solidFill>
                  <a:srgbClr val="FF00FF"/>
                </a:solidFill>
              </a:rPr>
              <a:t>BABIČKA je mladší než DĚDEČEK.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b="1" dirty="0" smtClean="0">
                <a:solidFill>
                  <a:srgbClr val="FF00FF"/>
                </a:solidFill>
              </a:rPr>
              <a:t>MAMINKA je starší o měsíc, než TATÍNEK.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b="1" dirty="0" smtClean="0">
                <a:solidFill>
                  <a:srgbClr val="FF00FF"/>
                </a:solidFill>
              </a:rPr>
              <a:t>Můj bratr PETR chodí do 1.třídy.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b="1" dirty="0" smtClean="0">
                <a:solidFill>
                  <a:srgbClr val="FF00FF"/>
                </a:solidFill>
              </a:rPr>
              <a:t>JÁ jsem druhák.</a:t>
            </a:r>
          </a:p>
          <a:p>
            <a:pPr eaLnBrk="1" hangingPunct="1">
              <a:lnSpc>
                <a:spcPct val="90000"/>
              </a:lnSpc>
            </a:pPr>
            <a:endParaRPr lang="cs-CZ" altLang="cs-CZ" b="1" dirty="0" smtClean="0">
              <a:solidFill>
                <a:srgbClr val="FF00FF"/>
              </a:solidFill>
            </a:endParaRPr>
          </a:p>
        </p:txBody>
      </p:sp>
      <p:sp>
        <p:nvSpPr>
          <p:cNvPr id="11268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57407" y="1987277"/>
            <a:ext cx="4028256" cy="425611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3600" dirty="0" smtClean="0"/>
              <a:t>1. __________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3600" dirty="0" smtClean="0"/>
              <a:t>2. __________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3600" dirty="0" smtClean="0"/>
              <a:t>3. __________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3600" dirty="0" smtClean="0"/>
              <a:t>4. __________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3600" dirty="0" smtClean="0"/>
              <a:t>5. __________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3600" dirty="0" smtClean="0"/>
              <a:t>6. __________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827618" y="1988840"/>
            <a:ext cx="11641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JANA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827618" y="2572276"/>
            <a:ext cx="11416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PETR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827618" y="3172326"/>
            <a:ext cx="6447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JÁ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27618" y="3820398"/>
            <a:ext cx="16878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00B050"/>
                </a:solidFill>
              </a:rPr>
              <a:t>T</a:t>
            </a:r>
            <a:r>
              <a:rPr lang="cs-CZ" sz="2800" b="1" dirty="0" smtClean="0">
                <a:solidFill>
                  <a:srgbClr val="00B050"/>
                </a:solidFill>
              </a:rPr>
              <a:t>ATÍNEK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27618" y="4365104"/>
            <a:ext cx="19223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MAMINKA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827618" y="5013176"/>
            <a:ext cx="18421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BABIČKA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0" name="Veselý obličej 9"/>
          <p:cNvSpPr/>
          <p:nvPr/>
        </p:nvSpPr>
        <p:spPr>
          <a:xfrm>
            <a:off x="6015146" y="5733256"/>
            <a:ext cx="1221150" cy="1008112"/>
          </a:xfrm>
          <a:prstGeom prst="smileyFace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4" name="Skupina 13"/>
          <p:cNvGrpSpPr/>
          <p:nvPr/>
        </p:nvGrpSpPr>
        <p:grpSpPr>
          <a:xfrm>
            <a:off x="5383863" y="1268760"/>
            <a:ext cx="443755" cy="435074"/>
            <a:chOff x="6625322" y="667484"/>
            <a:chExt cx="887511" cy="992074"/>
          </a:xfrm>
        </p:grpSpPr>
        <p:pic>
          <p:nvPicPr>
            <p:cNvPr id="15" name="Picture 5" descr="C:\Users\pc\AppData\Local\Microsoft\Windows\Temporary Internet Files\Content.IE5\1XELVQVC\MP900430970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25322" y="1068115"/>
              <a:ext cx="887511" cy="5914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6" name="Přímá spojnice se šipkou 15"/>
            <p:cNvCxnSpPr/>
            <p:nvPr/>
          </p:nvCxnSpPr>
          <p:spPr>
            <a:xfrm flipH="1">
              <a:off x="7069079" y="667484"/>
              <a:ext cx="69288" cy="560399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40128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000"/>
                            </p:stCondLst>
                            <p:childTnLst>
                              <p:par>
                                <p:cTn id="4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2500" fill="hold"/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2500" fill="hold"/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500"/>
                            </p:stCondLst>
                            <p:childTnLst>
                              <p:par>
                                <p:cTn id="5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500" fill="hold"/>
                                        <p:tgtEl>
                                          <p:spTgt spid="112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500" fill="hold"/>
                                        <p:tgtEl>
                                          <p:spTgt spid="112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9000"/>
                            </p:stCondLst>
                            <p:childTnLst>
                              <p:par>
                                <p:cTn id="5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2500" fill="hold"/>
                                        <p:tgtEl>
                                          <p:spTgt spid="112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2500" fill="hold"/>
                                        <p:tgtEl>
                                          <p:spTgt spid="112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1500"/>
                            </p:stCondLst>
                            <p:childTnLst>
                              <p:par>
                                <p:cTn id="6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500" fill="hold"/>
                                        <p:tgtEl>
                                          <p:spTgt spid="112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500" fill="hold"/>
                                        <p:tgtEl>
                                          <p:spTgt spid="112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4000"/>
                            </p:stCondLst>
                            <p:childTnLst>
                              <p:par>
                                <p:cTn id="6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2500" fill="hold"/>
                                        <p:tgtEl>
                                          <p:spTgt spid="1126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2500" fill="hold"/>
                                        <p:tgtEl>
                                          <p:spTgt spid="1126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6500"/>
                            </p:stCondLst>
                            <p:childTnLst>
                              <p:par>
                                <p:cTn id="7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2500" fill="hold"/>
                                        <p:tgtEl>
                                          <p:spTgt spid="1126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2500" fill="hold"/>
                                        <p:tgtEl>
                                          <p:spTgt spid="1126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2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2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2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2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2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2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2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2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14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7" grpId="0" build="p"/>
      <p:bldP spid="11268" grpId="0" build="p"/>
      <p:bldP spid="2" grpId="0"/>
      <p:bldP spid="3" grpId="0"/>
      <p:bldP spid="4" grpId="0"/>
      <p:bldP spid="6" grpId="0"/>
      <p:bldP spid="7" grpId="0"/>
      <p:bldP spid="9" grpId="0"/>
      <p:bldP spid="1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4"/>
          <p:cNvSpPr txBox="1">
            <a:spLocks noChangeArrowheads="1"/>
          </p:cNvSpPr>
          <p:nvPr/>
        </p:nvSpPr>
        <p:spPr bwMode="auto">
          <a:xfrm>
            <a:off x="395288" y="476250"/>
            <a:ext cx="9145587" cy="646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dirty="0"/>
              <a:t>ŘEŠENÍ:</a:t>
            </a:r>
          </a:p>
          <a:p>
            <a:pPr eaLnBrk="1" hangingPunct="1"/>
            <a:r>
              <a:rPr lang="cs-CZ" altLang="cs-CZ" dirty="0"/>
              <a:t>Křížovka :   </a:t>
            </a:r>
            <a:r>
              <a:rPr lang="cs-CZ" altLang="cs-CZ" dirty="0" smtClean="0"/>
              <a:t>RODINA / narozeniny, vánoce, den, velikonoce, Anna, svatbu</a:t>
            </a:r>
            <a:endParaRPr lang="cs-CZ" altLang="cs-CZ" dirty="0"/>
          </a:p>
          <a:p>
            <a:pPr eaLnBrk="1" hangingPunct="1"/>
            <a:endParaRPr lang="cs-CZ" altLang="cs-CZ" dirty="0"/>
          </a:p>
          <a:p>
            <a:pPr eaLnBrk="1" hangingPunct="1"/>
            <a:r>
              <a:rPr lang="cs-CZ" altLang="cs-CZ" i="1" dirty="0"/>
              <a:t>Členové naší rodiny : </a:t>
            </a:r>
            <a:r>
              <a:rPr lang="cs-CZ" altLang="cs-CZ" i="1" dirty="0">
                <a:solidFill>
                  <a:srgbClr val="FF0000"/>
                </a:solidFill>
              </a:rPr>
              <a:t>BABIČKA</a:t>
            </a:r>
            <a:r>
              <a:rPr lang="cs-CZ" altLang="cs-CZ" i="1" dirty="0"/>
              <a:t>, VNUČKA,</a:t>
            </a:r>
            <a:r>
              <a:rPr lang="cs-CZ" altLang="cs-CZ" i="1" dirty="0">
                <a:solidFill>
                  <a:schemeClr val="accent2"/>
                </a:solidFill>
              </a:rPr>
              <a:t> TETA</a:t>
            </a:r>
            <a:r>
              <a:rPr lang="cs-CZ" altLang="cs-CZ" i="1" dirty="0"/>
              <a:t>,</a:t>
            </a:r>
            <a:r>
              <a:rPr lang="cs-CZ" altLang="cs-CZ" i="1" dirty="0">
                <a:solidFill>
                  <a:srgbClr val="0070C0"/>
                </a:solidFill>
              </a:rPr>
              <a:t> STRÝC</a:t>
            </a:r>
            <a:r>
              <a:rPr lang="cs-CZ" altLang="cs-CZ" i="1" dirty="0"/>
              <a:t>,</a:t>
            </a:r>
            <a:r>
              <a:rPr lang="cs-CZ" altLang="cs-CZ" i="1" dirty="0">
                <a:solidFill>
                  <a:srgbClr val="00FFFF"/>
                </a:solidFill>
              </a:rPr>
              <a:t> TATÍNEK</a:t>
            </a:r>
            <a:r>
              <a:rPr lang="cs-CZ" altLang="cs-CZ" i="1" dirty="0"/>
              <a:t>,</a:t>
            </a:r>
            <a:r>
              <a:rPr lang="cs-CZ" altLang="cs-CZ" i="1" dirty="0">
                <a:solidFill>
                  <a:srgbClr val="669900"/>
                </a:solidFill>
              </a:rPr>
              <a:t> </a:t>
            </a:r>
            <a:r>
              <a:rPr lang="cs-CZ" altLang="cs-CZ" i="1" dirty="0">
                <a:solidFill>
                  <a:srgbClr val="00B050"/>
                </a:solidFill>
              </a:rPr>
              <a:t>DĚDEČEK, </a:t>
            </a:r>
            <a:r>
              <a:rPr lang="cs-CZ" altLang="cs-CZ" i="1" dirty="0">
                <a:solidFill>
                  <a:srgbClr val="CC0099"/>
                </a:solidFill>
              </a:rPr>
              <a:t>MAMINKA</a:t>
            </a:r>
            <a:r>
              <a:rPr lang="cs-CZ" altLang="cs-CZ" i="1" dirty="0">
                <a:solidFill>
                  <a:srgbClr val="00B050"/>
                </a:solidFill>
              </a:rPr>
              <a:t>, </a:t>
            </a:r>
            <a:r>
              <a:rPr lang="cs-CZ" altLang="cs-CZ" i="1" dirty="0">
                <a:solidFill>
                  <a:srgbClr val="990000"/>
                </a:solidFill>
              </a:rPr>
              <a:t>SESTRA</a:t>
            </a:r>
            <a:r>
              <a:rPr lang="cs-CZ" altLang="cs-CZ" i="1" dirty="0">
                <a:solidFill>
                  <a:srgbClr val="00B050"/>
                </a:solidFill>
              </a:rPr>
              <a:t>, </a:t>
            </a:r>
            <a:r>
              <a:rPr lang="cs-CZ" altLang="cs-CZ" i="1" dirty="0">
                <a:solidFill>
                  <a:srgbClr val="92D050"/>
                </a:solidFill>
              </a:rPr>
              <a:t>BRATR</a:t>
            </a:r>
            <a:endParaRPr lang="cs-CZ" altLang="cs-CZ" dirty="0">
              <a:solidFill>
                <a:srgbClr val="00B050"/>
              </a:solidFill>
            </a:endParaRPr>
          </a:p>
          <a:p>
            <a:pPr eaLnBrk="1" hangingPunct="1"/>
            <a:endParaRPr lang="cs-CZ" altLang="cs-CZ" dirty="0">
              <a:solidFill>
                <a:srgbClr val="00B050"/>
              </a:solidFill>
            </a:endParaRPr>
          </a:p>
          <a:p>
            <a:pPr eaLnBrk="1" hangingPunct="1"/>
            <a:r>
              <a:rPr lang="cs-CZ" altLang="cs-CZ" dirty="0"/>
              <a:t>Dvojice členů rodiny:   BRATR          -   SESTRA</a:t>
            </a:r>
          </a:p>
          <a:p>
            <a:pPr eaLnBrk="1" hangingPunct="1"/>
            <a:r>
              <a:rPr lang="cs-CZ" altLang="cs-CZ" dirty="0"/>
              <a:t>                                    PRARODIČE -   VNOUČATA</a:t>
            </a:r>
          </a:p>
          <a:p>
            <a:pPr eaLnBrk="1" hangingPunct="1"/>
            <a:r>
              <a:rPr lang="cs-CZ" altLang="cs-CZ" dirty="0"/>
              <a:t>                                    SESTŘENICE-   BRATRANEC</a:t>
            </a:r>
          </a:p>
          <a:p>
            <a:pPr eaLnBrk="1" hangingPunct="1"/>
            <a:r>
              <a:rPr lang="cs-CZ" altLang="cs-CZ" dirty="0"/>
              <a:t>                                    PRATETA       -   PASTRÝC</a:t>
            </a:r>
          </a:p>
          <a:p>
            <a:pPr eaLnBrk="1" hangingPunct="1"/>
            <a:r>
              <a:rPr lang="cs-CZ" altLang="cs-CZ" dirty="0"/>
              <a:t>                                    VNUČKA        -   VNUK</a:t>
            </a:r>
          </a:p>
          <a:p>
            <a:pPr eaLnBrk="1" hangingPunct="1"/>
            <a:r>
              <a:rPr lang="cs-CZ" altLang="cs-CZ" dirty="0"/>
              <a:t>                                    PRADĚDEČEK – PRABABIČKA</a:t>
            </a:r>
          </a:p>
          <a:p>
            <a:pPr eaLnBrk="1" hangingPunct="1"/>
            <a:endParaRPr lang="cs-CZ" altLang="cs-CZ" dirty="0"/>
          </a:p>
          <a:p>
            <a:pPr eaLnBrk="1" hangingPunct="1"/>
            <a:r>
              <a:rPr lang="cs-CZ" altLang="cs-CZ" dirty="0"/>
              <a:t>Hádej, kdo je to :         RODIČE, PRARODIČE. SOUROZENCI</a:t>
            </a:r>
          </a:p>
          <a:p>
            <a:pPr eaLnBrk="1" hangingPunct="1"/>
            <a:r>
              <a:rPr lang="cs-CZ" altLang="cs-CZ" dirty="0"/>
              <a:t>Kdo jsem? (Petr) :       1) SYN, 2) VNUK,  3) BRATR, 4) BRATR</a:t>
            </a:r>
          </a:p>
          <a:p>
            <a:pPr eaLnBrk="1" hangingPunct="1"/>
            <a:endParaRPr lang="cs-CZ" altLang="cs-CZ" dirty="0"/>
          </a:p>
          <a:p>
            <a:pPr eaLnBrk="1" hangingPunct="1"/>
            <a:r>
              <a:rPr lang="cs-CZ" altLang="cs-CZ" dirty="0"/>
              <a:t>Kdo jsem? (Anička):    1) DCERA, 2) VNUČKA, 3) SESTRA, 4) SESTRA</a:t>
            </a:r>
          </a:p>
          <a:p>
            <a:pPr eaLnBrk="1" hangingPunct="1"/>
            <a:endParaRPr lang="cs-CZ" altLang="cs-CZ" dirty="0"/>
          </a:p>
          <a:p>
            <a:pPr eaLnBrk="1" hangingPunct="1"/>
            <a:r>
              <a:rPr lang="cs-CZ" altLang="cs-CZ" dirty="0"/>
              <a:t>Pro chytré hlavičky:     1) BABIČKA, 2) DĚDEČEK, 3) TETA, 4) STREJDA</a:t>
            </a:r>
          </a:p>
          <a:p>
            <a:pPr eaLnBrk="1" hangingPunct="1"/>
            <a:endParaRPr lang="cs-CZ" altLang="cs-CZ" dirty="0"/>
          </a:p>
          <a:p>
            <a:pPr eaLnBrk="1" hangingPunct="1"/>
            <a:r>
              <a:rPr lang="cs-CZ" altLang="cs-CZ" dirty="0"/>
              <a:t>Seřaď podle věku:       JANA, PETR</a:t>
            </a:r>
            <a:r>
              <a:rPr lang="cs-CZ" altLang="cs-CZ" dirty="0" smtClean="0"/>
              <a:t>, JÁ</a:t>
            </a:r>
            <a:r>
              <a:rPr lang="cs-CZ" altLang="cs-CZ" dirty="0"/>
              <a:t>, TATÍNEK, MAMINKA, </a:t>
            </a:r>
            <a:r>
              <a:rPr lang="cs-CZ" altLang="cs-CZ" dirty="0" smtClean="0"/>
              <a:t>BABIČKA</a:t>
            </a:r>
            <a:endParaRPr lang="cs-CZ" altLang="cs-CZ" dirty="0"/>
          </a:p>
          <a:p>
            <a:pPr eaLnBrk="1" hangingPunct="1"/>
            <a:r>
              <a:rPr lang="cs-CZ" altLang="cs-CZ" dirty="0"/>
              <a:t>                                    </a:t>
            </a:r>
          </a:p>
          <a:p>
            <a:pPr algn="r" eaLnBrk="1" hangingPunct="1"/>
            <a:r>
              <a:rPr lang="cs-CZ" altLang="cs-CZ" dirty="0">
                <a:solidFill>
                  <a:srgbClr val="00B050"/>
                </a:solidFill>
              </a:rPr>
              <a:t> 	</a:t>
            </a:r>
            <a:r>
              <a:rPr lang="cs-CZ" altLang="cs-CZ" dirty="0"/>
              <a:t>				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124744"/>
            <a:ext cx="7276416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/>
          </a:p>
          <a:p>
            <a:r>
              <a:rPr lang="cs-CZ" dirty="0" smtClean="0"/>
              <a:t>Fotografie:  Vlastní fotogalerie autorky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Obrázky:      </a:t>
            </a:r>
            <a:r>
              <a:rPr lang="cs-CZ" dirty="0"/>
              <a:t>h</a:t>
            </a:r>
            <a:r>
              <a:rPr lang="cs-CZ" dirty="0" smtClean="0"/>
              <a:t>ttp</a:t>
            </a:r>
            <a:r>
              <a:rPr lang="cs-CZ" dirty="0"/>
              <a:t>://</a:t>
            </a:r>
            <a:r>
              <a:rPr lang="cs-CZ" dirty="0" smtClean="0"/>
              <a:t>office.microsoft.com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Učebnice: PRVOUKA 2</a:t>
            </a:r>
          </a:p>
          <a:p>
            <a:r>
              <a:rPr lang="cs-CZ" dirty="0"/>
              <a:t>Napsaly: PaedDr. Hana </a:t>
            </a:r>
            <a:r>
              <a:rPr lang="cs-CZ" dirty="0" err="1"/>
              <a:t>Mühlhauserová</a:t>
            </a:r>
            <a:r>
              <a:rPr lang="cs-CZ" dirty="0"/>
              <a:t>; </a:t>
            </a:r>
            <a:r>
              <a:rPr lang="cs-CZ" dirty="0" err="1"/>
              <a:t>PaeDr</a:t>
            </a:r>
            <a:r>
              <a:rPr lang="cs-CZ" dirty="0"/>
              <a:t>: Jaromíra Svobodová</a:t>
            </a:r>
          </a:p>
          <a:p>
            <a:r>
              <a:rPr lang="cs-CZ" dirty="0"/>
              <a:t>Nová škola, s.r.o., 2013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479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ixel">
  <a:themeElements>
    <a:clrScheme name="Pixel 8">
      <a:dk1>
        <a:srgbClr val="003300"/>
      </a:dk1>
      <a:lt1>
        <a:srgbClr val="FFFFFF"/>
      </a:lt1>
      <a:dk2>
        <a:srgbClr val="000000"/>
      </a:dk2>
      <a:lt2>
        <a:srgbClr val="336600"/>
      </a:lt2>
      <a:accent1>
        <a:srgbClr val="CCCC00"/>
      </a:accent1>
      <a:accent2>
        <a:srgbClr val="669900"/>
      </a:accent2>
      <a:accent3>
        <a:srgbClr val="FFFFFF"/>
      </a:accent3>
      <a:accent4>
        <a:srgbClr val="002A00"/>
      </a:accent4>
      <a:accent5>
        <a:srgbClr val="E2E2AA"/>
      </a:accent5>
      <a:accent6>
        <a:srgbClr val="5C8A00"/>
      </a:accent6>
      <a:hlink>
        <a:srgbClr val="333300"/>
      </a:hlink>
      <a:folHlink>
        <a:srgbClr val="99CC00"/>
      </a:folHlink>
    </a:clrScheme>
    <a:fontScheme name="Pixel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Blends</Template>
  <TotalTime>551</TotalTime>
  <Words>860</Words>
  <Application>Microsoft Office PowerPoint</Application>
  <PresentationFormat>Předvádění na obrazovce (4:3)</PresentationFormat>
  <Paragraphs>277</Paragraphs>
  <Slides>19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19</vt:i4>
      </vt:variant>
    </vt:vector>
  </HeadingPairs>
  <TitlesOfParts>
    <vt:vector size="22" baseType="lpstr">
      <vt:lpstr>Pixel</vt:lpstr>
      <vt:lpstr>Motiv systému Office</vt:lpstr>
      <vt:lpstr>1_Motiv systému Office</vt:lpstr>
      <vt:lpstr>Prezentace aplikace PowerPoint</vt:lpstr>
      <vt:lpstr>                                                                                                                                                                 ANOTACE  Digitální učební materiál  MOJE RODINA je určen do hodiny prvouky pro 2. třídu. Žáci pracují na svých PC stanovištích (bílé snímky- při prezentaci skryté)) pod dohledem vyučujícího nebo frontálně na interaktivní tabuli s učitelem (barevné) snímky. Pracují-li na PC, učí se základním úkonům práce na počítači jako je barva textu, výplň obrazce, základy práce s klávesnicí a další. Při práci na interaktivní tabuli využijí spuštěnou prezentaci. Jednotlivé snímky mohou být i vytištěny a žáci s nimi pak pracují jako s pracovními listy.</vt:lpstr>
      <vt:lpstr>M O J E  R O D I N A</vt:lpstr>
      <vt:lpstr> OSLAVY V RODINĚ      -    VYLUŠTI KŘÍŽOVKU</vt:lpstr>
      <vt:lpstr> OSLAVY V RODINĚ      -     VYLUŠTI KŘÍŽOVKU</vt:lpstr>
      <vt:lpstr>ČLENOVÉ NAŠÍ RODINY - doplň správná písmena</vt:lpstr>
      <vt:lpstr>NAJDI DVOJICE ČLENŮ NAŠÍ RODINY- označ každou dvojici jinou barvou</vt:lpstr>
      <vt:lpstr>Hádej, kdo je to: /napiš na řádek/</vt:lpstr>
      <vt:lpstr>Hádej, kdo je to:</vt:lpstr>
      <vt:lpstr>A TEĎ KDO JSEM JÁ ?          Jmenuji se Petr. </vt:lpstr>
      <vt:lpstr>A TEĎ KDO JSEM JÁ ?          Jmenuji se Petr. </vt:lpstr>
      <vt:lpstr>A KDO JSEM JÁ?     Jmenuji se Anička:</vt:lpstr>
      <vt:lpstr>A KDO JSEM JÁ?     Jmenuji se Anička:</vt:lpstr>
      <vt:lpstr>A TEĎ NĚCO PRO CHYTRÉ        HLAVIČKY</vt:lpstr>
      <vt:lpstr>A TEĎ NĚCO PRO CHYTRÉ        HLAVIČKY</vt:lpstr>
      <vt:lpstr>SEŘAĎ NÁS PODLE VĚKU-  od nejmladšího člena rodiny</vt:lpstr>
      <vt:lpstr>SEŘAĎ NÁS PODLE VĚKU-  od nejmladšího člena rodiny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Bla bla</dc:title>
  <dc:creator>Uživatel</dc:creator>
  <cp:lastModifiedBy>pc</cp:lastModifiedBy>
  <cp:revision>62</cp:revision>
  <dcterms:created xsi:type="dcterms:W3CDTF">2013-10-09T21:07:43Z</dcterms:created>
  <dcterms:modified xsi:type="dcterms:W3CDTF">2014-02-28T13:16:50Z</dcterms:modified>
</cp:coreProperties>
</file>