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96" r:id="rId3"/>
    <p:sldMasterId id="2147483708" r:id="rId4"/>
  </p:sldMasterIdLst>
  <p:notesMasterIdLst>
    <p:notesMasterId r:id="rId16"/>
  </p:notesMasterIdLst>
  <p:sldIdLst>
    <p:sldId id="257" r:id="rId5"/>
    <p:sldId id="264" r:id="rId6"/>
    <p:sldId id="256" r:id="rId7"/>
    <p:sldId id="258" r:id="rId8"/>
    <p:sldId id="259" r:id="rId9"/>
    <p:sldId id="260" r:id="rId10"/>
    <p:sldId id="262" r:id="rId11"/>
    <p:sldId id="267" r:id="rId12"/>
    <p:sldId id="263" r:id="rId13"/>
    <p:sldId id="265" r:id="rId14"/>
    <p:sldId id="26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32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61E975-99CE-409D-A04E-B34D43118C44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69364-948E-4D43-B115-93634A05D5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93237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69364-948E-4D43-B115-93634A05D57D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80784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69364-948E-4D43-B115-93634A05D57D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66133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Děti chodí po třídě, ptají se svých kamarádů a zapisují do vytištěné tabulky.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69364-948E-4D43-B115-93634A05D57D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6208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0873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265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4125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8620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7150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9969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9314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9691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602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152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6931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7039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34F51015-7918-4E8B-98D1-C10D8B891F0C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A499626-0C34-44C7-87AC-E4D0C4C30AB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wmf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19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620688"/>
            <a:ext cx="6302174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286000" y="1997839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NÁZEV ŠKOLY: Základní škola a Mateřská škola Doudleby, okres České Budějovice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AUTOR: Mgr. Jaromíra </a:t>
            </a:r>
            <a:r>
              <a:rPr lang="cs-CZ" dirty="0" err="1"/>
              <a:t>Stropková</a:t>
            </a:r>
            <a:endParaRPr lang="cs-CZ" dirty="0"/>
          </a:p>
          <a:p>
            <a:r>
              <a:rPr lang="cs-CZ" dirty="0"/>
              <a:t>NÁZEV:	</a:t>
            </a:r>
            <a:r>
              <a:rPr lang="cs-CZ" dirty="0" smtClean="0"/>
              <a:t>VY_32_INOVACE_12_PÉČE O ŽIVOČICHY V ZAJETÍ</a:t>
            </a:r>
            <a:endParaRPr lang="cs-CZ" dirty="0"/>
          </a:p>
          <a:p>
            <a:r>
              <a:rPr lang="cs-CZ" dirty="0"/>
              <a:t>TÉMA: Prvouka 2. ročník, Já a můj svět, </a:t>
            </a:r>
            <a:r>
              <a:rPr lang="cs-CZ" dirty="0" smtClean="0"/>
              <a:t>péče o živočichy v zajetí</a:t>
            </a:r>
            <a:endParaRPr lang="cs-CZ" dirty="0"/>
          </a:p>
          <a:p>
            <a:r>
              <a:rPr lang="cs-CZ" dirty="0"/>
              <a:t>Datum tvorby:  15. října 2013 </a:t>
            </a:r>
          </a:p>
          <a:p>
            <a:r>
              <a:rPr lang="cs-CZ" dirty="0"/>
              <a:t>Číslo projektu:      CZ.1.07/1.4.00/21.3424</a:t>
            </a:r>
          </a:p>
        </p:txBody>
      </p:sp>
    </p:spTree>
    <p:extLst>
      <p:ext uri="{BB962C8B-B14F-4D97-AF65-F5344CB8AC3E}">
        <p14:creationId xmlns:p14="http://schemas.microsoft.com/office/powerpoint/2010/main" val="2340774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412776"/>
            <a:ext cx="18056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ANOTACE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1" y="2492896"/>
            <a:ext cx="78488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Digitální učební </a:t>
            </a:r>
            <a:r>
              <a:rPr lang="cs-CZ" dirty="0" smtClean="0"/>
              <a:t>materiál Péče o živočichy v zajetí </a:t>
            </a:r>
            <a:r>
              <a:rPr lang="cs-CZ" dirty="0" smtClean="0"/>
              <a:t>navazuje na předchozí vyučovací hodinu.</a:t>
            </a:r>
          </a:p>
          <a:p>
            <a:r>
              <a:rPr lang="cs-CZ" dirty="0" smtClean="0"/>
              <a:t>Formou jednoduchých úkolů při spuštěné prezentaci opakuje základní </a:t>
            </a:r>
            <a:r>
              <a:rPr lang="cs-CZ" dirty="0" err="1" smtClean="0"/>
              <a:t>pojmya</a:t>
            </a:r>
            <a:r>
              <a:rPr lang="cs-CZ" dirty="0" smtClean="0"/>
              <a:t> </a:t>
            </a:r>
            <a:r>
              <a:rPr lang="cs-CZ" dirty="0" smtClean="0"/>
              <a:t>vědomosti získané v minulé hodině.</a:t>
            </a:r>
          </a:p>
          <a:p>
            <a:r>
              <a:rPr lang="cs-CZ" dirty="0" smtClean="0"/>
              <a:t>Žáci pracují společně s vyučujícím na IT.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117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Standard\Local Settings\Temporary Internet Files\Content.IE5\M6P1ILGH\MC90043527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05064"/>
            <a:ext cx="3096344" cy="174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707158" y="908720"/>
            <a:ext cx="772968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6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Péče o živočichy v zajetí</a:t>
            </a:r>
            <a:endParaRPr lang="cs-CZ" sz="6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979712" y="2236696"/>
            <a:ext cx="456934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all" spc="0" dirty="0" smtClean="0">
                <a:ln w="0"/>
                <a:solidFill>
                  <a:schemeClr val="accent3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Domácí mazlíčci</a:t>
            </a:r>
            <a:endParaRPr lang="cs-CZ" sz="4000" b="1" cap="all" spc="0" dirty="0">
              <a:ln w="0"/>
              <a:solidFill>
                <a:schemeClr val="accent3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6" name="Picture 11" descr="C:\Documents and Settings\Standard\Local Settings\Temporary Internet Files\Content.IE5\VJTPVKV5\MP90043102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645024"/>
            <a:ext cx="1988840" cy="198884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949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Příbytky – spoj šipkami 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839697" y="2553739"/>
            <a:ext cx="21611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AKVÁRIUM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160297" y="3229535"/>
            <a:ext cx="15199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BOUDA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03016" y="4581128"/>
            <a:ext cx="20345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TERÁRIUM</a:t>
            </a:r>
            <a:endParaRPr lang="cs-CZ" sz="3200" b="1" dirty="0">
              <a:solidFill>
                <a:srgbClr val="00B05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920" y="1095181"/>
            <a:ext cx="1296144" cy="961055"/>
          </a:xfrm>
          <a:prstGeom prst="ellips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glow rad="1397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30" y="3389269"/>
            <a:ext cx="1150602" cy="1191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309" y="5013176"/>
            <a:ext cx="1439244" cy="14445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9356" y="2267460"/>
            <a:ext cx="1388132" cy="1199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273" y="5013176"/>
            <a:ext cx="1131200" cy="173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" name="Skupina 9"/>
          <p:cNvGrpSpPr/>
          <p:nvPr/>
        </p:nvGrpSpPr>
        <p:grpSpPr>
          <a:xfrm>
            <a:off x="733446" y="784420"/>
            <a:ext cx="1480093" cy="1835314"/>
            <a:chOff x="149511" y="945614"/>
            <a:chExt cx="1480093" cy="1835314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511" y="945614"/>
              <a:ext cx="1480093" cy="18353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Ovál 8"/>
            <p:cNvSpPr/>
            <p:nvPr/>
          </p:nvSpPr>
          <p:spPr>
            <a:xfrm>
              <a:off x="755576" y="1958052"/>
              <a:ext cx="381355" cy="246811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6538" y="4500259"/>
            <a:ext cx="1841500" cy="811213"/>
          </a:xfrm>
          <a:prstGeom prst="ellips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glow rad="1397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5744" y="2120016"/>
            <a:ext cx="1225550" cy="933450"/>
          </a:xfrm>
          <a:prstGeom prst="ellips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glow rad="1397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118" b="17260"/>
          <a:stretch/>
        </p:blipFill>
        <p:spPr bwMode="auto">
          <a:xfrm>
            <a:off x="6975224" y="3117938"/>
            <a:ext cx="1108032" cy="1326642"/>
          </a:xfrm>
          <a:prstGeom prst="ellips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glow rad="1397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4199444" y="3975769"/>
            <a:ext cx="14416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00B050"/>
                </a:solidFill>
              </a:rPr>
              <a:t>KLEC</a:t>
            </a:r>
          </a:p>
        </p:txBody>
      </p:sp>
      <p:pic>
        <p:nvPicPr>
          <p:cNvPr id="4" name="Picture 2" descr="C:\Documents and Settings\Standard\Local Settings\Temporary Internet Files\Content.IE5\VWHOHKOE\MC900030471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443" y="5678337"/>
            <a:ext cx="651625" cy="1071409"/>
          </a:xfrm>
          <a:prstGeom prst="round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Přímá spojnice se šipkou 14"/>
          <p:cNvCxnSpPr/>
          <p:nvPr/>
        </p:nvCxnSpPr>
        <p:spPr>
          <a:xfrm flipV="1">
            <a:off x="5868144" y="2867133"/>
            <a:ext cx="1017600" cy="1858011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V="1">
            <a:off x="1589123" y="4175562"/>
            <a:ext cx="2813497" cy="8135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5148064" y="4268156"/>
            <a:ext cx="2350455" cy="175313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2240344" y="2867133"/>
            <a:ext cx="755528" cy="1298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V="1">
            <a:off x="5868144" y="1796858"/>
            <a:ext cx="1017600" cy="912062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V="1">
            <a:off x="3184775" y="5013176"/>
            <a:ext cx="1020819" cy="868286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V="1">
            <a:off x="1712232" y="3523404"/>
            <a:ext cx="2493362" cy="1642499"/>
          </a:xfrm>
          <a:prstGeom prst="straightConnector1">
            <a:avLst/>
          </a:prstGeom>
          <a:ln w="381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>
            <a:endCxn id="1036" idx="2"/>
          </p:cNvCxnSpPr>
          <p:nvPr/>
        </p:nvCxnSpPr>
        <p:spPr>
          <a:xfrm>
            <a:off x="5495920" y="3645024"/>
            <a:ext cx="1479304" cy="136235"/>
          </a:xfrm>
          <a:prstGeom prst="straightConnector1">
            <a:avLst/>
          </a:prstGeom>
          <a:ln w="381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8" name="Přímá spojnice se šipkou 1027"/>
          <p:cNvCxnSpPr/>
          <p:nvPr/>
        </p:nvCxnSpPr>
        <p:spPr>
          <a:xfrm>
            <a:off x="2076625" y="1913493"/>
            <a:ext cx="2503663" cy="3076657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9" name="Přímá spojnice se šipkou 1038"/>
          <p:cNvCxnSpPr>
            <a:stCxn id="7" idx="3"/>
            <a:endCxn id="1034" idx="2"/>
          </p:cNvCxnSpPr>
          <p:nvPr/>
        </p:nvCxnSpPr>
        <p:spPr>
          <a:xfrm>
            <a:off x="5937547" y="4873516"/>
            <a:ext cx="628991" cy="32350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7" name="Přímá spojnice se šipkou 1056"/>
          <p:cNvCxnSpPr>
            <a:stCxn id="1031" idx="3"/>
          </p:cNvCxnSpPr>
          <p:nvPr/>
        </p:nvCxnSpPr>
        <p:spPr>
          <a:xfrm>
            <a:off x="3147488" y="2867133"/>
            <a:ext cx="848448" cy="0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Skupina 30"/>
          <p:cNvGrpSpPr/>
          <p:nvPr/>
        </p:nvGrpSpPr>
        <p:grpSpPr>
          <a:xfrm>
            <a:off x="3316934" y="1050481"/>
            <a:ext cx="1603347" cy="869782"/>
            <a:chOff x="7216292" y="5495106"/>
            <a:chExt cx="1603347" cy="869782"/>
          </a:xfrm>
        </p:grpSpPr>
        <p:sp>
          <p:nvSpPr>
            <p:cNvPr id="32" name="TextovéPole 31"/>
            <p:cNvSpPr txBox="1"/>
            <p:nvPr/>
          </p:nvSpPr>
          <p:spPr>
            <a:xfrm>
              <a:off x="7216292" y="5995556"/>
              <a:ext cx="1847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cs-CZ" b="1" dirty="0" smtClean="0">
                <a:solidFill>
                  <a:srgbClr val="00B0F0"/>
                </a:solidFill>
              </a:endParaRPr>
            </a:p>
          </p:txBody>
        </p:sp>
        <p:pic>
          <p:nvPicPr>
            <p:cNvPr id="33" name="Picture 3" descr="C:\Documents and Settings\Standard\Local Settings\Temporary Internet Files\Content.IE5\M6P1ILGH\MC900356073[1].wmf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79068" y="5495106"/>
              <a:ext cx="1040571" cy="8337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30426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délník 20"/>
          <p:cNvSpPr/>
          <p:nvPr/>
        </p:nvSpPr>
        <p:spPr>
          <a:xfrm>
            <a:off x="5363384" y="4224363"/>
            <a:ext cx="1511204" cy="52322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5073685" y="5013176"/>
            <a:ext cx="2090603" cy="576064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59806" y="332656"/>
            <a:ext cx="2638864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Doplň věty </a:t>
            </a:r>
          </a:p>
          <a:p>
            <a:r>
              <a:rPr lang="cs-CZ" sz="3200" b="1" dirty="0" smtClean="0"/>
              <a:t> 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2397977"/>
            <a:ext cx="4102085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Domácí zvířata koupíme v 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138298" y="1412776"/>
            <a:ext cx="2914578" cy="518284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971600" y="3311170"/>
            <a:ext cx="3461973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Zvířátka  udržujeme v 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580112" y="2385229"/>
            <a:ext cx="2472764" cy="53596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971600" y="4224363"/>
            <a:ext cx="4028282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Zvířátkům musíme dávat  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068426" y="3270284"/>
            <a:ext cx="2984450" cy="56410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6649502" y="4301307"/>
            <a:ext cx="5549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a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319544" y="4224363"/>
            <a:ext cx="1368152" cy="52322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5137556"/>
            <a:ext cx="3227165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Zvířátko se stává 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51520" y="6007800"/>
            <a:ext cx="1872208" cy="64807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>
                    <a:lumMod val="95000"/>
                  </a:schemeClr>
                </a:solidFill>
              </a:rPr>
              <a:t>ČLENEM RODINY</a:t>
            </a:r>
            <a:endParaRPr lang="cs-CZ" sz="20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416585" y="6187061"/>
            <a:ext cx="1296144" cy="43204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POTRAVU</a:t>
            </a:r>
            <a:endParaRPr lang="cs-CZ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712729" y="5868720"/>
            <a:ext cx="1214551" cy="4631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PŘÍBYTEK</a:t>
            </a:r>
            <a:endParaRPr lang="cs-CZ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516215" y="5992699"/>
            <a:ext cx="889177" cy="367501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VODU</a:t>
            </a:r>
            <a:endParaRPr lang="cs-CZ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073675" y="6331836"/>
            <a:ext cx="1370533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ZOOBUTIKU</a:t>
            </a:r>
            <a:endParaRPr lang="cs-CZ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971600" y="1484784"/>
            <a:ext cx="3438505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Zvířátko musí mít svůj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7535386" y="6300524"/>
            <a:ext cx="1127134" cy="369332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ČISTOTĚ</a:t>
            </a:r>
            <a:endParaRPr lang="cs-CZ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589480" y="380759"/>
            <a:ext cx="25667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B0F0"/>
                </a:solidFill>
              </a:rPr>
              <a:t>KLIKEJ </a:t>
            </a:r>
          </a:p>
          <a:p>
            <a:r>
              <a:rPr lang="cs-CZ" b="1" dirty="0" smtClean="0">
                <a:solidFill>
                  <a:srgbClr val="00B0F0"/>
                </a:solidFill>
              </a:rPr>
              <a:t>Na obdélníky se slovy </a:t>
            </a:r>
            <a:endParaRPr lang="cs-CZ" b="1" dirty="0">
              <a:solidFill>
                <a:srgbClr val="00B0F0"/>
              </a:solidFill>
            </a:endParaRPr>
          </a:p>
        </p:txBody>
      </p:sp>
      <p:pic>
        <p:nvPicPr>
          <p:cNvPr id="29" name="Picture 3" descr="C:\Documents and Settings\Standard\Local Settings\Temporary Internet Files\Content.IE5\M6P1ILGH\MC9003560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265" y="253333"/>
            <a:ext cx="568229" cy="450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50292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-3.33333E-6 L 0.17343 -0.6416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4" y="-3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48148E-6 L 0.075 -0.57616 " pathEditMode="relative" rAng="0" ptsTypes="AA">
                                      <p:cBhvr>
                                        <p:cTn id="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50" y="-2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 L -0.24409 -0.43519 " pathEditMode="relative" rAng="0" ptsTypes="AA">
                                      <p:cBhvr>
                                        <p:cTn id="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05" y="-2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8 -0.01041 L 0.31475 -0.28356 " pathEditMode="relative" rAng="0" ptsTypes="AA">
                                      <p:cBhvr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47" y="-1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7.40741E-7 L 0.07864 -0.220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4" y="-1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85185E-6 L 0.51181 -0.15023 " pathEditMode="relative" rAng="0" ptsTypes="AA">
                                      <p:cBhvr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90" y="-7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 animBg="1"/>
      <p:bldP spid="16" grpId="0" animBg="1"/>
      <p:bldP spid="18" grpId="0" animBg="1"/>
      <p:bldP spid="22" grpId="0" animBg="1"/>
      <p:bldP spid="24" grpId="0" animBg="1"/>
      <p:bldP spid="28" grpId="0" animBg="1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r>
              <a:rPr lang="cs-CZ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Hádanky </a:t>
            </a:r>
            <a:r>
              <a:rPr lang="cs-CZ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 </a:t>
            </a:r>
            <a:r>
              <a:rPr lang="cs-CZ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rébusy</a:t>
            </a:r>
            <a:r>
              <a:rPr lang="cs-CZ" sz="5400" b="1" dirty="0" smtClean="0">
                <a:solidFill>
                  <a:srgbClr val="FF0000"/>
                </a:solidFill>
              </a:rPr>
              <a:t>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59104" y="986241"/>
            <a:ext cx="5020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  <a:p>
            <a:r>
              <a:rPr lang="cs-CZ" dirty="0" smtClean="0"/>
              <a:t>     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206313" y="4755134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47245" y="2655496"/>
            <a:ext cx="660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     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368616" y="5061084"/>
            <a:ext cx="31163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ŠYM </a:t>
            </a:r>
            <a:r>
              <a:rPr lang="cs-CZ" sz="4400" dirty="0" smtClean="0"/>
              <a:t> </a:t>
            </a:r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ÁLÍB</a:t>
            </a:r>
            <a:endParaRPr lang="cs-CZ" sz="4400" dirty="0"/>
          </a:p>
        </p:txBody>
      </p:sp>
      <p:sp>
        <p:nvSpPr>
          <p:cNvPr id="5" name="Obdélník 4"/>
          <p:cNvSpPr/>
          <p:nvPr/>
        </p:nvSpPr>
        <p:spPr>
          <a:xfrm>
            <a:off x="1166241" y="5124466"/>
            <a:ext cx="12693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ŘEČ</a:t>
            </a:r>
            <a:endParaRPr lang="cs-CZ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013909" y="1729462"/>
            <a:ext cx="485170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Změň slovo na oblíbenou potravinu:</a:t>
            </a:r>
            <a:endParaRPr lang="cs-CZ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74674" y="1309406"/>
            <a:ext cx="4377737" cy="584775"/>
          </a:xfrm>
          <a:prstGeom prst="rect">
            <a:avLst/>
          </a:prstGeom>
          <a:solidFill>
            <a:srgbClr val="FFC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Co se ukrývá ve slovech?</a:t>
            </a:r>
            <a:endParaRPr lang="cs-CZ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082645" y="2436027"/>
            <a:ext cx="297906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KANÁREK</a:t>
            </a:r>
            <a:endParaRPr lang="cs-CZ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767858" y="3552979"/>
            <a:ext cx="502226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Přečti pozadu a zapiš:</a:t>
            </a:r>
            <a:endParaRPr lang="cs-CZ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52411" y="6525344"/>
            <a:ext cx="2551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 rot="1131255">
            <a:off x="779943" y="2012830"/>
            <a:ext cx="11337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RY</a:t>
            </a:r>
            <a:r>
              <a:rPr lang="cs-CZ" sz="32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endParaRPr lang="cs-CZ" sz="32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 rot="1131255">
            <a:off x="1526819" y="2289422"/>
            <a:ext cx="125989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BIČ</a:t>
            </a:r>
            <a:endParaRPr lang="cs-CZ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 rot="1131255">
            <a:off x="2507941" y="2571154"/>
            <a:ext cx="9476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KY</a:t>
            </a:r>
            <a:endParaRPr lang="cs-CZ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281174" y="3383702"/>
            <a:ext cx="12595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král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384173" y="3381586"/>
            <a:ext cx="6864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ík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2276771" y="5124466"/>
            <a:ext cx="9012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EK</a:t>
            </a:r>
            <a:endParaRPr lang="cs-CZ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762120" y="5124466"/>
            <a:ext cx="5629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K</a:t>
            </a:r>
            <a:endParaRPr lang="cs-CZ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cxnSp>
        <p:nvCxnSpPr>
          <p:cNvPr id="34" name="Přímá spojnice 33"/>
          <p:cNvCxnSpPr/>
          <p:nvPr/>
        </p:nvCxnSpPr>
        <p:spPr>
          <a:xfrm>
            <a:off x="5767432" y="2560459"/>
            <a:ext cx="643624" cy="3434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H="1">
            <a:off x="5796137" y="2598712"/>
            <a:ext cx="643623" cy="3434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Obdélník 40"/>
          <p:cNvSpPr/>
          <p:nvPr/>
        </p:nvSpPr>
        <p:spPr>
          <a:xfrm>
            <a:off x="5812565" y="2728414"/>
            <a:ext cx="553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pSp>
        <p:nvGrpSpPr>
          <p:cNvPr id="33" name="Skupina 32"/>
          <p:cNvGrpSpPr/>
          <p:nvPr/>
        </p:nvGrpSpPr>
        <p:grpSpPr>
          <a:xfrm>
            <a:off x="4997653" y="4137754"/>
            <a:ext cx="2884214" cy="923330"/>
            <a:chOff x="4874819" y="4540744"/>
            <a:chExt cx="2884214" cy="923330"/>
          </a:xfrm>
        </p:grpSpPr>
        <p:sp>
          <p:nvSpPr>
            <p:cNvPr id="20" name="Obdélník 19"/>
            <p:cNvSpPr/>
            <p:nvPr/>
          </p:nvSpPr>
          <p:spPr>
            <a:xfrm>
              <a:off x="7256972" y="4540744"/>
              <a:ext cx="502061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/>
              </a:scene3d>
              <a:sp3d contourW="19050" prstMaterial="clear">
                <a:bevelT w="50800" h="50800"/>
                <a:contourClr>
                  <a:schemeClr val="accent5">
                    <a:tint val="70000"/>
                    <a:satMod val="180000"/>
                    <a:alpha val="70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0" dirty="0" smtClean="0">
                  <a:ln/>
                  <a:solidFill>
                    <a:schemeClr val="accent2">
                      <a:lumMod val="75000"/>
                    </a:schemeClr>
                  </a:solidFill>
                  <a:effectLst/>
                </a:rPr>
                <a:t>F</a:t>
              </a:r>
              <a:endParaRPr lang="cs-CZ" sz="5400" b="1" cap="none" spc="0" dirty="0">
                <a:ln/>
                <a:solidFill>
                  <a:schemeClr val="accent2">
                    <a:lumMod val="75000"/>
                  </a:schemeClr>
                </a:solidFill>
                <a:effectLst/>
              </a:endParaRPr>
            </a:p>
          </p:txBody>
        </p:sp>
        <p:sp>
          <p:nvSpPr>
            <p:cNvPr id="17" name="Obdélník 16"/>
            <p:cNvSpPr/>
            <p:nvPr/>
          </p:nvSpPr>
          <p:spPr>
            <a:xfrm>
              <a:off x="6803946" y="4540744"/>
              <a:ext cx="57419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54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R</a:t>
              </a:r>
            </a:p>
          </p:txBody>
        </p:sp>
        <p:sp>
          <p:nvSpPr>
            <p:cNvPr id="23" name="Obdélník 22"/>
            <p:cNvSpPr/>
            <p:nvPr/>
          </p:nvSpPr>
          <p:spPr>
            <a:xfrm>
              <a:off x="6245122" y="4540744"/>
              <a:ext cx="67999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5400" b="1" dirty="0">
                  <a:ln w="24500" cmpd="dbl">
                    <a:solidFill>
                      <a:schemeClr val="accent2">
                        <a:shade val="85000"/>
                        <a:satMod val="155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10000">
                        <a:schemeClr val="accent2">
                          <a:tint val="10000"/>
                          <a:satMod val="155000"/>
                        </a:schemeClr>
                      </a:gs>
                      <a:gs pos="60000">
                        <a:schemeClr val="accent2">
                          <a:tint val="30000"/>
                          <a:satMod val="155000"/>
                        </a:schemeClr>
                      </a:gs>
                      <a:gs pos="100000">
                        <a:schemeClr val="accent2">
                          <a:tint val="73000"/>
                          <a:satMod val="155000"/>
                        </a:schemeClr>
                      </a:gs>
                    </a:gsLst>
                    <a:lin ang="5400000"/>
                  </a:gradFill>
                  <a:effectLst>
                    <a:outerShdw blurRad="38100" dist="38100" dir="7020000" algn="tl">
                      <a:srgbClr val="000000">
                        <a:alpha val="35000"/>
                      </a:srgbClr>
                    </a:outerShdw>
                  </a:effectLst>
                </a:rPr>
                <a:t>E</a:t>
              </a:r>
              <a:r>
                <a:rPr lang="cs-CZ" sz="5400" b="1" cap="none" spc="0" dirty="0" smtClean="0">
                  <a:ln w="24500" cmpd="dbl">
                    <a:solidFill>
                      <a:schemeClr val="accent2">
                        <a:shade val="85000"/>
                        <a:satMod val="155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10000">
                        <a:schemeClr val="accent2">
                          <a:tint val="10000"/>
                          <a:satMod val="155000"/>
                        </a:schemeClr>
                      </a:gs>
                      <a:gs pos="60000">
                        <a:schemeClr val="accent2">
                          <a:tint val="30000"/>
                          <a:satMod val="155000"/>
                        </a:schemeClr>
                      </a:gs>
                      <a:gs pos="100000">
                        <a:schemeClr val="accent2">
                          <a:tint val="73000"/>
                          <a:satMod val="155000"/>
                        </a:schemeClr>
                      </a:gs>
                    </a:gsLst>
                    <a:lin ang="5400000"/>
                  </a:gradFill>
                  <a:effectLst>
                    <a:outerShdw blurRad="38100" dist="38100" dir="7020000" algn="tl">
                      <a:srgbClr val="000000">
                        <a:alpha val="35000"/>
                      </a:srgbClr>
                    </a:outerShdw>
                  </a:effectLst>
                </a:rPr>
                <a:t> </a:t>
              </a:r>
              <a:endParaRPr lang="cs-CZ" sz="5400" b="1" cap="none" spc="0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endParaRPr>
            </a:p>
          </p:txBody>
        </p:sp>
        <p:sp>
          <p:nvSpPr>
            <p:cNvPr id="25" name="Obdélník 24"/>
            <p:cNvSpPr/>
            <p:nvPr/>
          </p:nvSpPr>
          <p:spPr>
            <a:xfrm>
              <a:off x="5800110" y="4540744"/>
              <a:ext cx="566181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5400" b="1" spc="300" dirty="0">
                  <a:ln w="11430" cmpd="sng">
                    <a:solidFill>
                      <a:schemeClr val="accent1">
                        <a:tint val="10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10000">
                        <a:schemeClr val="accent1">
                          <a:tint val="83000"/>
                          <a:shade val="100000"/>
                          <a:satMod val="200000"/>
                        </a:schemeClr>
                      </a:gs>
                      <a:gs pos="75000">
                        <a:schemeClr val="accent1">
                          <a:tint val="100000"/>
                          <a:shade val="50000"/>
                          <a:satMod val="150000"/>
                        </a:schemeClr>
                      </a:gs>
                    </a:gsLst>
                    <a:lin ang="5400000"/>
                  </a:gradFill>
                  <a:effectLst>
                    <a:glow rad="45500">
                      <a:schemeClr val="accent1">
                        <a:satMod val="220000"/>
                        <a:alpha val="35000"/>
                      </a:schemeClr>
                    </a:glow>
                  </a:effectLst>
                </a:rPr>
                <a:t>T</a:t>
              </a:r>
              <a:endParaRPr lang="cs-CZ" sz="54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endParaRPr>
            </a:p>
          </p:txBody>
        </p:sp>
        <p:sp>
          <p:nvSpPr>
            <p:cNvPr id="27" name="Obdélník 26"/>
            <p:cNvSpPr/>
            <p:nvPr/>
          </p:nvSpPr>
          <p:spPr>
            <a:xfrm>
              <a:off x="5358303" y="4540744"/>
              <a:ext cx="56297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5400" b="1" dirty="0">
                  <a:ln w="19050">
                    <a:solidFill>
                      <a:schemeClr val="tx2">
                        <a:tint val="1000"/>
                      </a:schemeClr>
                    </a:solidFill>
                    <a:prstDash val="solid"/>
                  </a:ln>
                  <a:solidFill>
                    <a:schemeClr val="accent3"/>
                  </a:soli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</a:rPr>
                <a:t>K</a:t>
              </a:r>
              <a:endParaRPr lang="cs-CZ" sz="5400" b="1" cap="none" spc="0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endParaRPr>
            </a:p>
          </p:txBody>
        </p:sp>
        <p:sp>
          <p:nvSpPr>
            <p:cNvPr id="28" name="Obdélník 27"/>
            <p:cNvSpPr/>
            <p:nvPr/>
          </p:nvSpPr>
          <p:spPr>
            <a:xfrm>
              <a:off x="4874819" y="4540744"/>
              <a:ext cx="60465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5400" b="1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A</a:t>
              </a:r>
              <a:endParaRPr lang="cs-CZ" sz="54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sp>
        <p:nvSpPr>
          <p:cNvPr id="29" name="Obdélník 28"/>
          <p:cNvSpPr/>
          <p:nvPr/>
        </p:nvSpPr>
        <p:spPr>
          <a:xfrm>
            <a:off x="3654836" y="6127533"/>
            <a:ext cx="288668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FRETKA</a:t>
            </a:r>
            <a:endParaRPr lang="cs-CZ" sz="36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565063" y="6189089"/>
            <a:ext cx="222506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BÍLÁ MYŠ</a:t>
            </a:r>
            <a:endParaRPr lang="cs-CZ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pSp>
        <p:nvGrpSpPr>
          <p:cNvPr id="39" name="Skupina 38"/>
          <p:cNvGrpSpPr/>
          <p:nvPr/>
        </p:nvGrpSpPr>
        <p:grpSpPr>
          <a:xfrm>
            <a:off x="7379806" y="231477"/>
            <a:ext cx="1273397" cy="1218713"/>
            <a:chOff x="7784263" y="214065"/>
            <a:chExt cx="1273397" cy="1218713"/>
          </a:xfrm>
        </p:grpSpPr>
        <p:pic>
          <p:nvPicPr>
            <p:cNvPr id="40" name="Picture 5" descr="C:\Users\pc\AppData\Local\Microsoft\Windows\Temporary Internet Files\Content.IE5\1XELVQVC\MP900430970[1]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84263" y="584179"/>
              <a:ext cx="1273397" cy="8485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42" name="Přímá spojnice se šipkou 41"/>
            <p:cNvCxnSpPr/>
            <p:nvPr/>
          </p:nvCxnSpPr>
          <p:spPr>
            <a:xfrm>
              <a:off x="8364198" y="214065"/>
              <a:ext cx="0" cy="584179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820536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5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6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7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" grpId="0"/>
      <p:bldP spid="5" grpId="0"/>
      <p:bldP spid="5" grpId="1"/>
      <p:bldP spid="6" grpId="0"/>
      <p:bldP spid="16" grpId="0" animBg="1"/>
      <p:bldP spid="18" grpId="0"/>
      <p:bldP spid="19" grpId="0"/>
      <p:bldP spid="3" grpId="0"/>
      <p:bldP spid="12" grpId="0"/>
      <p:bldP spid="12" grpId="1"/>
      <p:bldP spid="14" grpId="0"/>
      <p:bldP spid="21" grpId="0"/>
      <p:bldP spid="24" grpId="0"/>
      <p:bldP spid="24" grpId="1"/>
      <p:bldP spid="31" grpId="0"/>
      <p:bldP spid="32" grpId="0"/>
      <p:bldP spid="41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ALENKA BYLA NAKUPOVAT. </a:t>
            </a:r>
            <a:b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CO KOUPILA SVÝM MILÁČKŮM?</a:t>
            </a:r>
            <a:endParaRPr lang="cs-CZ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122" name="Picture 2" descr="C:\Documents and Settings\Standard\Local Settings\Temporary Internet Files\Content.IE5\BEB6OYQP\MC9003559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63611"/>
            <a:ext cx="3074127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25713" y="1916831"/>
            <a:ext cx="48513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Kočičce </a:t>
            </a:r>
            <a:r>
              <a:rPr lang="cs-CZ" sz="3600" b="1" dirty="0" err="1">
                <a:solidFill>
                  <a:schemeClr val="accent2">
                    <a:lumMod val="75000"/>
                  </a:schemeClr>
                </a:solidFill>
              </a:rPr>
              <a:t>M</a:t>
            </a:r>
            <a:r>
              <a:rPr lang="cs-CZ" sz="3600" b="1" dirty="0" err="1" smtClean="0">
                <a:solidFill>
                  <a:schemeClr val="accent2">
                    <a:lumMod val="75000"/>
                  </a:schemeClr>
                </a:solidFill>
              </a:rPr>
              <a:t>ícince</a:t>
            </a:r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 koupila:</a:t>
            </a:r>
            <a:endParaRPr lang="cs-CZ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888209" y="4238127"/>
            <a:ext cx="56322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</a:rPr>
              <a:t>Pejskovi Bobíkovi koupila:</a:t>
            </a:r>
            <a:endParaRPr lang="cs-CZ" sz="36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919846" y="5111411"/>
            <a:ext cx="4443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G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249223" y="5183292"/>
            <a:ext cx="4154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R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722446" y="5090120"/>
            <a:ext cx="4555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N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673984" y="5197842"/>
            <a:ext cx="4331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A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168891" y="4905454"/>
            <a:ext cx="4523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U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176598" y="5183291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E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596336" y="5301208"/>
            <a:ext cx="357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L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288059" y="2811436"/>
            <a:ext cx="5565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>
                    <a:lumMod val="50000"/>
                  </a:schemeClr>
                </a:solidFill>
              </a:rPr>
              <a:t>W</a:t>
            </a:r>
            <a:endParaRPr lang="cs-CZ" sz="32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249223" y="2717401"/>
            <a:ext cx="4443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>
                    <a:lumMod val="50000"/>
                  </a:schemeClr>
                </a:solidFill>
              </a:rPr>
              <a:t>H</a:t>
            </a:r>
            <a:endParaRPr lang="cs-CZ" sz="32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984679" y="3150944"/>
            <a:ext cx="2936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>
                    <a:lumMod val="50000"/>
                  </a:schemeClr>
                </a:solidFill>
              </a:rPr>
              <a:t>I</a:t>
            </a:r>
            <a:endParaRPr lang="cs-CZ" sz="32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880413" y="3028562"/>
            <a:ext cx="3786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>
                    <a:lumMod val="50000"/>
                  </a:schemeClr>
                </a:solidFill>
              </a:rPr>
              <a:t>S</a:t>
            </a:r>
            <a:endParaRPr lang="cs-CZ" sz="32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780663" y="2883285"/>
            <a:ext cx="4090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>
                    <a:lumMod val="50000"/>
                  </a:schemeClr>
                </a:solidFill>
              </a:rPr>
              <a:t>K</a:t>
            </a:r>
            <a:endParaRPr lang="cs-CZ" sz="32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373381" y="2705153"/>
            <a:ext cx="4331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>
                    <a:lumMod val="50000"/>
                  </a:schemeClr>
                </a:solidFill>
              </a:rPr>
              <a:t>A</a:t>
            </a:r>
            <a:endParaRPr lang="cs-CZ" sz="32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730531" y="3284020"/>
            <a:ext cx="3786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>
                    <a:lumMod val="50000"/>
                  </a:schemeClr>
                </a:solidFill>
              </a:rPr>
              <a:t>S</a:t>
            </a:r>
            <a:endParaRPr lang="cs-CZ" sz="32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67544" y="6237312"/>
            <a:ext cx="79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Vyprávějte si o tom, jaké dobroty dáváte svým mazlíčkům.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871421" y="3868795"/>
            <a:ext cx="34996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-----------------------------------------------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716016" y="5967283"/>
            <a:ext cx="34996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-----------------------------------------------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104458" y="1432778"/>
            <a:ext cx="44138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Slož písmenka na řádek pod nimi :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209" y="2642943"/>
            <a:ext cx="1073032" cy="1410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4681" y="4875873"/>
            <a:ext cx="970463" cy="1126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5568060" y="3500326"/>
            <a:ext cx="17860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WHISKAS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542412" y="5637987"/>
            <a:ext cx="18373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GRANULE</a:t>
            </a:r>
            <a:endParaRPr lang="cs-CZ" sz="3200" b="1" dirty="0">
              <a:solidFill>
                <a:srgbClr val="C00000"/>
              </a:solidFill>
            </a:endParaRPr>
          </a:p>
        </p:txBody>
      </p:sp>
      <p:grpSp>
        <p:nvGrpSpPr>
          <p:cNvPr id="27" name="Skupina 26"/>
          <p:cNvGrpSpPr/>
          <p:nvPr/>
        </p:nvGrpSpPr>
        <p:grpSpPr>
          <a:xfrm>
            <a:off x="7784263" y="214065"/>
            <a:ext cx="1273397" cy="1218713"/>
            <a:chOff x="7784263" y="214065"/>
            <a:chExt cx="1273397" cy="1218713"/>
          </a:xfrm>
        </p:grpSpPr>
        <p:pic>
          <p:nvPicPr>
            <p:cNvPr id="28" name="Picture 5" descr="C:\Users\pc\AppData\Local\Microsoft\Windows\Temporary Internet Files\Content.IE5\1XELVQVC\MP900430970[1]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84263" y="584179"/>
              <a:ext cx="1273397" cy="8485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Přímá spojnice se šipkou 25"/>
            <p:cNvCxnSpPr/>
            <p:nvPr/>
          </p:nvCxnSpPr>
          <p:spPr>
            <a:xfrm>
              <a:off x="8364198" y="214065"/>
              <a:ext cx="0" cy="584179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48321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2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500"/>
                            </p:stCondLst>
                            <p:childTnLst>
                              <p:par>
                                <p:cTn id="103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000"/>
                            </p:stCondLst>
                            <p:childTnLst>
                              <p:par>
                                <p:cTn id="108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TAJENKA : Naši  ……………………..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3626892"/>
              </p:ext>
            </p:extLst>
          </p:nvPr>
        </p:nvGraphicFramePr>
        <p:xfrm>
          <a:off x="4572000" y="1628800"/>
          <a:ext cx="3960440" cy="4824536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360040"/>
                <a:gridCol w="360040"/>
                <a:gridCol w="360040"/>
                <a:gridCol w="360040"/>
                <a:gridCol w="360040"/>
                <a:gridCol w="360040"/>
                <a:gridCol w="360040"/>
                <a:gridCol w="360040"/>
                <a:gridCol w="360040"/>
                <a:gridCol w="360040"/>
                <a:gridCol w="360040"/>
              </a:tblGrid>
              <a:tr h="6030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6030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</a:tr>
              <a:tr h="6030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</a:tr>
              <a:tr h="6030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</a:tr>
              <a:tr h="6030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</a:tr>
              <a:tr h="6030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</a:tr>
              <a:tr h="6030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</a:tr>
              <a:tr h="6030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611560" y="1681746"/>
            <a:ext cx="2673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Mořské</a:t>
            </a:r>
            <a:r>
              <a:rPr lang="cs-CZ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</a:rPr>
              <a:t>prasátko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2292887"/>
            <a:ext cx="28754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>
                    <a:lumMod val="50000"/>
                  </a:schemeClr>
                </a:solidFill>
              </a:rPr>
              <a:t>Modrozelený pták</a:t>
            </a:r>
            <a:endParaRPr lang="cs-CZ" sz="28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2904028"/>
            <a:ext cx="26629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Hadům se říká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89764" y="3576724"/>
            <a:ext cx="33906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Chrání jí tvrdý krunýř</a:t>
            </a:r>
            <a:endParaRPr lang="cs-CZ" sz="2800" b="1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1560" y="4195969"/>
            <a:ext cx="1553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Malý pes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1560" y="4799006"/>
            <a:ext cx="3029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Pochutná si na zrní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5410147"/>
            <a:ext cx="30521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Táta kočky (samec)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11560" y="6021288"/>
            <a:ext cx="43933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>
                    <a:lumMod val="50000"/>
                  </a:schemeClr>
                </a:solidFill>
              </a:rPr>
              <a:t>Nemluví a plavou v akváriu</a:t>
            </a:r>
            <a:endParaRPr lang="cs-CZ" sz="28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705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1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TAJENKA : Naši  ……………………..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7660679"/>
              </p:ext>
            </p:extLst>
          </p:nvPr>
        </p:nvGraphicFramePr>
        <p:xfrm>
          <a:off x="4572000" y="1628800"/>
          <a:ext cx="3960440" cy="4824536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360040"/>
                <a:gridCol w="360040"/>
                <a:gridCol w="360040"/>
                <a:gridCol w="360040"/>
                <a:gridCol w="360040"/>
                <a:gridCol w="360040"/>
                <a:gridCol w="360040"/>
                <a:gridCol w="360040"/>
                <a:gridCol w="360040"/>
                <a:gridCol w="360040"/>
                <a:gridCol w="360040"/>
              </a:tblGrid>
              <a:tr h="6030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M</a:t>
                      </a:r>
                      <a:endParaRPr lang="cs-CZ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</a:t>
                      </a:r>
                      <a:endParaRPr lang="cs-CZ" sz="2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R</a:t>
                      </a:r>
                      <a:endParaRPr lang="cs-CZ" sz="2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</a:t>
                      </a:r>
                      <a:endParaRPr lang="cs-CZ" sz="2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E</a:t>
                      </a:r>
                      <a:endParaRPr lang="cs-CZ" sz="2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603067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</a:t>
                      </a:r>
                      <a:endParaRPr lang="cs-CZ" sz="24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</a:t>
                      </a:r>
                      <a:endParaRPr lang="cs-CZ" sz="24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</a:t>
                      </a:r>
                      <a:endParaRPr lang="cs-CZ" sz="24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U</a:t>
                      </a:r>
                      <a:endParaRPr lang="cs-CZ" sz="24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L</a:t>
                      </a:r>
                      <a:endParaRPr lang="cs-CZ" sz="24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</a:t>
                      </a:r>
                      <a:endParaRPr lang="cs-CZ" sz="24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</a:t>
                      </a:r>
                      <a:endParaRPr lang="cs-CZ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</a:tr>
              <a:tr h="6030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L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Z</a:t>
                      </a:r>
                      <a:endParaRPr lang="cs-CZ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</a:tr>
              <a:tr h="6030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Ž</a:t>
                      </a:r>
                      <a:endParaRPr lang="cs-CZ" sz="24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E</a:t>
                      </a:r>
                      <a:endParaRPr lang="cs-CZ" sz="24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L</a:t>
                      </a:r>
                      <a:endParaRPr lang="cs-CZ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</a:t>
                      </a:r>
                      <a:endParaRPr lang="cs-CZ" sz="24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</a:t>
                      </a:r>
                      <a:endParaRPr lang="cs-CZ" sz="24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</a:tr>
              <a:tr h="6030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</a:t>
                      </a:r>
                      <a:endParaRPr lang="cs-CZ" sz="24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</a:t>
                      </a:r>
                      <a:endParaRPr lang="cs-CZ" sz="24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Í</a:t>
                      </a:r>
                      <a:endParaRPr lang="cs-CZ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</a:t>
                      </a:r>
                      <a:endParaRPr lang="cs-CZ" sz="24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</a:tr>
              <a:tr h="6030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</a:t>
                      </a:r>
                      <a:endParaRPr lang="cs-CZ" sz="2400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Ř</a:t>
                      </a:r>
                      <a:endParaRPr lang="cs-CZ" sz="2400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E</a:t>
                      </a:r>
                      <a:endParaRPr lang="cs-CZ" sz="2400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</a:t>
                      </a:r>
                      <a:endParaRPr lang="cs-CZ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E</a:t>
                      </a:r>
                      <a:endParaRPr lang="cs-CZ" sz="2400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</a:t>
                      </a:r>
                      <a:endParaRPr lang="cs-CZ" sz="2400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</a:tr>
              <a:tr h="6030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C</a:t>
                      </a:r>
                      <a:endParaRPr lang="cs-CZ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</a:t>
                      </a:r>
                      <a:endParaRPr lang="cs-CZ" sz="24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U</a:t>
                      </a:r>
                      <a:endParaRPr lang="cs-CZ" sz="24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R</a:t>
                      </a:r>
                      <a:endParaRPr lang="cs-CZ" sz="24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</a:tr>
              <a:tr h="6030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R</a:t>
                      </a:r>
                      <a:endParaRPr lang="cs-CZ" sz="24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Y</a:t>
                      </a:r>
                      <a:endParaRPr lang="cs-CZ" sz="24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B</a:t>
                      </a:r>
                      <a:endParaRPr lang="cs-CZ" sz="24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</a:t>
                      </a:r>
                      <a:endParaRPr lang="cs-CZ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</a:t>
                      </a:r>
                      <a:endParaRPr lang="cs-CZ" sz="24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</a:t>
                      </a:r>
                      <a:endParaRPr lang="cs-CZ" sz="24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Y</a:t>
                      </a:r>
                      <a:endParaRPr lang="cs-CZ" sz="24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611560" y="1681746"/>
            <a:ext cx="2673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Mořské</a:t>
            </a:r>
            <a:r>
              <a:rPr lang="cs-CZ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</a:rPr>
              <a:t>prasátko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2292887"/>
            <a:ext cx="28754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>
                    <a:lumMod val="50000"/>
                  </a:schemeClr>
                </a:solidFill>
              </a:rPr>
              <a:t>Modrozelený pták</a:t>
            </a:r>
            <a:endParaRPr lang="cs-CZ" sz="28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2904028"/>
            <a:ext cx="26629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Hadům se říká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89764" y="3576724"/>
            <a:ext cx="34868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 Chrání jí tvrdý krunýř</a:t>
            </a:r>
            <a:endParaRPr lang="cs-CZ" sz="2800" b="1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1560" y="4195969"/>
            <a:ext cx="1553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Malý pes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1560" y="4799006"/>
            <a:ext cx="3029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Pochutná si na zrní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5410147"/>
            <a:ext cx="30521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Táta kočky (samec)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11560" y="6021288"/>
            <a:ext cx="43933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Nemluví a plavou v akváriu</a:t>
            </a:r>
            <a:endParaRPr lang="cs-CZ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65659" y="620688"/>
            <a:ext cx="2254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MAZLÍČCI</a:t>
            </a:r>
            <a:endParaRPr lang="cs-CZ" sz="3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3005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 idx="4294967295"/>
          </p:nvPr>
        </p:nvSpPr>
        <p:spPr>
          <a:xfrm>
            <a:off x="0" y="188640"/>
            <a:ext cx="8820472" cy="1228998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ANKETA – KTERÁ ZVÍŘATA CHOVAJÍ DĚTI Z VAŠÍ TŘÍDY?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</a:t>
            </a:r>
            <a:endParaRPr lang="cs-CZ" dirty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1584172"/>
              </p:ext>
            </p:extLst>
          </p:nvPr>
        </p:nvGraphicFramePr>
        <p:xfrm>
          <a:off x="107505" y="1556792"/>
          <a:ext cx="8856980" cy="5101208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626590"/>
                <a:gridCol w="1205065"/>
                <a:gridCol w="1205065"/>
                <a:gridCol w="1205065"/>
                <a:gridCol w="1205065"/>
                <a:gridCol w="1205065"/>
                <a:gridCol w="1205065"/>
              </a:tblGrid>
              <a:tr h="510120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JMÉNO</a:t>
                      </a:r>
                    </a:p>
                    <a:p>
                      <a:r>
                        <a:rPr lang="cs-CZ" dirty="0" smtClean="0"/>
                        <a:t>________________________________________________________________________________________________________________________________________________________________________</a:t>
                      </a:r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PES</a:t>
                      </a:r>
                    </a:p>
                    <a:p>
                      <a:r>
                        <a:rPr lang="cs-CZ" dirty="0" smtClean="0"/>
                        <a:t>________________________________________________________________________________________________________________</a:t>
                      </a:r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________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KOČKA</a:t>
                      </a:r>
                    </a:p>
                    <a:p>
                      <a:r>
                        <a:rPr lang="cs-CZ" dirty="0" smtClean="0"/>
                        <a:t>________________________________________________________________________________________________________________</a:t>
                      </a:r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________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PAPOU</a:t>
                      </a:r>
                    </a:p>
                    <a:p>
                      <a:r>
                        <a:rPr lang="cs-CZ" sz="2400" dirty="0" smtClean="0"/>
                        <a:t>ŠEK</a:t>
                      </a:r>
                    </a:p>
                    <a:p>
                      <a:r>
                        <a:rPr lang="cs-CZ" dirty="0" smtClean="0"/>
                        <a:t>________________________________________________________________________________________________________</a:t>
                      </a:r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________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r>
                        <a:rPr lang="cs-CZ" sz="2400" dirty="0" smtClean="0"/>
                        <a:t>MORČE</a:t>
                      </a:r>
                    </a:p>
                    <a:p>
                      <a:r>
                        <a:rPr lang="cs-CZ" dirty="0" smtClean="0"/>
                        <a:t>________________________________________________________________________________________________________________</a:t>
                      </a:r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________</a:t>
                      </a: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KŘEČEK</a:t>
                      </a:r>
                    </a:p>
                    <a:p>
                      <a:r>
                        <a:rPr lang="cs-CZ" dirty="0" smtClean="0"/>
                        <a:t>________________________________________________________________________________________________________________</a:t>
                      </a:r>
                      <a:br>
                        <a:rPr lang="cs-CZ" dirty="0" smtClean="0"/>
                      </a:br>
                      <a:r>
                        <a:rPr lang="cs-CZ" dirty="0" smtClean="0"/>
                        <a:t/>
                      </a:r>
                      <a:br>
                        <a:rPr lang="cs-CZ" dirty="0" smtClean="0"/>
                      </a:br>
                      <a:r>
                        <a:rPr lang="cs-CZ" dirty="0" smtClean="0"/>
                        <a:t>________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JINÉ</a:t>
                      </a:r>
                      <a:r>
                        <a:rPr lang="cs-CZ" dirty="0" smtClean="0"/>
                        <a:t>____________________________________________________________________________________________________________________</a:t>
                      </a:r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________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179511" y="6124654"/>
            <a:ext cx="13885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CELKEM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21389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259632" y="1340768"/>
            <a:ext cx="1527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 obrázků: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1246300" y="2132856"/>
            <a:ext cx="28572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 </a:t>
            </a:r>
            <a:r>
              <a:rPr lang="cs-CZ" dirty="0"/>
              <a:t>http://office.microsoft.com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1829020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Aerodynamik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510</TotalTime>
  <Words>360</Words>
  <Application>Microsoft Office PowerPoint</Application>
  <PresentationFormat>Předvádění na obrazovce (4:3)</PresentationFormat>
  <Paragraphs>181</Paragraphs>
  <Slides>11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11</vt:i4>
      </vt:variant>
    </vt:vector>
  </HeadingPairs>
  <TitlesOfParts>
    <vt:vector size="15" baseType="lpstr">
      <vt:lpstr>Motiv systému Office</vt:lpstr>
      <vt:lpstr>Došky</vt:lpstr>
      <vt:lpstr>Aerodynamika</vt:lpstr>
      <vt:lpstr>Bohatý</vt:lpstr>
      <vt:lpstr>Prezentace aplikace PowerPoint</vt:lpstr>
      <vt:lpstr>Prezentace aplikace PowerPoint</vt:lpstr>
      <vt:lpstr>Prezentace aplikace PowerPoint</vt:lpstr>
      <vt:lpstr>Příbytky – spoj šipkami </vt:lpstr>
      <vt:lpstr>Prezentace aplikace PowerPoint</vt:lpstr>
      <vt:lpstr>Hádanky a rébusy </vt:lpstr>
      <vt:lpstr>ALENKA BYLA NAKUPOVAT.  CO KOUPILA SVÝM MILÁČKŮM?</vt:lpstr>
      <vt:lpstr>TAJENKA : Naši  ……………………..</vt:lpstr>
      <vt:lpstr>TAJENKA : Naši  ……………………..</vt:lpstr>
      <vt:lpstr>ANKETA – KTERÁ ZVÍŘATA CHOVAJÍ DĚTI Z VAŠÍ TŘÍDY?   </vt:lpstr>
      <vt:lpstr>Prezentace aplikace PowerPoint</vt:lpstr>
    </vt:vector>
  </TitlesOfParts>
  <Company>Your Company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Your User Name</dc:creator>
  <cp:lastModifiedBy>pc</cp:lastModifiedBy>
  <cp:revision>65</cp:revision>
  <dcterms:created xsi:type="dcterms:W3CDTF">2013-11-13T13:47:24Z</dcterms:created>
  <dcterms:modified xsi:type="dcterms:W3CDTF">2014-02-28T13:17:33Z</dcterms:modified>
</cp:coreProperties>
</file>