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8"/>
  </p:notesMasterIdLst>
  <p:sldIdLst>
    <p:sldId id="530" r:id="rId2"/>
    <p:sldId id="531" r:id="rId3"/>
    <p:sldId id="533" r:id="rId4"/>
    <p:sldId id="534" r:id="rId5"/>
    <p:sldId id="535" r:id="rId6"/>
    <p:sldId id="537" r:id="rId7"/>
    <p:sldId id="538" r:id="rId8"/>
    <p:sldId id="539" r:id="rId9"/>
    <p:sldId id="541" r:id="rId10"/>
    <p:sldId id="542" r:id="rId11"/>
    <p:sldId id="544" r:id="rId12"/>
    <p:sldId id="546" r:id="rId13"/>
    <p:sldId id="547" r:id="rId14"/>
    <p:sldId id="548" r:id="rId15"/>
    <p:sldId id="549" r:id="rId16"/>
    <p:sldId id="532" r:id="rId17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Výchozí oddíl" id="{3329DB14-DFFC-48CA-8497-F82CB405A1BB}">
          <p14:sldIdLst>
            <p14:sldId id="530"/>
            <p14:sldId id="531"/>
            <p14:sldId id="549"/>
            <p14:sldId id="550"/>
            <p14:sldId id="551"/>
            <p14:sldId id="555"/>
            <p14:sldId id="556"/>
            <p14:sldId id="552"/>
            <p14:sldId id="557"/>
            <p14:sldId id="559"/>
            <p14:sldId id="558"/>
            <p14:sldId id="553"/>
            <p14:sldId id="562"/>
            <p14:sldId id="560"/>
            <p14:sldId id="532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369" autoAdjust="0"/>
    <p:restoredTop sz="94201" autoAdjust="0"/>
  </p:normalViewPr>
  <p:slideViewPr>
    <p:cSldViewPr>
      <p:cViewPr varScale="1">
        <p:scale>
          <a:sx n="70" d="100"/>
          <a:sy n="70" d="100"/>
        </p:scale>
        <p:origin x="-97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4" Type="http://schemas.openxmlformats.org/officeDocument/2006/relationships/image" Target="../media/image1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82BE70D-4CFC-49E4-BC38-263CF2206983}" type="datetimeFigureOut">
              <a:rPr lang="cs-CZ"/>
              <a:pPr>
                <a:defRPr/>
              </a:pPr>
              <a:t>28.2.2014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6B978D2-0E56-456D-81FE-AA95F24888B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1614012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BC75F-4005-488D-8371-73C04377427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50000"/>
              </a:lnSpc>
              <a:defRPr>
                <a:solidFill>
                  <a:schemeClr val="tx2"/>
                </a:solidFill>
              </a:defRPr>
            </a:lvl1pPr>
            <a:lvl2pPr>
              <a:lnSpc>
                <a:spcPct val="150000"/>
              </a:lnSpc>
              <a:defRPr>
                <a:solidFill>
                  <a:schemeClr val="tx2"/>
                </a:solidFill>
              </a:defRPr>
            </a:lvl2pPr>
            <a:lvl3pPr>
              <a:lnSpc>
                <a:spcPct val="150000"/>
              </a:lnSpc>
              <a:defRPr>
                <a:solidFill>
                  <a:schemeClr val="tx2"/>
                </a:solidFill>
              </a:defRPr>
            </a:lvl3pPr>
            <a:lvl4pPr>
              <a:lnSpc>
                <a:spcPct val="150000"/>
              </a:lnSpc>
              <a:defRPr>
                <a:solidFill>
                  <a:schemeClr val="tx2"/>
                </a:solidFill>
              </a:defRPr>
            </a:lvl4pPr>
            <a:lvl5pPr>
              <a:lnSpc>
                <a:spcPct val="150000"/>
              </a:lnSpc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B8D87C-EDF4-421A-B98D-FD84BB8B4C6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2567BB-3CC0-4D53-B69E-6F418564768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8F8EDB-DB75-4FEB-B26E-37A05921850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C869BA-1DA8-408D-9041-FBE357E3154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8DFE61-429F-4F1D-B7A3-FE882D33406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FF8BC9-768C-438D-A76A-8C610D7B6FE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B09A9F-96FF-4670-8259-8E4EEA32C52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19E7C1-C649-4FCB-9CBB-1C4BCF757E3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BA48B1-AF52-4EA9-AFB7-D63821EF0CD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35C65B-ECFE-47E0-8085-40809EFE08A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cs-CZ" noProof="0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A322D2-FA4B-46F7-8088-6B9F8FE9FA7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6275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9CDB507-9753-4543-A0BD-4A683DEFB38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Calibri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Calibri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Calibri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Calibri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Calibri" pitchFamily="34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0.bin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844554" y="5733256"/>
            <a:ext cx="5643602" cy="997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251520" y="2132856"/>
            <a:ext cx="8892480" cy="3323987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itchFamily="18" charset="0"/>
              </a:rPr>
              <a:t>Název školy: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Gymnázium Lovosice, Sady pionýrů 600/6</a:t>
            </a:r>
            <a:endParaRPr lang="cs-CZ" sz="1000" dirty="0" smtClean="0">
              <a:latin typeface="Calibri" panose="020F0502020204030204" pitchFamily="34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Číslo projektu: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CZ.1.07/1.5.00/34.1073</a:t>
            </a:r>
            <a:endParaRPr lang="cs-CZ" sz="1000" dirty="0" smtClean="0">
              <a:latin typeface="Calibri" panose="020F0502020204030204" pitchFamily="34" charset="0"/>
            </a:endParaRPr>
          </a:p>
          <a:p>
            <a:pPr marL="1882775" lvl="0" indent="-1882775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Název materiálu: </a:t>
            </a:r>
            <a:r>
              <a:rPr lang="cs-CZ" sz="2000" b="1" i="1" dirty="0" smtClean="0">
                <a:ea typeface="Calibri" pitchFamily="34" charset="0"/>
                <a:cs typeface="Times New Roman" pitchFamily="18" charset="0"/>
              </a:rPr>
              <a:t>VY_32_INOVACE_2C_08_Opakování názvosloví a reakcí </a:t>
            </a:r>
            <a:r>
              <a:rPr lang="cs-CZ" sz="2000" b="1" i="1" dirty="0" err="1" smtClean="0">
                <a:ea typeface="Calibri" pitchFamily="34" charset="0"/>
                <a:cs typeface="Times New Roman" pitchFamily="18" charset="0"/>
              </a:rPr>
              <a:t>alkanů</a:t>
            </a:r>
            <a:r>
              <a:rPr lang="cs-CZ" sz="2000" b="1" i="1" smtClean="0">
                <a:ea typeface="Calibri" pitchFamily="34" charset="0"/>
                <a:cs typeface="Times New Roman" pitchFamily="18" charset="0"/>
              </a:rPr>
              <a:t> I</a:t>
            </a:r>
            <a:endParaRPr lang="cs-CZ" sz="2000" b="1" i="1" dirty="0" smtClean="0">
              <a:latin typeface="Calibri" panose="020F0502020204030204" pitchFamily="34" charset="0"/>
              <a:ea typeface="Calibri" pitchFamily="34" charset="0"/>
              <a:cs typeface="Times New Roman" pitchFamily="18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Téma sady: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Organická chemie</a:t>
            </a:r>
            <a:endParaRPr lang="cs-CZ" sz="1000" i="1" dirty="0" smtClean="0">
              <a:latin typeface="Calibri" panose="020F0502020204030204" pitchFamily="34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Datum vzniku: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únor 2014</a:t>
            </a:r>
            <a:endParaRPr lang="cs-CZ" sz="1000" i="1" dirty="0" smtClean="0">
              <a:latin typeface="Calibri" panose="020F0502020204030204" pitchFamily="34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Třída: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Sexta</a:t>
            </a:r>
            <a:endParaRPr lang="cs-CZ" sz="1000" dirty="0" smtClean="0">
              <a:latin typeface="Calibri" panose="020F0502020204030204" pitchFamily="34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Autor: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Mgr. Miroslav Pražienka</a:t>
            </a:r>
            <a:endParaRPr lang="cs-CZ" sz="2000" dirty="0">
              <a:latin typeface="Calibri" panose="020F0502020204030204" pitchFamily="34" charset="0"/>
            </a:endParaRPr>
          </a:p>
        </p:txBody>
      </p:sp>
      <p:pic>
        <p:nvPicPr>
          <p:cNvPr id="1026" name="Picture 2" descr="GYMLOVO_logo BRV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96652"/>
            <a:ext cx="1620180" cy="1620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5931850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ANOTACE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251520" y="1412776"/>
            <a:ext cx="8748972" cy="5004555"/>
          </a:xfrm>
        </p:spPr>
        <p:txBody>
          <a:bodyPr>
            <a:normAutofit/>
          </a:bodyPr>
          <a:lstStyle/>
          <a:p>
            <a:pPr eaLnBrk="1" fontAlgn="auto" hangingPunct="1">
              <a:lnSpc>
                <a:spcPct val="2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>
                <a:solidFill>
                  <a:schemeClr val="tx1"/>
                </a:solidFill>
              </a:rPr>
              <a:t>Materiál slouží k </a:t>
            </a:r>
            <a:r>
              <a:rPr lang="cs-CZ" sz="2400" dirty="0" smtClean="0">
                <a:solidFill>
                  <a:schemeClr val="tx1"/>
                </a:solidFill>
              </a:rPr>
              <a:t>aktivnímu opakování tvorby vzorců a názvů </a:t>
            </a:r>
            <a:r>
              <a:rPr lang="cs-CZ" sz="2400" dirty="0" err="1" smtClean="0">
                <a:solidFill>
                  <a:schemeClr val="tx1"/>
                </a:solidFill>
              </a:rPr>
              <a:t>alkanů</a:t>
            </a:r>
            <a:r>
              <a:rPr lang="cs-CZ" sz="2400" dirty="0" smtClean="0">
                <a:solidFill>
                  <a:schemeClr val="tx1"/>
                </a:solidFill>
              </a:rPr>
              <a:t>. </a:t>
            </a:r>
          </a:p>
          <a:p>
            <a:pPr eaLnBrk="1" fontAlgn="auto" hangingPunct="1">
              <a:lnSpc>
                <a:spcPct val="2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Fakta </a:t>
            </a:r>
            <a:r>
              <a:rPr lang="cs-CZ" sz="2400" dirty="0">
                <a:solidFill>
                  <a:schemeClr val="tx1"/>
                </a:solidFill>
              </a:rPr>
              <a:t>psána písmem žluté barvy jsou pro žáky povinné poznámky k zápisu do jejich sešitů, bílé písmo označuje doplňující údaje.</a:t>
            </a:r>
          </a:p>
          <a:p>
            <a:pPr eaLnBrk="1" fontAlgn="auto" hangingPunct="1">
              <a:lnSpc>
                <a:spcPct val="2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>
                <a:solidFill>
                  <a:schemeClr val="tx1"/>
                </a:solidFill>
              </a:rPr>
              <a:t>Aktivita je připravena pro druhý ročník středních škol či odpovídající ročníky víceletých gymnázií.</a:t>
            </a:r>
          </a:p>
        </p:txBody>
      </p:sp>
    </p:spTree>
    <p:extLst>
      <p:ext uri="{BB962C8B-B14F-4D97-AF65-F5344CB8AC3E}">
        <p14:creationId xmlns="" xmlns:p14="http://schemas.microsoft.com/office/powerpoint/2010/main" val="2763844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1143000"/>
          </a:xfrm>
        </p:spPr>
        <p:txBody>
          <a:bodyPr/>
          <a:lstStyle/>
          <a:p>
            <a:r>
              <a:rPr lang="cs-CZ" sz="3600" dirty="0" smtClean="0"/>
              <a:t>Přehled pravidel pro tvorbu názvosloví: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268760"/>
            <a:ext cx="8964488" cy="4827240"/>
          </a:xfrm>
        </p:spPr>
        <p:txBody>
          <a:bodyPr/>
          <a:lstStyle/>
          <a:p>
            <a:pPr lvl="0"/>
            <a:r>
              <a:rPr lang="cs-CZ" dirty="0" smtClean="0"/>
              <a:t>prvních deset </a:t>
            </a:r>
            <a:r>
              <a:rPr lang="cs-CZ" dirty="0" err="1" smtClean="0"/>
              <a:t>alkanů</a:t>
            </a:r>
            <a:r>
              <a:rPr lang="cs-CZ" dirty="0" smtClean="0"/>
              <a:t>: </a:t>
            </a:r>
            <a:r>
              <a:rPr lang="cs-CZ" dirty="0" err="1" smtClean="0"/>
              <a:t>methan</a:t>
            </a:r>
            <a:r>
              <a:rPr lang="cs-CZ" dirty="0" smtClean="0"/>
              <a:t>, </a:t>
            </a:r>
            <a:r>
              <a:rPr lang="cs-CZ" dirty="0" err="1" smtClean="0"/>
              <a:t>ethan</a:t>
            </a:r>
            <a:r>
              <a:rPr lang="cs-CZ" dirty="0" smtClean="0"/>
              <a:t>, propan, butan, pentan, hexan, heptan, oktan, </a:t>
            </a:r>
            <a:r>
              <a:rPr lang="cs-CZ" dirty="0" err="1" smtClean="0"/>
              <a:t>nonan</a:t>
            </a:r>
            <a:r>
              <a:rPr lang="cs-CZ" dirty="0" smtClean="0"/>
              <a:t>, dekan</a:t>
            </a:r>
          </a:p>
          <a:p>
            <a:r>
              <a:rPr lang="cs-CZ" dirty="0" smtClean="0"/>
              <a:t>substituenty </a:t>
            </a:r>
            <a:r>
              <a:rPr lang="cs-CZ" dirty="0" smtClean="0">
                <a:solidFill>
                  <a:schemeClr val="tx1"/>
                </a:solidFill>
              </a:rPr>
              <a:t>(„větve“) </a:t>
            </a:r>
            <a:r>
              <a:rPr lang="cs-CZ" dirty="0" smtClean="0"/>
              <a:t>mají název podle </a:t>
            </a:r>
            <a:r>
              <a:rPr lang="cs-CZ" dirty="0" err="1" smtClean="0"/>
              <a:t>alkanu</a:t>
            </a:r>
            <a:r>
              <a:rPr lang="cs-CZ" dirty="0" smtClean="0"/>
              <a:t>, z kterého pocházejí, koncovka –</a:t>
            </a:r>
            <a:r>
              <a:rPr lang="cs-CZ" dirty="0" err="1" smtClean="0"/>
              <a:t>yl</a:t>
            </a:r>
            <a:r>
              <a:rPr lang="cs-CZ" dirty="0" smtClean="0"/>
              <a:t> (</a:t>
            </a:r>
            <a:r>
              <a:rPr lang="cs-CZ" dirty="0" err="1" smtClean="0"/>
              <a:t>methyl</a:t>
            </a:r>
            <a:r>
              <a:rPr lang="cs-CZ" dirty="0" smtClean="0"/>
              <a:t>, </a:t>
            </a:r>
            <a:r>
              <a:rPr lang="cs-CZ" dirty="0" err="1" smtClean="0"/>
              <a:t>ethyl</a:t>
            </a:r>
            <a:r>
              <a:rPr lang="cs-CZ" dirty="0" smtClean="0"/>
              <a:t>…) </a:t>
            </a:r>
          </a:p>
          <a:p>
            <a:r>
              <a:rPr lang="cs-CZ" dirty="0" smtClean="0"/>
              <a:t>nejdelší řetězec</a:t>
            </a:r>
          </a:p>
          <a:p>
            <a:pPr lvl="0"/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692696"/>
            <a:ext cx="8424936" cy="5760640"/>
          </a:xfrm>
        </p:spPr>
        <p:txBody>
          <a:bodyPr/>
          <a:lstStyle/>
          <a:p>
            <a:r>
              <a:rPr lang="cs-CZ" dirty="0" smtClean="0"/>
              <a:t>očíslovat (nejmenší sada </a:t>
            </a:r>
            <a:r>
              <a:rPr lang="cs-CZ" dirty="0" err="1" smtClean="0"/>
              <a:t>lokantů</a:t>
            </a:r>
            <a:r>
              <a:rPr lang="cs-CZ" dirty="0" smtClean="0"/>
              <a:t>)</a:t>
            </a:r>
          </a:p>
          <a:p>
            <a:r>
              <a:rPr lang="cs-CZ" dirty="0" smtClean="0"/>
              <a:t>pojmenujeme substituenty, přidáme </a:t>
            </a:r>
            <a:r>
              <a:rPr lang="cs-CZ" dirty="0" err="1" smtClean="0"/>
              <a:t>lokanty</a:t>
            </a:r>
            <a:r>
              <a:rPr lang="cs-CZ" dirty="0" smtClean="0"/>
              <a:t>, stejným </a:t>
            </a:r>
            <a:r>
              <a:rPr lang="cs-CZ" dirty="0" err="1" smtClean="0"/>
              <a:t>lokantům</a:t>
            </a:r>
            <a:r>
              <a:rPr lang="cs-CZ" dirty="0" smtClean="0"/>
              <a:t> předřadíme násobící předponu (</a:t>
            </a:r>
            <a:r>
              <a:rPr lang="cs-CZ" dirty="0" err="1" smtClean="0"/>
              <a:t>di</a:t>
            </a:r>
            <a:r>
              <a:rPr lang="cs-CZ" dirty="0" smtClean="0"/>
              <a:t>, tri, </a:t>
            </a:r>
            <a:r>
              <a:rPr lang="cs-CZ" dirty="0" err="1" smtClean="0"/>
              <a:t>tetra</a:t>
            </a:r>
            <a:r>
              <a:rPr lang="cs-CZ" dirty="0" smtClean="0"/>
              <a:t>…)</a:t>
            </a:r>
          </a:p>
          <a:p>
            <a:r>
              <a:rPr lang="cs-CZ" dirty="0" smtClean="0"/>
              <a:t>substituenty seřadíme dle abecedy </a:t>
            </a:r>
            <a:r>
              <a:rPr lang="cs-CZ" dirty="0" smtClean="0">
                <a:solidFill>
                  <a:schemeClr val="tx1"/>
                </a:solidFill>
              </a:rPr>
              <a:t>(bez ohledu na násobící přepony!!!)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143000"/>
          </a:xfrm>
        </p:spPr>
        <p:txBody>
          <a:bodyPr/>
          <a:lstStyle/>
          <a:p>
            <a:r>
              <a:rPr lang="cs-CZ" sz="3600" dirty="0" smtClean="0">
                <a:solidFill>
                  <a:schemeClr val="tx1"/>
                </a:solidFill>
              </a:rPr>
              <a:t>Pojmenuj následující nevětvené uhlovodíky</a:t>
            </a:r>
            <a:r>
              <a:rPr lang="cs-CZ" sz="3600" dirty="0" smtClean="0">
                <a:solidFill>
                  <a:schemeClr val="tx1"/>
                </a:solidFill>
              </a:rPr>
              <a:t>:</a:t>
            </a:r>
            <a:r>
              <a:rPr lang="cs-CZ" sz="3600" dirty="0" smtClean="0">
                <a:solidFill>
                  <a:schemeClr val="tx1"/>
                </a:solidFill>
              </a:rPr>
              <a:t/>
            </a:r>
            <a:br>
              <a:rPr lang="cs-CZ" sz="3600" dirty="0" smtClean="0">
                <a:solidFill>
                  <a:schemeClr val="tx1"/>
                </a:solidFill>
              </a:rPr>
            </a:br>
            <a:r>
              <a:rPr lang="cs-CZ" sz="2800" dirty="0" smtClean="0">
                <a:solidFill>
                  <a:schemeClr val="tx1"/>
                </a:solidFill>
              </a:rPr>
              <a:t>(úroveň základní)</a:t>
            </a:r>
            <a:endParaRPr lang="cs-CZ" sz="2800" dirty="0">
              <a:solidFill>
                <a:schemeClr val="tx1"/>
              </a:solidFill>
            </a:endParaRP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395536" y="1628800"/>
          <a:ext cx="8438773" cy="4536504"/>
        </p:xfrm>
        <a:graphic>
          <a:graphicData uri="http://schemas.openxmlformats.org/presentationml/2006/ole">
            <p:oleObj spid="_x0000_s1026" name="ChemSketch" r:id="rId3" imgW="2767680" imgH="1487520" progId="ACD.ChemSketch.20">
              <p:embed/>
            </p:oleObj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143000"/>
          </a:xfrm>
        </p:spPr>
        <p:txBody>
          <a:bodyPr/>
          <a:lstStyle/>
          <a:p>
            <a:r>
              <a:rPr lang="cs-CZ" sz="3600" dirty="0" smtClean="0">
                <a:solidFill>
                  <a:schemeClr val="tx1"/>
                </a:solidFill>
              </a:rPr>
              <a:t>Řešení:</a:t>
            </a:r>
            <a:endParaRPr lang="cs-CZ" sz="3600" dirty="0">
              <a:solidFill>
                <a:schemeClr val="tx1"/>
              </a:solidFill>
            </a:endParaRP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395536" y="1628800"/>
          <a:ext cx="8438773" cy="4536504"/>
        </p:xfrm>
        <a:graphic>
          <a:graphicData uri="http://schemas.openxmlformats.org/presentationml/2006/ole">
            <p:oleObj spid="_x0000_s2050" name="ChemSketch" r:id="rId3" imgW="2767680" imgH="1487520" progId="ACD.ChemSketch.20">
              <p:embed/>
            </p:oleObj>
          </a:graphicData>
        </a:graphic>
      </p:graphicFrame>
      <p:sp>
        <p:nvSpPr>
          <p:cNvPr id="5" name="Nadpis 1"/>
          <p:cNvSpPr txBox="1">
            <a:spLocks/>
          </p:cNvSpPr>
          <p:nvPr/>
        </p:nvSpPr>
        <p:spPr bwMode="auto">
          <a:xfrm>
            <a:off x="7164288" y="5157192"/>
            <a:ext cx="172372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methan</a:t>
            </a:r>
            <a:endParaRPr kumimoji="0" lang="cs-CZ" sz="28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 bwMode="auto">
          <a:xfrm>
            <a:off x="3779912" y="2636912"/>
            <a:ext cx="172372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hexan</a:t>
            </a:r>
            <a:endParaRPr kumimoji="0" lang="cs-CZ" sz="28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7" name="Nadpis 1"/>
          <p:cNvSpPr txBox="1">
            <a:spLocks/>
          </p:cNvSpPr>
          <p:nvPr/>
        </p:nvSpPr>
        <p:spPr bwMode="auto">
          <a:xfrm>
            <a:off x="4067944" y="5589240"/>
            <a:ext cx="172372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propan</a:t>
            </a:r>
            <a:endParaRPr kumimoji="0" lang="cs-CZ" sz="28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 bwMode="auto">
          <a:xfrm>
            <a:off x="395536" y="4320480"/>
            <a:ext cx="2016224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cyklopentan</a:t>
            </a:r>
            <a:endParaRPr kumimoji="0" lang="cs-CZ" sz="28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9" name="Nadpis 1"/>
          <p:cNvSpPr txBox="1">
            <a:spLocks/>
          </p:cNvSpPr>
          <p:nvPr/>
        </p:nvSpPr>
        <p:spPr bwMode="auto">
          <a:xfrm>
            <a:off x="611560" y="2852936"/>
            <a:ext cx="172372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ethan</a:t>
            </a:r>
            <a:endParaRPr kumimoji="0" lang="cs-CZ" sz="28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24744"/>
          </a:xfrm>
        </p:spPr>
        <p:txBody>
          <a:bodyPr/>
          <a:lstStyle/>
          <a:p>
            <a:r>
              <a:rPr lang="cs-CZ" sz="3600" dirty="0" smtClean="0">
                <a:solidFill>
                  <a:schemeClr val="tx1"/>
                </a:solidFill>
              </a:rPr>
              <a:t>Pojmenuj následující větvené uhlovodíky</a:t>
            </a:r>
            <a:r>
              <a:rPr lang="cs-CZ" sz="3600" dirty="0" smtClean="0">
                <a:solidFill>
                  <a:schemeClr val="tx1"/>
                </a:solidFill>
              </a:rPr>
              <a:t>:</a:t>
            </a:r>
            <a:br>
              <a:rPr lang="cs-CZ" sz="3600" dirty="0" smtClean="0">
                <a:solidFill>
                  <a:schemeClr val="tx1"/>
                </a:solidFill>
              </a:rPr>
            </a:br>
            <a:r>
              <a:rPr lang="cs-CZ" sz="3600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(úroveň </a:t>
            </a:r>
            <a:r>
              <a:rPr lang="cs-CZ" sz="2800" dirty="0" smtClean="0">
                <a:solidFill>
                  <a:schemeClr val="tx1"/>
                </a:solidFill>
              </a:rPr>
              <a:t>pokročilá)</a:t>
            </a:r>
            <a:endParaRPr lang="cs-CZ" sz="2800" dirty="0">
              <a:solidFill>
                <a:schemeClr val="tx1"/>
              </a:solidFill>
            </a:endParaRPr>
          </a:p>
        </p:txBody>
      </p:sp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827584" y="1196752"/>
          <a:ext cx="7586981" cy="5661248"/>
        </p:xfrm>
        <a:graphic>
          <a:graphicData uri="http://schemas.openxmlformats.org/presentationml/2006/ole">
            <p:oleObj spid="_x0000_s3075" name="ChemSketch" r:id="rId3" imgW="2907720" imgH="2170080" progId="ACD.ChemSketch.20">
              <p:embed/>
            </p:oleObj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720"/>
          </a:xfrm>
        </p:spPr>
        <p:txBody>
          <a:bodyPr/>
          <a:lstStyle/>
          <a:p>
            <a:r>
              <a:rPr lang="cs-CZ" sz="3600" dirty="0" smtClean="0">
                <a:solidFill>
                  <a:schemeClr val="tx1"/>
                </a:solidFill>
              </a:rPr>
              <a:t>Řešení: </a:t>
            </a:r>
            <a:endParaRPr lang="cs-CZ" sz="3600" dirty="0">
              <a:solidFill>
                <a:schemeClr val="tx1"/>
              </a:solidFill>
            </a:endParaRPr>
          </a:p>
        </p:txBody>
      </p:sp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885741" y="836712"/>
          <a:ext cx="7430675" cy="5544616"/>
        </p:xfrm>
        <a:graphic>
          <a:graphicData uri="http://schemas.openxmlformats.org/presentationml/2006/ole">
            <p:oleObj spid="_x0000_s4098" name="ChemSketch" r:id="rId3" imgW="2907720" imgH="2170080" progId="ACD.ChemSketch.20">
              <p:embed/>
            </p:oleObj>
          </a:graphicData>
        </a:graphic>
      </p:graphicFrame>
      <p:sp>
        <p:nvSpPr>
          <p:cNvPr id="4" name="Nadpis 1"/>
          <p:cNvSpPr txBox="1">
            <a:spLocks/>
          </p:cNvSpPr>
          <p:nvPr/>
        </p:nvSpPr>
        <p:spPr bwMode="auto">
          <a:xfrm>
            <a:off x="1691680" y="1052736"/>
            <a:ext cx="5328592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2-</a:t>
            </a:r>
            <a:r>
              <a:rPr kumimoji="0" lang="cs-CZ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methyl</a:t>
            </a: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-5propyloktan</a:t>
            </a:r>
            <a:endParaRPr kumimoji="0" lang="cs-CZ" sz="28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 bwMode="auto">
          <a:xfrm>
            <a:off x="432048" y="2636912"/>
            <a:ext cx="3779912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methylcyklopropan</a:t>
            </a:r>
            <a:endParaRPr kumimoji="0" lang="cs-CZ" sz="28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 bwMode="auto">
          <a:xfrm>
            <a:off x="3815408" y="5661248"/>
            <a:ext cx="5328592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1,4-</a:t>
            </a:r>
            <a:r>
              <a:rPr kumimoji="0" lang="cs-CZ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dimethylcyklohexan</a:t>
            </a:r>
            <a:endParaRPr kumimoji="0" lang="cs-CZ" sz="28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7" name="Nadpis 1"/>
          <p:cNvSpPr txBox="1">
            <a:spLocks/>
          </p:cNvSpPr>
          <p:nvPr/>
        </p:nvSpPr>
        <p:spPr bwMode="auto">
          <a:xfrm>
            <a:off x="899592" y="6336704"/>
            <a:ext cx="4608512" cy="476672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sz="2800" kern="0" dirty="0" smtClean="0">
                <a:solidFill>
                  <a:srgbClr val="FF0000"/>
                </a:solidFill>
                <a:ea typeface="+mj-ea"/>
                <a:cs typeface="+mj-cs"/>
              </a:rPr>
              <a:t>2,2,3</a:t>
            </a: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,4-</a:t>
            </a:r>
            <a:r>
              <a:rPr kumimoji="0" lang="cs-CZ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tetramethylpentan</a:t>
            </a:r>
            <a:endParaRPr kumimoji="0" lang="cs-CZ" sz="28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9" name="Nadpis 1"/>
          <p:cNvSpPr txBox="1">
            <a:spLocks/>
          </p:cNvSpPr>
          <p:nvPr/>
        </p:nvSpPr>
        <p:spPr bwMode="auto">
          <a:xfrm rot="16200000">
            <a:off x="5818448" y="3334680"/>
            <a:ext cx="5544616" cy="54868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3,5-</a:t>
            </a:r>
            <a:r>
              <a:rPr kumimoji="0" lang="cs-CZ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diethylheptan</a:t>
            </a:r>
            <a:endParaRPr kumimoji="0" lang="cs-CZ" sz="28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</p:spPr>
        <p:txBody>
          <a:bodyPr/>
          <a:lstStyle/>
          <a:p>
            <a:r>
              <a:rPr lang="cs-CZ" sz="3600" dirty="0" smtClean="0">
                <a:solidFill>
                  <a:schemeClr val="tx1"/>
                </a:solidFill>
              </a:rPr>
              <a:t>Pojmenuj následující větvené uhlovodíky</a:t>
            </a:r>
            <a:r>
              <a:rPr lang="cs-CZ" sz="3600" dirty="0" smtClean="0">
                <a:solidFill>
                  <a:schemeClr val="tx1"/>
                </a:solidFill>
              </a:rPr>
              <a:t>:</a:t>
            </a:r>
            <a:br>
              <a:rPr lang="cs-CZ" sz="3600" dirty="0" smtClean="0">
                <a:solidFill>
                  <a:schemeClr val="tx1"/>
                </a:solidFill>
              </a:rPr>
            </a:b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(úroveň mistr)</a:t>
            </a:r>
            <a:endParaRPr lang="cs-CZ" sz="2800" dirty="0">
              <a:solidFill>
                <a:schemeClr val="tx1"/>
              </a:solidFill>
            </a:endParaRPr>
          </a:p>
        </p:txBody>
      </p:sp>
      <p:graphicFrame>
        <p:nvGraphicFramePr>
          <p:cNvPr id="5123" name="Object 3"/>
          <p:cNvGraphicFramePr>
            <a:graphicFrameLocks noChangeAspect="1"/>
          </p:cNvGraphicFramePr>
          <p:nvPr/>
        </p:nvGraphicFramePr>
        <p:xfrm>
          <a:off x="539552" y="1106468"/>
          <a:ext cx="8423721" cy="5751532"/>
        </p:xfrm>
        <a:graphic>
          <a:graphicData uri="http://schemas.openxmlformats.org/presentationml/2006/ole">
            <p:oleObj spid="_x0000_s5123" name="ChemSketch" r:id="rId3" imgW="3383280" imgH="2310480" progId="ACD.ChemSketch.20">
              <p:embed/>
            </p:oleObj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</p:spPr>
        <p:txBody>
          <a:bodyPr/>
          <a:lstStyle/>
          <a:p>
            <a:r>
              <a:rPr lang="cs-CZ" sz="3600" dirty="0" smtClean="0">
                <a:solidFill>
                  <a:schemeClr val="tx1"/>
                </a:solidFill>
              </a:rPr>
              <a:t>Řešení:</a:t>
            </a:r>
            <a:endParaRPr lang="cs-CZ" sz="3600" dirty="0">
              <a:solidFill>
                <a:schemeClr val="tx1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467545" y="629796"/>
            <a:ext cx="8064896" cy="5751532"/>
            <a:chOff x="467544" y="476672"/>
            <a:chExt cx="8423721" cy="5967556"/>
          </a:xfrm>
        </p:grpSpPr>
        <p:graphicFrame>
          <p:nvGraphicFramePr>
            <p:cNvPr id="5123" name="Object 3"/>
            <p:cNvGraphicFramePr>
              <a:graphicFrameLocks noChangeAspect="1"/>
            </p:cNvGraphicFramePr>
            <p:nvPr/>
          </p:nvGraphicFramePr>
          <p:xfrm>
            <a:off x="467544" y="692696"/>
            <a:ext cx="8423721" cy="5751532"/>
          </p:xfrm>
          <a:graphic>
            <a:graphicData uri="http://schemas.openxmlformats.org/presentationml/2006/ole">
              <p:oleObj spid="_x0000_s6146" name="ChemSketch" r:id="rId3" imgW="3383280" imgH="2310480" progId="ACD.ChemSketch.20">
                <p:embed/>
              </p:oleObj>
            </a:graphicData>
          </a:graphic>
        </p:graphicFrame>
        <p:sp>
          <p:nvSpPr>
            <p:cNvPr id="4" name="Nadpis 1"/>
            <p:cNvSpPr txBox="1">
              <a:spLocks/>
            </p:cNvSpPr>
            <p:nvPr/>
          </p:nvSpPr>
          <p:spPr bwMode="auto">
            <a:xfrm>
              <a:off x="1547664" y="476672"/>
              <a:ext cx="7056784" cy="548680"/>
            </a:xfrm>
            <a:prstGeom prst="rect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itchFamily="34" charset="0"/>
                  <a:ea typeface="+mj-ea"/>
                  <a:cs typeface="+mj-cs"/>
                </a:rPr>
                <a:t>7-</a:t>
              </a:r>
              <a:r>
                <a:rPr kumimoji="0" lang="cs-CZ" sz="28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itchFamily="34" charset="0"/>
                  <a:ea typeface="+mj-ea"/>
                  <a:cs typeface="+mj-cs"/>
                </a:rPr>
                <a:t>ethyl</a:t>
              </a:r>
              <a:r>
                <a:rPr kumimoji="0" lang="cs-CZ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itchFamily="34" charset="0"/>
                  <a:ea typeface="+mj-ea"/>
                  <a:cs typeface="+mj-cs"/>
                </a:rPr>
                <a:t>-3,4,4,5,8-</a:t>
              </a:r>
              <a:r>
                <a:rPr kumimoji="0" lang="cs-CZ" sz="28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itchFamily="34" charset="0"/>
                  <a:ea typeface="+mj-ea"/>
                  <a:cs typeface="+mj-cs"/>
                </a:rPr>
                <a:t>pentamethyldekan</a:t>
              </a:r>
              <a:endParaRPr kumimoji="0" lang="cs-CZ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endParaRPr>
            </a:p>
          </p:txBody>
        </p:sp>
      </p:grpSp>
      <p:sp>
        <p:nvSpPr>
          <p:cNvPr id="9" name="Nadpis 1"/>
          <p:cNvSpPr txBox="1">
            <a:spLocks/>
          </p:cNvSpPr>
          <p:nvPr/>
        </p:nvSpPr>
        <p:spPr bwMode="auto">
          <a:xfrm>
            <a:off x="467544" y="6309320"/>
            <a:ext cx="6552728" cy="54868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1,2-</a:t>
            </a:r>
            <a:r>
              <a:rPr kumimoji="0" lang="cs-CZ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diethyl</a:t>
            </a: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-3,4,5-</a:t>
            </a:r>
            <a:r>
              <a:rPr kumimoji="0" lang="cs-CZ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trimethylcyklopentan</a:t>
            </a:r>
            <a:endParaRPr kumimoji="0" lang="cs-CZ" sz="28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 bwMode="auto">
          <a:xfrm>
            <a:off x="3995936" y="5157192"/>
            <a:ext cx="5076056" cy="54868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sz="2800" kern="0" dirty="0" smtClean="0">
                <a:solidFill>
                  <a:srgbClr val="FF0000"/>
                </a:solidFill>
                <a:ea typeface="+mj-ea"/>
                <a:cs typeface="+mj-cs"/>
              </a:rPr>
              <a:t>5</a:t>
            </a: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-</a:t>
            </a:r>
            <a:r>
              <a:rPr kumimoji="0" lang="cs-CZ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ethyl</a:t>
            </a: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-2,3,4,6-</a:t>
            </a:r>
            <a:r>
              <a:rPr kumimoji="0" lang="cs-CZ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tetramethyloktan</a:t>
            </a:r>
            <a:endParaRPr kumimoji="0" lang="cs-CZ" sz="28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56792"/>
          </a:xfrm>
        </p:spPr>
        <p:txBody>
          <a:bodyPr/>
          <a:lstStyle/>
          <a:p>
            <a:r>
              <a:rPr lang="cs-CZ" sz="3600" dirty="0" smtClean="0">
                <a:solidFill>
                  <a:schemeClr val="tx1"/>
                </a:solidFill>
              </a:rPr>
              <a:t>Pojmenuj následující uhlovodíky, zaměř se na cis/trans izomerii: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7173" name="Picture 5" descr="File:Dimethylcyclohexan.svg"/>
          <p:cNvPicPr>
            <a:picLocks noChangeAspect="1" noChangeArrowheads="1"/>
          </p:cNvPicPr>
          <p:nvPr/>
        </p:nvPicPr>
        <p:blipFill>
          <a:blip r:embed="rId2" cstate="print"/>
          <a:srcRect r="52059" b="49402"/>
          <a:stretch>
            <a:fillRect/>
          </a:stretch>
        </p:blipFill>
        <p:spPr bwMode="auto">
          <a:xfrm>
            <a:off x="2987824" y="1484784"/>
            <a:ext cx="3672408" cy="2401190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7174" name="Picture 6" descr="C:\Documents and Settings\Administrator\Plocha\noname0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4077072"/>
            <a:ext cx="5109437" cy="2448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56792"/>
          </a:xfrm>
        </p:spPr>
        <p:txBody>
          <a:bodyPr/>
          <a:lstStyle/>
          <a:p>
            <a:r>
              <a:rPr lang="cs-CZ" sz="3600" dirty="0" smtClean="0">
                <a:solidFill>
                  <a:schemeClr val="tx1"/>
                </a:solidFill>
              </a:rPr>
              <a:t>Řešení: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7173" name="Picture 5" descr="File:Dimethylcyclohexan.svg"/>
          <p:cNvPicPr>
            <a:picLocks noChangeAspect="1" noChangeArrowheads="1"/>
          </p:cNvPicPr>
          <p:nvPr/>
        </p:nvPicPr>
        <p:blipFill>
          <a:blip r:embed="rId2" cstate="print"/>
          <a:srcRect r="52059" b="49402"/>
          <a:stretch>
            <a:fillRect/>
          </a:stretch>
        </p:blipFill>
        <p:spPr bwMode="auto">
          <a:xfrm>
            <a:off x="467544" y="1484784"/>
            <a:ext cx="3672408" cy="2401190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7174" name="Picture 6" descr="C:\Documents and Settings\Administrator\Plocha\noname0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4149080"/>
            <a:ext cx="5109437" cy="2448272"/>
          </a:xfrm>
          <a:prstGeom prst="rect">
            <a:avLst/>
          </a:prstGeom>
          <a:noFill/>
        </p:spPr>
      </p:pic>
      <p:sp>
        <p:nvSpPr>
          <p:cNvPr id="5" name="Nadpis 1"/>
          <p:cNvSpPr txBox="1">
            <a:spLocks/>
          </p:cNvSpPr>
          <p:nvPr/>
        </p:nvSpPr>
        <p:spPr bwMode="auto">
          <a:xfrm>
            <a:off x="2771800" y="1988840"/>
            <a:ext cx="7703840" cy="1556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sz="2800" i="1" kern="0" dirty="0" smtClean="0">
                <a:ea typeface="+mj-ea"/>
                <a:cs typeface="+mj-cs"/>
              </a:rPr>
              <a:t>trans</a:t>
            </a:r>
            <a:r>
              <a:rPr lang="cs-CZ" sz="2800" kern="0" dirty="0" smtClean="0">
                <a:ea typeface="+mj-ea"/>
                <a:cs typeface="+mj-cs"/>
              </a:rPr>
              <a:t>-1,2-</a:t>
            </a:r>
            <a:r>
              <a:rPr lang="cs-CZ" sz="2800" kern="0" dirty="0" err="1" smtClean="0">
                <a:ea typeface="+mj-ea"/>
                <a:cs typeface="+mj-cs"/>
              </a:rPr>
              <a:t>dimethylcyklohexan</a:t>
            </a:r>
            <a:endParaRPr kumimoji="0" lang="cs-CZ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 bwMode="auto">
          <a:xfrm>
            <a:off x="3347864" y="4536504"/>
            <a:ext cx="7703840" cy="1556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sz="2600" i="1" kern="0" dirty="0" smtClean="0">
                <a:ea typeface="+mj-ea"/>
                <a:cs typeface="+mj-cs"/>
              </a:rPr>
              <a:t>cis</a:t>
            </a:r>
            <a:r>
              <a:rPr lang="cs-CZ" sz="2600" kern="0" dirty="0" smtClean="0">
                <a:ea typeface="+mj-ea"/>
                <a:cs typeface="+mj-cs"/>
              </a:rPr>
              <a:t>-1,3-</a:t>
            </a:r>
            <a:r>
              <a:rPr lang="cs-CZ" sz="2600" kern="0" dirty="0" err="1" smtClean="0">
                <a:ea typeface="+mj-ea"/>
                <a:cs typeface="+mj-cs"/>
              </a:rPr>
              <a:t>dimethylcyklopentan</a:t>
            </a:r>
            <a:endParaRPr kumimoji="0" lang="cs-CZ" sz="2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640960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Zapiš sumární a čárové/racionální vzorce následujících látek: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cs-CZ" dirty="0" smtClean="0"/>
              <a:t>2,4,4-</a:t>
            </a:r>
            <a:r>
              <a:rPr lang="cs-CZ" dirty="0" err="1" smtClean="0"/>
              <a:t>trimethyoktan</a:t>
            </a:r>
            <a:endParaRPr lang="cs-CZ" dirty="0" smtClean="0"/>
          </a:p>
          <a:p>
            <a:pPr>
              <a:lnSpc>
                <a:spcPct val="200000"/>
              </a:lnSpc>
            </a:pPr>
            <a:r>
              <a:rPr lang="cs-CZ" dirty="0" smtClean="0"/>
              <a:t>1,1-</a:t>
            </a:r>
            <a:r>
              <a:rPr lang="cs-CZ" dirty="0" err="1" smtClean="0"/>
              <a:t>dubutylcyklohexan</a:t>
            </a:r>
            <a:endParaRPr lang="cs-CZ" dirty="0" smtClean="0"/>
          </a:p>
          <a:p>
            <a:pPr>
              <a:lnSpc>
                <a:spcPct val="200000"/>
              </a:lnSpc>
            </a:pPr>
            <a:r>
              <a:rPr lang="cs-CZ" dirty="0" smtClean="0"/>
              <a:t>3,3-</a:t>
            </a:r>
            <a:r>
              <a:rPr lang="cs-CZ" dirty="0" err="1" smtClean="0"/>
              <a:t>dipropylheptan</a:t>
            </a:r>
            <a:endParaRPr lang="cs-CZ" dirty="0" smtClean="0"/>
          </a:p>
          <a:p>
            <a:pPr>
              <a:lnSpc>
                <a:spcPct val="200000"/>
              </a:lnSpc>
            </a:pPr>
            <a:r>
              <a:rPr lang="cs-CZ" dirty="0" err="1" smtClean="0"/>
              <a:t>ethylcyklopentan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-171400"/>
            <a:ext cx="8640960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Řešení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692696"/>
            <a:ext cx="8206680" cy="5403304"/>
          </a:xfrm>
        </p:spPr>
        <p:txBody>
          <a:bodyPr/>
          <a:lstStyle/>
          <a:p>
            <a:pPr>
              <a:lnSpc>
                <a:spcPct val="280000"/>
              </a:lnSpc>
            </a:pPr>
            <a:r>
              <a:rPr lang="cs-CZ" dirty="0" smtClean="0">
                <a:solidFill>
                  <a:schemeClr val="tx1"/>
                </a:solidFill>
              </a:rPr>
              <a:t>2,4,4-</a:t>
            </a:r>
            <a:r>
              <a:rPr lang="cs-CZ" dirty="0" err="1" smtClean="0">
                <a:solidFill>
                  <a:schemeClr val="tx1"/>
                </a:solidFill>
              </a:rPr>
              <a:t>trimethyoktan</a:t>
            </a:r>
            <a:endParaRPr lang="cs-CZ" dirty="0" smtClean="0">
              <a:solidFill>
                <a:schemeClr val="tx1"/>
              </a:solidFill>
            </a:endParaRPr>
          </a:p>
          <a:p>
            <a:pPr>
              <a:lnSpc>
                <a:spcPct val="280000"/>
              </a:lnSpc>
            </a:pPr>
            <a:r>
              <a:rPr lang="cs-CZ" dirty="0" smtClean="0">
                <a:solidFill>
                  <a:schemeClr val="tx1"/>
                </a:solidFill>
              </a:rPr>
              <a:t>1,1-</a:t>
            </a:r>
            <a:r>
              <a:rPr lang="cs-CZ" dirty="0" err="1" smtClean="0">
                <a:solidFill>
                  <a:schemeClr val="tx1"/>
                </a:solidFill>
              </a:rPr>
              <a:t>dibutylcyklohexan</a:t>
            </a:r>
            <a:endParaRPr lang="cs-CZ" dirty="0" smtClean="0">
              <a:solidFill>
                <a:schemeClr val="tx1"/>
              </a:solidFill>
            </a:endParaRPr>
          </a:p>
          <a:p>
            <a:pPr>
              <a:lnSpc>
                <a:spcPct val="280000"/>
              </a:lnSpc>
            </a:pPr>
            <a:r>
              <a:rPr lang="cs-CZ" dirty="0" smtClean="0">
                <a:solidFill>
                  <a:schemeClr val="tx1"/>
                </a:solidFill>
              </a:rPr>
              <a:t>3,3-</a:t>
            </a:r>
            <a:r>
              <a:rPr lang="cs-CZ" dirty="0" err="1" smtClean="0">
                <a:solidFill>
                  <a:schemeClr val="tx1"/>
                </a:solidFill>
              </a:rPr>
              <a:t>dipropylheptan</a:t>
            </a:r>
            <a:endParaRPr lang="cs-CZ" dirty="0" smtClean="0">
              <a:solidFill>
                <a:schemeClr val="tx1"/>
              </a:solidFill>
            </a:endParaRPr>
          </a:p>
          <a:p>
            <a:pPr>
              <a:lnSpc>
                <a:spcPct val="280000"/>
              </a:lnSpc>
            </a:pPr>
            <a:r>
              <a:rPr lang="cs-CZ" dirty="0" err="1" smtClean="0">
                <a:solidFill>
                  <a:schemeClr val="tx1"/>
                </a:solidFill>
              </a:rPr>
              <a:t>ethylcyklopentan</a:t>
            </a:r>
            <a:endParaRPr lang="cs-CZ" dirty="0" smtClean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29698" name="Object 2"/>
          <p:cNvGraphicFramePr>
            <a:graphicFrameLocks noChangeAspect="1"/>
          </p:cNvGraphicFramePr>
          <p:nvPr/>
        </p:nvGraphicFramePr>
        <p:xfrm>
          <a:off x="4427983" y="980728"/>
          <a:ext cx="3657729" cy="1152128"/>
        </p:xfrm>
        <a:graphic>
          <a:graphicData uri="http://schemas.openxmlformats.org/presentationml/2006/ole">
            <p:oleObj spid="_x0000_s29698" name="ChemSketch" r:id="rId3" imgW="1557360" imgH="490680" progId="ACD.ChemSketch.20">
              <p:embed/>
            </p:oleObj>
          </a:graphicData>
        </a:graphic>
      </p:graphicFrame>
      <p:sp>
        <p:nvSpPr>
          <p:cNvPr id="5" name="Nadpis 1"/>
          <p:cNvSpPr txBox="1">
            <a:spLocks/>
          </p:cNvSpPr>
          <p:nvPr/>
        </p:nvSpPr>
        <p:spPr bwMode="auto">
          <a:xfrm>
            <a:off x="7380312" y="917848"/>
            <a:ext cx="252028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C</a:t>
            </a:r>
            <a:r>
              <a:rPr kumimoji="0" lang="cs-CZ" sz="3200" b="0" i="0" u="none" strike="noStrike" kern="0" cap="none" spc="0" normalizeH="0" baseline="-25000" noProof="0" dirty="0" smtClean="0">
                <a:ln>
                  <a:noFill/>
                </a:ln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11</a:t>
            </a: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H</a:t>
            </a:r>
            <a:r>
              <a:rPr kumimoji="0" lang="cs-CZ" sz="3200" b="0" i="0" u="none" strike="noStrike" kern="0" cap="none" spc="0" normalizeH="0" baseline="-25000" noProof="0" dirty="0" smtClean="0">
                <a:ln>
                  <a:noFill/>
                </a:ln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24</a:t>
            </a:r>
            <a:endParaRPr kumimoji="0" lang="cs-CZ" sz="3200" b="0" i="0" u="none" strike="noStrike" kern="0" cap="none" spc="0" normalizeH="0" baseline="-25000" noProof="0" dirty="0">
              <a:ln>
                <a:noFill/>
              </a:ln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graphicFrame>
        <p:nvGraphicFramePr>
          <p:cNvPr id="29699" name="Object 3"/>
          <p:cNvGraphicFramePr>
            <a:graphicFrameLocks noChangeAspect="1"/>
          </p:cNvGraphicFramePr>
          <p:nvPr/>
        </p:nvGraphicFramePr>
        <p:xfrm>
          <a:off x="4427984" y="2420888"/>
          <a:ext cx="2712566" cy="1706562"/>
        </p:xfrm>
        <a:graphic>
          <a:graphicData uri="http://schemas.openxmlformats.org/presentationml/2006/ole">
            <p:oleObj spid="_x0000_s29699" name="ChemSketch" r:id="rId4" imgW="1536120" imgH="966240" progId="ACD.ChemSketch.20">
              <p:embed/>
            </p:oleObj>
          </a:graphicData>
        </a:graphic>
      </p:graphicFrame>
      <p:sp>
        <p:nvSpPr>
          <p:cNvPr id="7" name="Nadpis 1"/>
          <p:cNvSpPr txBox="1">
            <a:spLocks/>
          </p:cNvSpPr>
          <p:nvPr/>
        </p:nvSpPr>
        <p:spPr bwMode="auto">
          <a:xfrm>
            <a:off x="6516216" y="2420888"/>
            <a:ext cx="252028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C</a:t>
            </a:r>
            <a:r>
              <a:rPr kumimoji="0" lang="cs-CZ" sz="3200" b="0" i="0" u="none" strike="noStrike" kern="0" cap="none" spc="0" normalizeH="0" baseline="-25000" noProof="0" dirty="0" smtClean="0">
                <a:ln>
                  <a:noFill/>
                </a:ln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14</a:t>
            </a: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H</a:t>
            </a:r>
            <a:r>
              <a:rPr kumimoji="0" lang="cs-CZ" sz="3200" b="0" i="0" u="none" strike="noStrike" kern="0" cap="none" spc="0" normalizeH="0" baseline="-25000" noProof="0" dirty="0" smtClean="0">
                <a:ln>
                  <a:noFill/>
                </a:ln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28</a:t>
            </a:r>
            <a:endParaRPr kumimoji="0" lang="cs-CZ" sz="3200" b="0" i="0" u="none" strike="noStrike" kern="0" cap="none" spc="0" normalizeH="0" baseline="-25000" noProof="0" dirty="0">
              <a:ln>
                <a:noFill/>
              </a:ln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graphicFrame>
        <p:nvGraphicFramePr>
          <p:cNvPr id="29700" name="Object 4"/>
          <p:cNvGraphicFramePr>
            <a:graphicFrameLocks noChangeAspect="1"/>
          </p:cNvGraphicFramePr>
          <p:nvPr/>
        </p:nvGraphicFramePr>
        <p:xfrm>
          <a:off x="7020272" y="3645024"/>
          <a:ext cx="1944216" cy="1944216"/>
        </p:xfrm>
        <a:graphic>
          <a:graphicData uri="http://schemas.openxmlformats.org/presentationml/2006/ole">
            <p:oleObj spid="_x0000_s29700" name="ChemSketch" r:id="rId5" imgW="1030320" imgH="1030320" progId="ACD.ChemSketch.20">
              <p:embed/>
            </p:oleObj>
          </a:graphicData>
        </a:graphic>
      </p:graphicFrame>
      <p:sp>
        <p:nvSpPr>
          <p:cNvPr id="9" name="Nadpis 1"/>
          <p:cNvSpPr txBox="1">
            <a:spLocks/>
          </p:cNvSpPr>
          <p:nvPr/>
        </p:nvSpPr>
        <p:spPr bwMode="auto">
          <a:xfrm>
            <a:off x="4139952" y="4149080"/>
            <a:ext cx="252028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C</a:t>
            </a:r>
            <a:r>
              <a:rPr kumimoji="0" lang="cs-CZ" sz="3200" b="0" i="0" u="none" strike="noStrike" kern="0" cap="none" spc="0" normalizeH="0" baseline="-25000" noProof="0" dirty="0" smtClean="0">
                <a:ln>
                  <a:noFill/>
                </a:ln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13</a:t>
            </a: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H</a:t>
            </a:r>
            <a:r>
              <a:rPr kumimoji="0" lang="cs-CZ" sz="3200" b="0" i="0" u="none" strike="noStrike" kern="0" cap="none" spc="0" normalizeH="0" baseline="-25000" noProof="0" dirty="0" smtClean="0">
                <a:ln>
                  <a:noFill/>
                </a:ln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28</a:t>
            </a:r>
            <a:endParaRPr kumimoji="0" lang="cs-CZ" sz="3200" b="0" i="0" u="none" strike="noStrike" kern="0" cap="none" spc="0" normalizeH="0" baseline="-25000" noProof="0" dirty="0">
              <a:ln>
                <a:noFill/>
              </a:ln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graphicFrame>
        <p:nvGraphicFramePr>
          <p:cNvPr id="29701" name="Object 5"/>
          <p:cNvGraphicFramePr>
            <a:graphicFrameLocks noChangeAspect="1"/>
          </p:cNvGraphicFramePr>
          <p:nvPr/>
        </p:nvGraphicFramePr>
        <p:xfrm>
          <a:off x="3995936" y="5517232"/>
          <a:ext cx="2503170" cy="1080120"/>
        </p:xfrm>
        <a:graphic>
          <a:graphicData uri="http://schemas.openxmlformats.org/presentationml/2006/ole">
            <p:oleObj spid="_x0000_s29701" name="ChemSketch" r:id="rId6" imgW="1703880" imgH="734400" progId="ACD.ChemSketch.20">
              <p:embed/>
            </p:oleObj>
          </a:graphicData>
        </a:graphic>
      </p:graphicFrame>
      <p:sp>
        <p:nvSpPr>
          <p:cNvPr id="11" name="Nadpis 1"/>
          <p:cNvSpPr txBox="1">
            <a:spLocks/>
          </p:cNvSpPr>
          <p:nvPr/>
        </p:nvSpPr>
        <p:spPr bwMode="auto">
          <a:xfrm>
            <a:off x="6372200" y="5517232"/>
            <a:ext cx="252028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C</a:t>
            </a:r>
            <a:r>
              <a:rPr lang="cs-CZ" sz="3200" kern="0" baseline="-25000" noProof="0" dirty="0" smtClean="0">
                <a:ea typeface="+mj-ea"/>
                <a:cs typeface="+mj-cs"/>
              </a:rPr>
              <a:t>7</a:t>
            </a: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H</a:t>
            </a:r>
            <a:r>
              <a:rPr lang="cs-CZ" sz="3200" kern="0" baseline="-25000" dirty="0" smtClean="0">
                <a:ea typeface="+mj-ea"/>
                <a:cs typeface="+mj-cs"/>
              </a:rPr>
              <a:t>14</a:t>
            </a:r>
            <a:endParaRPr kumimoji="0" lang="cs-CZ" sz="3200" b="0" i="0" u="none" strike="noStrike" kern="0" cap="none" spc="0" normalizeH="0" baseline="-25000" noProof="0" dirty="0">
              <a:ln>
                <a:noFill/>
              </a:ln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609600"/>
            <a:ext cx="8892480" cy="1143000"/>
          </a:xfrm>
        </p:spPr>
        <p:txBody>
          <a:bodyPr/>
          <a:lstStyle/>
          <a:p>
            <a:r>
              <a:rPr lang="cs-CZ" sz="3600" dirty="0" smtClean="0"/>
              <a:t>Zapiš pět různých názvů izomerů pro látku C</a:t>
            </a:r>
            <a:r>
              <a:rPr lang="cs-CZ" sz="3600" baseline="-25000" dirty="0" smtClean="0"/>
              <a:t>6</a:t>
            </a:r>
            <a:r>
              <a:rPr lang="cs-CZ" sz="3600" dirty="0" smtClean="0"/>
              <a:t>H</a:t>
            </a:r>
            <a:r>
              <a:rPr lang="cs-CZ" sz="3600" baseline="-25000" dirty="0" smtClean="0"/>
              <a:t>14</a:t>
            </a:r>
            <a:r>
              <a:rPr lang="cs-CZ" sz="3600" dirty="0" smtClean="0"/>
              <a:t>: 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hexan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2-</a:t>
            </a:r>
            <a:r>
              <a:rPr lang="cs-CZ" dirty="0" err="1" smtClean="0">
                <a:solidFill>
                  <a:schemeClr val="tx1"/>
                </a:solidFill>
              </a:rPr>
              <a:t>methylpentan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3-</a:t>
            </a:r>
            <a:r>
              <a:rPr lang="cs-CZ" dirty="0" err="1" smtClean="0">
                <a:solidFill>
                  <a:schemeClr val="tx1"/>
                </a:solidFill>
              </a:rPr>
              <a:t>methylpentan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2,2-</a:t>
            </a:r>
            <a:r>
              <a:rPr lang="cs-CZ" dirty="0" err="1" smtClean="0">
                <a:solidFill>
                  <a:schemeClr val="tx1"/>
                </a:solidFill>
              </a:rPr>
              <a:t>dimethylbutan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2,3-</a:t>
            </a:r>
            <a:r>
              <a:rPr lang="cs-CZ" dirty="0" err="1" smtClean="0">
                <a:solidFill>
                  <a:schemeClr val="tx1"/>
                </a:solidFill>
              </a:rPr>
              <a:t>dimethylbutan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285992"/>
            <a:ext cx="8229600" cy="1008112"/>
          </a:xfrm>
        </p:spPr>
        <p:txBody>
          <a:bodyPr/>
          <a:lstStyle/>
          <a:p>
            <a:pPr algn="l"/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>
                <a:solidFill>
                  <a:schemeClr val="tx1"/>
                </a:solidFill>
              </a:rPr>
              <a:t>Zdroje obrázků: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214687"/>
            <a:ext cx="8229600" cy="5902946"/>
          </a:xfrm>
        </p:spPr>
        <p:txBody>
          <a:bodyPr/>
          <a:lstStyle/>
          <a:p>
            <a:r>
              <a:rPr lang="cs-CZ" sz="1100" dirty="0" smtClean="0">
                <a:solidFill>
                  <a:schemeClr val="tx1"/>
                </a:solidFill>
              </a:rPr>
              <a:t>http://commons.wikimedia.org/wiki/File:Dimethylcyclohexan.svg</a:t>
            </a:r>
          </a:p>
          <a:p>
            <a:r>
              <a:rPr lang="cs-CZ" sz="1100" dirty="0" smtClean="0">
                <a:solidFill>
                  <a:schemeClr val="tx1"/>
                </a:solidFill>
              </a:rPr>
              <a:t>archiv autora s pomocí freewarového programu </a:t>
            </a:r>
            <a:r>
              <a:rPr lang="cs-CZ" sz="1100" dirty="0" err="1" smtClean="0">
                <a:solidFill>
                  <a:schemeClr val="tx1"/>
                </a:solidFill>
              </a:rPr>
              <a:t>ChemSketch</a:t>
            </a:r>
            <a:r>
              <a:rPr lang="cs-CZ" sz="1100" dirty="0" smtClean="0">
                <a:solidFill>
                  <a:schemeClr val="tx1"/>
                </a:solidFill>
              </a:rPr>
              <a:t> pro tvorbu chemických vzorců </a:t>
            </a:r>
            <a:endParaRPr lang="cs-CZ" sz="1100" dirty="0">
              <a:solidFill>
                <a:schemeClr val="tx1"/>
              </a:solidFill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 bwMode="auto">
          <a:xfrm>
            <a:off x="10344" y="0"/>
            <a:ext cx="9144000" cy="2708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omic Sans MS" pitchFamily="66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omic Sans MS" pitchFamily="66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omic Sans MS" pitchFamily="66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omic Sans MS" pitchFamily="66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cs-CZ" sz="2400" kern="0" dirty="0" smtClean="0"/>
              <a:t/>
            </a:r>
            <a:br>
              <a:rPr lang="cs-CZ" sz="2400" kern="0" dirty="0" smtClean="0"/>
            </a:br>
            <a:r>
              <a:rPr lang="cs-CZ" sz="2000" dirty="0">
                <a:solidFill>
                  <a:schemeClr val="tx1"/>
                </a:solidFill>
                <a:cs typeface="+mj-cs"/>
              </a:rPr>
              <a:t>Použitá literatura:</a:t>
            </a:r>
          </a:p>
          <a:p>
            <a:pPr marL="536575" indent="-27305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</a:pPr>
            <a:r>
              <a:rPr lang="cs-CZ" sz="1400" dirty="0" smtClean="0">
                <a:solidFill>
                  <a:schemeClr val="tx1"/>
                </a:solidFill>
                <a:cs typeface="Arial" pitchFamily="34" charset="0"/>
              </a:rPr>
              <a:t>Kotlík </a:t>
            </a:r>
            <a:r>
              <a:rPr lang="cs-CZ" sz="1400" dirty="0">
                <a:solidFill>
                  <a:schemeClr val="tx1"/>
                </a:solidFill>
                <a:cs typeface="Arial" pitchFamily="34" charset="0"/>
              </a:rPr>
              <a:t>B., Růžičková K. </a:t>
            </a:r>
            <a:r>
              <a:rPr lang="cs-CZ" sz="1400" i="1" dirty="0">
                <a:solidFill>
                  <a:schemeClr val="tx1"/>
                </a:solidFill>
                <a:cs typeface="Arial" pitchFamily="34" charset="0"/>
              </a:rPr>
              <a:t>Chemie I v kostce</a:t>
            </a:r>
            <a:r>
              <a:rPr lang="cs-CZ" sz="1400" dirty="0">
                <a:solidFill>
                  <a:schemeClr val="tx1"/>
                </a:solidFill>
                <a:cs typeface="Arial" pitchFamily="34" charset="0"/>
              </a:rPr>
              <a:t>, Havlíčkův Brod: Fragment, 1996. ISBN </a:t>
            </a:r>
            <a:r>
              <a:rPr lang="cs-CZ" sz="1400" dirty="0" smtClean="0">
                <a:solidFill>
                  <a:schemeClr val="tx1"/>
                </a:solidFill>
                <a:cs typeface="Arial" pitchFamily="34" charset="0"/>
              </a:rPr>
              <a:t>80-7200-056-X</a:t>
            </a:r>
          </a:p>
          <a:p>
            <a:pPr marL="536575" indent="-27305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</a:pPr>
            <a:endParaRPr lang="cs-CZ" sz="1400" dirty="0" smtClean="0">
              <a:solidFill>
                <a:schemeClr val="tx1"/>
              </a:solidFill>
              <a:cs typeface="Arial" pitchFamily="34" charset="0"/>
            </a:endParaRPr>
          </a:p>
          <a:p>
            <a:pPr marL="536575" indent="-27305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</a:pPr>
            <a:r>
              <a:rPr lang="cs-CZ" sz="1400" dirty="0" err="1" smtClean="0">
                <a:solidFill>
                  <a:schemeClr val="tx1"/>
                </a:solidFill>
                <a:cs typeface="Times New Roman" pitchFamily="18" charset="0"/>
              </a:rPr>
              <a:t>Beneš.P</a:t>
            </a:r>
            <a:r>
              <a:rPr lang="cs-CZ" sz="1400" dirty="0">
                <a:solidFill>
                  <a:schemeClr val="tx1"/>
                </a:solidFill>
                <a:cs typeface="Times New Roman" pitchFamily="18" charset="0"/>
              </a:rPr>
              <a:t>, </a:t>
            </a:r>
            <a:r>
              <a:rPr lang="cs-CZ" sz="1400" dirty="0" err="1">
                <a:solidFill>
                  <a:schemeClr val="tx1"/>
                </a:solidFill>
                <a:cs typeface="Times New Roman" pitchFamily="18" charset="0"/>
              </a:rPr>
              <a:t>Pumpr</a:t>
            </a:r>
            <a:r>
              <a:rPr lang="cs-CZ" sz="1400" dirty="0">
                <a:solidFill>
                  <a:schemeClr val="tx1"/>
                </a:solidFill>
                <a:cs typeface="Times New Roman" pitchFamily="18" charset="0"/>
              </a:rPr>
              <a:t> V., </a:t>
            </a:r>
            <a:r>
              <a:rPr lang="cs-CZ" sz="1400" dirty="0" err="1">
                <a:solidFill>
                  <a:schemeClr val="tx1"/>
                </a:solidFill>
                <a:cs typeface="Times New Roman" pitchFamily="18" charset="0"/>
              </a:rPr>
              <a:t>Banýr</a:t>
            </a:r>
            <a:r>
              <a:rPr lang="cs-CZ" sz="1400" dirty="0">
                <a:solidFill>
                  <a:schemeClr val="tx1"/>
                </a:solidFill>
                <a:cs typeface="Times New Roman" pitchFamily="18" charset="0"/>
              </a:rPr>
              <a:t> J. </a:t>
            </a:r>
            <a:r>
              <a:rPr lang="cs-CZ" sz="1400" i="1" dirty="0">
                <a:solidFill>
                  <a:schemeClr val="tx1"/>
                </a:solidFill>
                <a:cs typeface="Times New Roman" pitchFamily="18" charset="0"/>
              </a:rPr>
              <a:t>Základy praktické chemie 2.díl pro 9.ročník základní školy. </a:t>
            </a:r>
            <a:r>
              <a:rPr lang="cs-CZ" sz="1400" dirty="0">
                <a:solidFill>
                  <a:schemeClr val="tx1"/>
                </a:solidFill>
                <a:cs typeface="Times New Roman" pitchFamily="18" charset="0"/>
              </a:rPr>
              <a:t>Praha: Fortuna, 2006. ISBN </a:t>
            </a:r>
            <a:r>
              <a:rPr lang="cs-CZ" sz="1400" dirty="0" smtClean="0">
                <a:solidFill>
                  <a:schemeClr val="tx1"/>
                </a:solidFill>
                <a:cs typeface="Times New Roman" pitchFamily="18" charset="0"/>
              </a:rPr>
              <a:t>80-7168-879-7</a:t>
            </a:r>
          </a:p>
          <a:p>
            <a:pPr marL="536575" indent="-27305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</a:pPr>
            <a:endParaRPr lang="cs-CZ" sz="1400" dirty="0" smtClean="0">
              <a:solidFill>
                <a:schemeClr val="tx1"/>
              </a:solidFill>
              <a:ea typeface="+mn-ea"/>
            </a:endParaRPr>
          </a:p>
          <a:p>
            <a:pPr marL="536575" indent="-27305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</a:pPr>
            <a:endParaRPr lang="cs-CZ" sz="1400" dirty="0">
              <a:solidFill>
                <a:schemeClr val="tx1"/>
              </a:solidFill>
              <a:ea typeface="+mn-ea"/>
            </a:endParaRPr>
          </a:p>
          <a:p>
            <a:pPr marL="536575" indent="-27305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</a:pPr>
            <a:r>
              <a:rPr lang="cs-CZ" sz="1400" dirty="0" smtClean="0">
                <a:solidFill>
                  <a:schemeClr val="tx1"/>
                </a:solidFill>
                <a:ea typeface="+mn-ea"/>
              </a:rPr>
              <a:t>archiv autora</a:t>
            </a:r>
            <a:endParaRPr lang="cs-CZ" sz="1400" dirty="0">
              <a:solidFill>
                <a:schemeClr val="tx1"/>
              </a:solidFill>
              <a:ea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52724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2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Výchozí návrh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6919</TotalTime>
  <Words>229</Words>
  <Application>Microsoft Office PowerPoint</Application>
  <PresentationFormat>Předvádění na obrazovce (4:3)</PresentationFormat>
  <Paragraphs>73</Paragraphs>
  <Slides>16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8" baseType="lpstr">
      <vt:lpstr>Výchozí návrh</vt:lpstr>
      <vt:lpstr>ChemSketch</vt:lpstr>
      <vt:lpstr>Snímek 1</vt:lpstr>
      <vt:lpstr>ANOTACE</vt:lpstr>
      <vt:lpstr>Přehled pravidel pro tvorbu názvosloví:</vt:lpstr>
      <vt:lpstr>Snímek 4</vt:lpstr>
      <vt:lpstr>Pojmenuj následující nevětvené uhlovodíky: (úroveň základní)</vt:lpstr>
      <vt:lpstr>Řešení:</vt:lpstr>
      <vt:lpstr>Pojmenuj následující větvené uhlovodíky:  (úroveň pokročilá)</vt:lpstr>
      <vt:lpstr>Řešení: </vt:lpstr>
      <vt:lpstr>Pojmenuj následující větvené uhlovodíky:  (úroveň mistr)</vt:lpstr>
      <vt:lpstr>Řešení:</vt:lpstr>
      <vt:lpstr>Pojmenuj následující uhlovodíky, zaměř se na cis/trans izomerii:</vt:lpstr>
      <vt:lpstr>Řešení:</vt:lpstr>
      <vt:lpstr>Zapiš sumární a čárové/racionální vzorce následujících látek:</vt:lpstr>
      <vt:lpstr>Řešení</vt:lpstr>
      <vt:lpstr>Zapiš pět různých názvů izomerů pro látku C6H14: </vt:lpstr>
      <vt:lpstr> Zdroje obrázků: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Myologie</dc:title>
  <dc:creator>Miroslav Pražienka</dc:creator>
  <cp:lastModifiedBy>Veronika</cp:lastModifiedBy>
  <cp:revision>762</cp:revision>
  <dcterms:created xsi:type="dcterms:W3CDTF">2004-03-24T18:19:47Z</dcterms:created>
  <dcterms:modified xsi:type="dcterms:W3CDTF">2014-02-28T12:12:22Z</dcterms:modified>
</cp:coreProperties>
</file>