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4.xml" ContentType="application/vnd.openxmlformats-officedocument.theme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25"/>
  </p:notesMasterIdLst>
  <p:sldIdLst>
    <p:sldId id="257" r:id="rId4"/>
    <p:sldId id="268" r:id="rId5"/>
    <p:sldId id="256" r:id="rId6"/>
    <p:sldId id="272" r:id="rId7"/>
    <p:sldId id="264" r:id="rId8"/>
    <p:sldId id="278" r:id="rId9"/>
    <p:sldId id="258" r:id="rId10"/>
    <p:sldId id="263" r:id="rId11"/>
    <p:sldId id="274" r:id="rId12"/>
    <p:sldId id="275" r:id="rId13"/>
    <p:sldId id="276" r:id="rId14"/>
    <p:sldId id="259" r:id="rId15"/>
    <p:sldId id="280" r:id="rId16"/>
    <p:sldId id="260" r:id="rId17"/>
    <p:sldId id="265" r:id="rId18"/>
    <p:sldId id="261" r:id="rId19"/>
    <p:sldId id="273" r:id="rId20"/>
    <p:sldId id="266" r:id="rId21"/>
    <p:sldId id="262" r:id="rId22"/>
    <p:sldId id="270" r:id="rId23"/>
    <p:sldId id="267" r:id="rId2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245" autoAdjust="0"/>
    <p:restoredTop sz="94667" autoAdjust="0"/>
  </p:normalViewPr>
  <p:slideViewPr>
    <p:cSldViewPr>
      <p:cViewPr varScale="1">
        <p:scale>
          <a:sx n="103" d="100"/>
          <a:sy n="103" d="100"/>
        </p:scale>
        <p:origin x="-33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A00505E-982A-405C-BDDD-9F1A78631B45}" type="datetimeFigureOut">
              <a:rPr lang="cs-CZ"/>
              <a:pPr>
                <a:defRPr/>
              </a:pPr>
              <a:t>28.2.2014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9528EEE-0444-43E7-B866-D54F1BE79D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50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Přetáhni správný název na řádku.</a:t>
            </a:r>
          </a:p>
        </p:txBody>
      </p:sp>
      <p:sp>
        <p:nvSpPr>
          <p:cNvPr id="450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457B858-779C-4AEF-BA50-E326E9C2482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222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Najdeš je v řadě písmen pod obrázky.</a:t>
            </a:r>
          </a:p>
        </p:txBody>
      </p:sp>
      <p:sp>
        <p:nvSpPr>
          <p:cNvPr id="5222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943DFE6-589B-47BC-8B9B-AE007E5D980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427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Použij čáru z obrazců</a:t>
            </a:r>
          </a:p>
        </p:txBody>
      </p:sp>
      <p:sp>
        <p:nvSpPr>
          <p:cNvPr id="5427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7D0677C-771E-4056-A897-04307243338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themeOverride" Target="../theme/themeOverride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924192-2418-42E3-B8DA-ED44F521EACD}" type="datetimeFigureOut">
              <a:rPr lang="cs-CZ"/>
              <a:pPr>
                <a:defRPr/>
              </a:pPr>
              <a:t>28.2.2014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AC400-6161-4AAF-B428-CAA4BCE51F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A8C6E0-8B4D-4D68-818F-A94DBC7A90CA}" type="datetimeFigureOut">
              <a:rPr lang="cs-CZ"/>
              <a:pPr>
                <a:defRPr/>
              </a:pPr>
              <a:t>28.2.2014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7051C6-61DC-4F22-93D2-C65D50B98C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727818-EA9C-447C-992D-55C4A48076F9}" type="datetimeFigureOut">
              <a:rPr lang="cs-CZ"/>
              <a:pPr>
                <a:defRPr/>
              </a:pPr>
              <a:t>28.2.2014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705984-B320-44D2-9395-257D7A77A9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ECB6A-48FD-438B-9529-FE51AFB8766A}" type="datetimeFigureOut">
              <a:rPr lang="cs-CZ"/>
              <a:pPr>
                <a:defRPr/>
              </a:pPr>
              <a:t>28.2.2014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99A084-6A1D-482C-911D-A5791D5A32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E4FB15-18CC-4613-8EB7-34DAC9BFFE7A}" type="datetimeFigureOut">
              <a:rPr lang="cs-CZ"/>
              <a:pPr>
                <a:defRPr/>
              </a:pPr>
              <a:t>28.2.2014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6A58F5-1D10-4041-A8DC-5FB15D7A34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68AB2A-3E5E-4172-AD30-95E45B99FA11}" type="datetimeFigureOut">
              <a:rPr lang="cs-CZ"/>
              <a:pPr>
                <a:defRPr/>
              </a:pPr>
              <a:t>28.2.2014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F3F4C1-9527-4616-93F6-447C23512D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DC8394-A150-4329-BC2F-C0E52BA62830}" type="datetimeFigureOut">
              <a:rPr lang="cs-CZ"/>
              <a:pPr>
                <a:defRPr/>
              </a:pPr>
              <a:t>28.2.2014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001D96-AC43-42EF-9C0B-74C4A3E9AC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77287D-B9C3-4AA0-9D94-A6A01B4A9AF9}" type="datetimeFigureOut">
              <a:rPr lang="cs-CZ"/>
              <a:pPr>
                <a:defRPr/>
              </a:pPr>
              <a:t>28.2.2014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426D9B-514F-4AF5-BBF0-51984176C6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919AE2-AED0-4470-9811-4584848A4FA1}" type="datetimeFigureOut">
              <a:rPr lang="cs-CZ"/>
              <a:pPr>
                <a:defRPr/>
              </a:pPr>
              <a:t>28.2.2014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FF7B1D-E527-45FC-836F-A18ECFCEAC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2C3762-7EA0-4645-A820-ADCADB1C489A}" type="datetimeFigureOut">
              <a:rPr lang="cs-CZ"/>
              <a:pPr>
                <a:defRPr/>
              </a:pPr>
              <a:t>28.2.2014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398794-BB90-4F99-B291-87C508573E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183FC5-A1ED-4E52-A038-09CF3D3131F3}" type="datetimeFigureOut">
              <a:rPr lang="cs-CZ"/>
              <a:pPr>
                <a:defRPr/>
              </a:pPr>
              <a:t>28.2.2014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D6CE45-5970-45B1-8628-19E293B340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94"/>
          <p:cNvGrpSpPr>
            <a:grpSpLocks/>
          </p:cNvGrpSpPr>
          <p:nvPr/>
        </p:nvGrpSpPr>
        <p:grpSpPr bwMode="auto">
          <a:xfrm>
            <a:off x="0" y="-30163"/>
            <a:ext cx="9067800" cy="6889751"/>
            <a:chOff x="0" y="-30477"/>
            <a:chExt cx="9067800" cy="6889273"/>
          </a:xfrm>
        </p:grpSpPr>
        <p:cxnSp>
          <p:nvCxnSpPr>
            <p:cNvPr id="5" name="Straight Connector 109"/>
            <p:cNvCxnSpPr/>
            <p:nvPr/>
          </p:nvCxnSpPr>
          <p:spPr>
            <a:xfrm rot="16200000" flipH="1">
              <a:off x="-14475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176"/>
            <p:cNvCxnSpPr/>
            <p:nvPr/>
          </p:nvCxnSpPr>
          <p:spPr>
            <a:xfrm rot="16200000" flipH="1">
              <a:off x="-1638062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177"/>
            <p:cNvCxnSpPr/>
            <p:nvPr/>
          </p:nvCxnSpPr>
          <p:spPr>
            <a:xfrm rot="5400000">
              <a:off x="-1485662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80"/>
            <p:cNvCxnSpPr/>
            <p:nvPr/>
          </p:nvCxnSpPr>
          <p:spPr>
            <a:xfrm rot="5400000">
              <a:off x="-3238262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81"/>
            <p:cNvCxnSpPr/>
            <p:nvPr/>
          </p:nvCxnSpPr>
          <p:spPr>
            <a:xfrm rot="16200000" flipH="1">
              <a:off x="-3314462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82"/>
            <p:cNvCxnSpPr/>
            <p:nvPr/>
          </p:nvCxnSpPr>
          <p:spPr>
            <a:xfrm rot="16200000" flipH="1">
              <a:off x="-1371362" y="2971246"/>
              <a:ext cx="6857524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83"/>
            <p:cNvCxnSpPr/>
            <p:nvPr/>
          </p:nvCxnSpPr>
          <p:spPr>
            <a:xfrm rot="16200000" flipH="1">
              <a:off x="-2819162" y="3199846"/>
              <a:ext cx="6857524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84"/>
            <p:cNvCxnSpPr/>
            <p:nvPr/>
          </p:nvCxnSpPr>
          <p:spPr>
            <a:xfrm rot="5400000">
              <a:off x="-2704862" y="3237946"/>
              <a:ext cx="6857524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85"/>
            <p:cNvCxnSpPr/>
            <p:nvPr/>
          </p:nvCxnSpPr>
          <p:spPr>
            <a:xfrm rot="16200000" flipH="1">
              <a:off x="-2133362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86"/>
            <p:cNvCxnSpPr/>
            <p:nvPr/>
          </p:nvCxnSpPr>
          <p:spPr>
            <a:xfrm rot="16200000" flipH="1">
              <a:off x="-31239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87"/>
            <p:cNvCxnSpPr/>
            <p:nvPr/>
          </p:nvCxnSpPr>
          <p:spPr>
            <a:xfrm rot="16200000" flipH="1">
              <a:off x="-18285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88"/>
            <p:cNvCxnSpPr/>
            <p:nvPr/>
          </p:nvCxnSpPr>
          <p:spPr>
            <a:xfrm rot="16200000" flipH="1">
              <a:off x="-28191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89"/>
            <p:cNvCxnSpPr/>
            <p:nvPr/>
          </p:nvCxnSpPr>
          <p:spPr>
            <a:xfrm rot="16200000" flipH="1">
              <a:off x="-2438162" y="3123646"/>
              <a:ext cx="6857524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64"/>
            <p:cNvCxnSpPr/>
            <p:nvPr/>
          </p:nvCxnSpPr>
          <p:spPr>
            <a:xfrm rot="5400000">
              <a:off x="-1731724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65"/>
            <p:cNvCxnSpPr/>
            <p:nvPr/>
          </p:nvCxnSpPr>
          <p:spPr>
            <a:xfrm rot="5400000">
              <a:off x="-1141968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68"/>
            <p:cNvCxnSpPr/>
            <p:nvPr/>
          </p:nvCxnSpPr>
          <p:spPr>
            <a:xfrm rot="5400000">
              <a:off x="-9141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172"/>
            <p:cNvCxnSpPr/>
            <p:nvPr/>
          </p:nvCxnSpPr>
          <p:spPr>
            <a:xfrm rot="5400000">
              <a:off x="-1855549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120"/>
            <p:cNvCxnSpPr/>
            <p:nvPr/>
          </p:nvCxnSpPr>
          <p:spPr>
            <a:xfrm rot="16200000" flipH="1">
              <a:off x="-2642949" y="3252233"/>
              <a:ext cx="6857524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144"/>
            <p:cNvCxnSpPr/>
            <p:nvPr/>
          </p:nvCxnSpPr>
          <p:spPr>
            <a:xfrm rot="16200000" flipH="1">
              <a:off x="-1953974" y="3325258"/>
              <a:ext cx="6857524" cy="206375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107"/>
            <p:cNvCxnSpPr/>
            <p:nvPr/>
          </p:nvCxnSpPr>
          <p:spPr>
            <a:xfrm rot="16200000" flipH="1">
              <a:off x="-23619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08"/>
            <p:cNvCxnSpPr/>
            <p:nvPr/>
          </p:nvCxnSpPr>
          <p:spPr>
            <a:xfrm rot="16200000" flipH="1">
              <a:off x="-21333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09"/>
            <p:cNvCxnSpPr/>
            <p:nvPr/>
          </p:nvCxnSpPr>
          <p:spPr>
            <a:xfrm rot="16200000" flipH="1">
              <a:off x="1067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10"/>
            <p:cNvCxnSpPr/>
            <p:nvPr/>
          </p:nvCxnSpPr>
          <p:spPr>
            <a:xfrm rot="16200000" flipH="1">
              <a:off x="8765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11"/>
            <p:cNvCxnSpPr/>
            <p:nvPr/>
          </p:nvCxnSpPr>
          <p:spPr>
            <a:xfrm rot="5400000">
              <a:off x="1028938" y="3237946"/>
              <a:ext cx="6857524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12"/>
            <p:cNvCxnSpPr/>
            <p:nvPr/>
          </p:nvCxnSpPr>
          <p:spPr>
            <a:xfrm rot="5400000">
              <a:off x="-723662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13"/>
            <p:cNvCxnSpPr/>
            <p:nvPr/>
          </p:nvCxnSpPr>
          <p:spPr>
            <a:xfrm rot="16200000" flipH="1">
              <a:off x="-799862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214"/>
            <p:cNvCxnSpPr/>
            <p:nvPr/>
          </p:nvCxnSpPr>
          <p:spPr>
            <a:xfrm rot="5400000">
              <a:off x="-152161" y="3428446"/>
              <a:ext cx="6857524" cy="3175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215"/>
            <p:cNvCxnSpPr/>
            <p:nvPr/>
          </p:nvCxnSpPr>
          <p:spPr>
            <a:xfrm rot="16200000" flipH="1">
              <a:off x="-304562" y="3199846"/>
              <a:ext cx="6857524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216"/>
            <p:cNvCxnSpPr/>
            <p:nvPr/>
          </p:nvCxnSpPr>
          <p:spPr>
            <a:xfrm rot="5400000">
              <a:off x="-190262" y="3237946"/>
              <a:ext cx="6857524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217"/>
            <p:cNvCxnSpPr/>
            <p:nvPr/>
          </p:nvCxnSpPr>
          <p:spPr>
            <a:xfrm rot="16200000" flipH="1">
              <a:off x="3812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218"/>
            <p:cNvCxnSpPr/>
            <p:nvPr/>
          </p:nvCxnSpPr>
          <p:spPr>
            <a:xfrm rot="16200000" flipH="1">
              <a:off x="-6093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219"/>
            <p:cNvCxnSpPr/>
            <p:nvPr/>
          </p:nvCxnSpPr>
          <p:spPr>
            <a:xfrm rot="16200000" flipH="1">
              <a:off x="686038" y="3352246"/>
              <a:ext cx="6857524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220"/>
            <p:cNvCxnSpPr/>
            <p:nvPr/>
          </p:nvCxnSpPr>
          <p:spPr>
            <a:xfrm rot="16200000" flipH="1">
              <a:off x="-3045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221"/>
            <p:cNvCxnSpPr/>
            <p:nvPr/>
          </p:nvCxnSpPr>
          <p:spPr>
            <a:xfrm rot="5400000">
              <a:off x="-1028462" y="3314146"/>
              <a:ext cx="6857524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222"/>
            <p:cNvCxnSpPr/>
            <p:nvPr/>
          </p:nvCxnSpPr>
          <p:spPr>
            <a:xfrm rot="5400000">
              <a:off x="782876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223"/>
            <p:cNvCxnSpPr/>
            <p:nvPr/>
          </p:nvCxnSpPr>
          <p:spPr>
            <a:xfrm rot="5400000">
              <a:off x="1372632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224"/>
            <p:cNvCxnSpPr/>
            <p:nvPr/>
          </p:nvCxnSpPr>
          <p:spPr>
            <a:xfrm rot="5400000">
              <a:off x="16004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225"/>
            <p:cNvCxnSpPr/>
            <p:nvPr/>
          </p:nvCxnSpPr>
          <p:spPr>
            <a:xfrm rot="5400000">
              <a:off x="659051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226"/>
            <p:cNvCxnSpPr/>
            <p:nvPr/>
          </p:nvCxnSpPr>
          <p:spPr>
            <a:xfrm rot="16200000" flipH="1">
              <a:off x="-128349" y="3252233"/>
              <a:ext cx="6857524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227"/>
            <p:cNvCxnSpPr/>
            <p:nvPr/>
          </p:nvCxnSpPr>
          <p:spPr>
            <a:xfrm rot="16200000" flipH="1">
              <a:off x="560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228"/>
            <p:cNvCxnSpPr/>
            <p:nvPr/>
          </p:nvCxnSpPr>
          <p:spPr>
            <a:xfrm rot="16200000" flipH="1">
              <a:off x="1526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229"/>
            <p:cNvCxnSpPr/>
            <p:nvPr/>
          </p:nvCxnSpPr>
          <p:spPr>
            <a:xfrm rot="16200000" flipH="1">
              <a:off x="3812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236"/>
            <p:cNvCxnSpPr/>
            <p:nvPr/>
          </p:nvCxnSpPr>
          <p:spPr>
            <a:xfrm rot="16200000" flipH="1">
              <a:off x="2743438" y="3352246"/>
              <a:ext cx="6857524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237"/>
            <p:cNvCxnSpPr/>
            <p:nvPr/>
          </p:nvCxnSpPr>
          <p:spPr>
            <a:xfrm rot="16200000" flipH="1">
              <a:off x="20957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238"/>
            <p:cNvCxnSpPr/>
            <p:nvPr/>
          </p:nvCxnSpPr>
          <p:spPr>
            <a:xfrm rot="5400000">
              <a:off x="27053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239"/>
            <p:cNvCxnSpPr/>
            <p:nvPr/>
          </p:nvCxnSpPr>
          <p:spPr>
            <a:xfrm rot="5400000">
              <a:off x="1829038" y="3276046"/>
              <a:ext cx="6857524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240"/>
            <p:cNvCxnSpPr/>
            <p:nvPr/>
          </p:nvCxnSpPr>
          <p:spPr>
            <a:xfrm rot="16200000" flipH="1">
              <a:off x="10670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241"/>
            <p:cNvCxnSpPr/>
            <p:nvPr/>
          </p:nvCxnSpPr>
          <p:spPr>
            <a:xfrm rot="16200000" flipH="1">
              <a:off x="23624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242"/>
            <p:cNvCxnSpPr/>
            <p:nvPr/>
          </p:nvCxnSpPr>
          <p:spPr>
            <a:xfrm rot="5400000">
              <a:off x="2646601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243"/>
            <p:cNvCxnSpPr/>
            <p:nvPr/>
          </p:nvCxnSpPr>
          <p:spPr>
            <a:xfrm rot="5400000">
              <a:off x="3049032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244"/>
            <p:cNvCxnSpPr/>
            <p:nvPr/>
          </p:nvCxnSpPr>
          <p:spPr>
            <a:xfrm rot="5400000">
              <a:off x="2895838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245"/>
            <p:cNvCxnSpPr/>
            <p:nvPr/>
          </p:nvCxnSpPr>
          <p:spPr>
            <a:xfrm rot="5400000">
              <a:off x="2389426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246"/>
            <p:cNvCxnSpPr/>
            <p:nvPr/>
          </p:nvCxnSpPr>
          <p:spPr>
            <a:xfrm rot="16200000" flipH="1">
              <a:off x="22370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247"/>
            <p:cNvCxnSpPr/>
            <p:nvPr/>
          </p:nvCxnSpPr>
          <p:spPr>
            <a:xfrm rot="16200000" flipH="1">
              <a:off x="17528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248"/>
            <p:cNvCxnSpPr/>
            <p:nvPr/>
          </p:nvCxnSpPr>
          <p:spPr>
            <a:xfrm rot="16200000" flipH="1">
              <a:off x="19814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249"/>
            <p:cNvCxnSpPr/>
            <p:nvPr/>
          </p:nvCxnSpPr>
          <p:spPr>
            <a:xfrm rot="5400000">
              <a:off x="3467338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250"/>
            <p:cNvCxnSpPr/>
            <p:nvPr/>
          </p:nvCxnSpPr>
          <p:spPr>
            <a:xfrm rot="16200000" flipH="1">
              <a:off x="3467338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251"/>
            <p:cNvCxnSpPr/>
            <p:nvPr/>
          </p:nvCxnSpPr>
          <p:spPr>
            <a:xfrm rot="5400000">
              <a:off x="4038839" y="3428446"/>
              <a:ext cx="6857524" cy="3175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252"/>
            <p:cNvCxnSpPr/>
            <p:nvPr/>
          </p:nvCxnSpPr>
          <p:spPr>
            <a:xfrm rot="16200000" flipH="1">
              <a:off x="3886438" y="3199846"/>
              <a:ext cx="6857524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253"/>
            <p:cNvCxnSpPr/>
            <p:nvPr/>
          </p:nvCxnSpPr>
          <p:spPr>
            <a:xfrm rot="5400000">
              <a:off x="4000738" y="3237946"/>
              <a:ext cx="6857524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254"/>
            <p:cNvCxnSpPr/>
            <p:nvPr/>
          </p:nvCxnSpPr>
          <p:spPr>
            <a:xfrm rot="16200000" flipH="1">
              <a:off x="45722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256"/>
            <p:cNvCxnSpPr/>
            <p:nvPr/>
          </p:nvCxnSpPr>
          <p:spPr>
            <a:xfrm rot="16200000" flipH="1">
              <a:off x="37340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257"/>
            <p:cNvCxnSpPr/>
            <p:nvPr/>
          </p:nvCxnSpPr>
          <p:spPr>
            <a:xfrm rot="5400000">
              <a:off x="3619738" y="3314146"/>
              <a:ext cx="6857524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258"/>
            <p:cNvCxnSpPr/>
            <p:nvPr/>
          </p:nvCxnSpPr>
          <p:spPr>
            <a:xfrm rot="16200000" flipH="1">
              <a:off x="4215051" y="3252233"/>
              <a:ext cx="6857524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259"/>
            <p:cNvCxnSpPr/>
            <p:nvPr/>
          </p:nvCxnSpPr>
          <p:spPr>
            <a:xfrm rot="16200000" flipH="1">
              <a:off x="4751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260"/>
            <p:cNvCxnSpPr/>
            <p:nvPr/>
          </p:nvCxnSpPr>
          <p:spPr>
            <a:xfrm rot="16200000" flipH="1">
              <a:off x="43436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261"/>
            <p:cNvCxnSpPr/>
            <p:nvPr/>
          </p:nvCxnSpPr>
          <p:spPr>
            <a:xfrm rot="16200000" flipH="1">
              <a:off x="45722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263"/>
            <p:cNvCxnSpPr/>
            <p:nvPr/>
          </p:nvCxnSpPr>
          <p:spPr>
            <a:xfrm rot="16200000" flipH="1">
              <a:off x="5258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264"/>
            <p:cNvCxnSpPr/>
            <p:nvPr/>
          </p:nvCxnSpPr>
          <p:spPr>
            <a:xfrm rot="16200000" flipH="1">
              <a:off x="50675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265"/>
            <p:cNvCxnSpPr/>
            <p:nvPr/>
          </p:nvCxnSpPr>
          <p:spPr>
            <a:xfrm rot="5400000">
              <a:off x="5219938" y="3237946"/>
              <a:ext cx="6857524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266"/>
            <p:cNvCxnSpPr/>
            <p:nvPr/>
          </p:nvCxnSpPr>
          <p:spPr>
            <a:xfrm rot="16200000" flipH="1">
              <a:off x="4877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267"/>
            <p:cNvCxnSpPr/>
            <p:nvPr/>
          </p:nvCxnSpPr>
          <p:spPr>
            <a:xfrm rot="5400000">
              <a:off x="5528707" y="3318116"/>
              <a:ext cx="6887685" cy="1905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269"/>
            <p:cNvCxnSpPr/>
            <p:nvPr/>
          </p:nvCxnSpPr>
          <p:spPr>
            <a:xfrm rot="5400000">
              <a:off x="4850051" y="3226833"/>
              <a:ext cx="6857524" cy="403225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270"/>
            <p:cNvCxnSpPr/>
            <p:nvPr/>
          </p:nvCxnSpPr>
          <p:spPr>
            <a:xfrm rot="16200000" flipH="1">
              <a:off x="4751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277"/>
            <p:cNvCxnSpPr/>
            <p:nvPr/>
          </p:nvCxnSpPr>
          <p:spPr>
            <a:xfrm rot="5400000">
              <a:off x="5562839" y="3428446"/>
              <a:ext cx="6857524" cy="3175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282"/>
            <p:cNvCxnSpPr/>
            <p:nvPr/>
          </p:nvCxnSpPr>
          <p:spPr>
            <a:xfrm rot="5400000">
              <a:off x="2552938" y="3390346"/>
              <a:ext cx="6857524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288"/>
            <p:cNvCxnSpPr/>
            <p:nvPr/>
          </p:nvCxnSpPr>
          <p:spPr>
            <a:xfrm rot="16200000" flipH="1">
              <a:off x="3048238" y="3352246"/>
              <a:ext cx="6857524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291"/>
            <p:cNvCxnSpPr/>
            <p:nvPr/>
          </p:nvCxnSpPr>
          <p:spPr>
            <a:xfrm rot="16200000" flipH="1">
              <a:off x="3238738" y="3237946"/>
              <a:ext cx="6857524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293"/>
            <p:cNvCxnSpPr/>
            <p:nvPr/>
          </p:nvCxnSpPr>
          <p:spPr>
            <a:xfrm rot="5400000">
              <a:off x="2133838" y="3276046"/>
              <a:ext cx="6857524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297"/>
            <p:cNvCxnSpPr/>
            <p:nvPr/>
          </p:nvCxnSpPr>
          <p:spPr>
            <a:xfrm rot="16200000" flipH="1">
              <a:off x="3148251" y="3252233"/>
              <a:ext cx="6857524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298"/>
            <p:cNvCxnSpPr/>
            <p:nvPr/>
          </p:nvCxnSpPr>
          <p:spPr>
            <a:xfrm rot="5400000">
              <a:off x="37721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301"/>
            <p:cNvCxnSpPr/>
            <p:nvPr/>
          </p:nvCxnSpPr>
          <p:spPr>
            <a:xfrm rot="5400000">
              <a:off x="4229338" y="2933146"/>
              <a:ext cx="6857524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306"/>
            <p:cNvCxnSpPr/>
            <p:nvPr/>
          </p:nvCxnSpPr>
          <p:spPr>
            <a:xfrm rot="16200000" flipH="1">
              <a:off x="1371044" y="3200640"/>
              <a:ext cx="6859112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89" name="Group 93"/>
          <p:cNvGrpSpPr>
            <a:grpSpLocks/>
          </p:cNvGrpSpPr>
          <p:nvPr/>
        </p:nvGrpSpPr>
        <p:grpSpPr bwMode="auto">
          <a:xfrm>
            <a:off x="0" y="2057400"/>
            <a:ext cx="4802188" cy="2820988"/>
            <a:chOff x="0" y="2057400"/>
            <a:chExt cx="4801394" cy="2820988"/>
          </a:xfrm>
        </p:grpSpPr>
        <p:cxnSp>
          <p:nvCxnSpPr>
            <p:cNvPr id="90" name="Straight Connector 116"/>
            <p:cNvCxnSpPr/>
            <p:nvPr/>
          </p:nvCxnSpPr>
          <p:spPr>
            <a:xfrm>
              <a:off x="0" y="2057400"/>
              <a:ext cx="4799806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117"/>
            <p:cNvCxnSpPr/>
            <p:nvPr/>
          </p:nvCxnSpPr>
          <p:spPr>
            <a:xfrm>
              <a:off x="0" y="4876800"/>
              <a:ext cx="4799806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119"/>
            <p:cNvCxnSpPr/>
            <p:nvPr/>
          </p:nvCxnSpPr>
          <p:spPr>
            <a:xfrm rot="5400000">
              <a:off x="3391694" y="3467100"/>
              <a:ext cx="2817812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/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9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30A1F6-3CEC-4CC6-ABA6-FCD742A870B1}" type="datetimeFigureOut">
              <a:rPr lang="cs-CZ"/>
              <a:pPr>
                <a:defRPr/>
              </a:pPr>
              <a:t>28.2.2014</a:t>
            </a:fld>
            <a:endParaRPr lang="cs-CZ"/>
          </a:p>
        </p:txBody>
      </p:sp>
      <p:sp>
        <p:nvSpPr>
          <p:cNvPr id="9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C6335B-0944-4864-97E1-D9F6297544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C6985C-F36E-40BD-ADFF-99EB1EAEE50A}" type="datetimeFigureOut">
              <a:rPr lang="cs-CZ"/>
              <a:pPr>
                <a:defRPr/>
              </a:pPr>
              <a:t>28.2.2014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A0EE29-CC39-4DCA-B7C9-961B40B06A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92"/>
          <p:cNvGrpSpPr>
            <a:grpSpLocks/>
          </p:cNvGrpSpPr>
          <p:nvPr/>
        </p:nvGrpSpPr>
        <p:grpSpPr bwMode="auto">
          <a:xfrm>
            <a:off x="0" y="-30163"/>
            <a:ext cx="9067800" cy="4846638"/>
            <a:chOff x="1" y="-30477"/>
            <a:chExt cx="9067799" cy="4526277"/>
          </a:xfrm>
        </p:grpSpPr>
        <p:cxnSp>
          <p:nvCxnSpPr>
            <p:cNvPr id="5" name="Straight Connector 7"/>
            <p:cNvCxnSpPr/>
            <p:nvPr/>
          </p:nvCxnSpPr>
          <p:spPr>
            <a:xfrm rot="16200000" flipH="1">
              <a:off x="-27156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8"/>
            <p:cNvCxnSpPr/>
            <p:nvPr/>
          </p:nvCxnSpPr>
          <p:spPr>
            <a:xfrm rot="16200000" flipH="1">
              <a:off x="-462060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9"/>
            <p:cNvCxnSpPr/>
            <p:nvPr/>
          </p:nvCxnSpPr>
          <p:spPr>
            <a:xfrm rot="5400000">
              <a:off x="-309660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0"/>
            <p:cNvCxnSpPr/>
            <p:nvPr/>
          </p:nvCxnSpPr>
          <p:spPr>
            <a:xfrm rot="5400000">
              <a:off x="-2062260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1"/>
            <p:cNvCxnSpPr/>
            <p:nvPr/>
          </p:nvCxnSpPr>
          <p:spPr>
            <a:xfrm rot="16200000" flipH="1">
              <a:off x="-2138460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2"/>
            <p:cNvCxnSpPr/>
            <p:nvPr/>
          </p:nvCxnSpPr>
          <p:spPr>
            <a:xfrm rot="16200000" flipH="1">
              <a:off x="-195360" y="1785840"/>
              <a:ext cx="450552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3"/>
            <p:cNvCxnSpPr/>
            <p:nvPr/>
          </p:nvCxnSpPr>
          <p:spPr>
            <a:xfrm rot="16200000" flipH="1">
              <a:off x="-1643160" y="2014440"/>
              <a:ext cx="450552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4"/>
            <p:cNvCxnSpPr/>
            <p:nvPr/>
          </p:nvCxnSpPr>
          <p:spPr>
            <a:xfrm rot="5400000">
              <a:off x="-1528860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5"/>
            <p:cNvCxnSpPr/>
            <p:nvPr/>
          </p:nvCxnSpPr>
          <p:spPr>
            <a:xfrm rot="16200000" flipH="1">
              <a:off x="-957360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6"/>
            <p:cNvCxnSpPr/>
            <p:nvPr/>
          </p:nvCxnSpPr>
          <p:spPr>
            <a:xfrm rot="16200000" flipH="1">
              <a:off x="-194796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7"/>
            <p:cNvCxnSpPr/>
            <p:nvPr/>
          </p:nvCxnSpPr>
          <p:spPr>
            <a:xfrm rot="16200000" flipH="1">
              <a:off x="-652560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8"/>
            <p:cNvCxnSpPr/>
            <p:nvPr/>
          </p:nvCxnSpPr>
          <p:spPr>
            <a:xfrm rot="16200000" flipH="1">
              <a:off x="-164316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9"/>
            <p:cNvCxnSpPr/>
            <p:nvPr/>
          </p:nvCxnSpPr>
          <p:spPr>
            <a:xfrm rot="16200000" flipH="1">
              <a:off x="-1790370" y="2019629"/>
              <a:ext cx="4495143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20"/>
            <p:cNvCxnSpPr/>
            <p:nvPr/>
          </p:nvCxnSpPr>
          <p:spPr>
            <a:xfrm rot="5400000">
              <a:off x="-555722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21"/>
            <p:cNvCxnSpPr/>
            <p:nvPr/>
          </p:nvCxnSpPr>
          <p:spPr>
            <a:xfrm rot="5400000">
              <a:off x="34034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22"/>
            <p:cNvCxnSpPr/>
            <p:nvPr/>
          </p:nvCxnSpPr>
          <p:spPr>
            <a:xfrm rot="5400000">
              <a:off x="26184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3"/>
            <p:cNvCxnSpPr/>
            <p:nvPr/>
          </p:nvCxnSpPr>
          <p:spPr>
            <a:xfrm rot="5400000">
              <a:off x="-679547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4"/>
            <p:cNvCxnSpPr/>
            <p:nvPr/>
          </p:nvCxnSpPr>
          <p:spPr>
            <a:xfrm rot="16200000" flipH="1">
              <a:off x="-1466947" y="2066827"/>
              <a:ext cx="450552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5"/>
            <p:cNvCxnSpPr/>
            <p:nvPr/>
          </p:nvCxnSpPr>
          <p:spPr>
            <a:xfrm rot="16200000" flipH="1">
              <a:off x="-777972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6"/>
            <p:cNvCxnSpPr/>
            <p:nvPr/>
          </p:nvCxnSpPr>
          <p:spPr>
            <a:xfrm rot="16200000" flipH="1">
              <a:off x="-118596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7"/>
            <p:cNvCxnSpPr/>
            <p:nvPr/>
          </p:nvCxnSpPr>
          <p:spPr>
            <a:xfrm rot="16200000" flipH="1">
              <a:off x="-95736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8"/>
            <p:cNvCxnSpPr/>
            <p:nvPr/>
          </p:nvCxnSpPr>
          <p:spPr>
            <a:xfrm rot="16200000" flipH="1">
              <a:off x="2243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9"/>
            <p:cNvCxnSpPr/>
            <p:nvPr/>
          </p:nvCxnSpPr>
          <p:spPr>
            <a:xfrm rot="16200000" flipH="1">
              <a:off x="20525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30"/>
            <p:cNvCxnSpPr/>
            <p:nvPr/>
          </p:nvCxnSpPr>
          <p:spPr>
            <a:xfrm rot="5400000">
              <a:off x="2204939" y="2052540"/>
              <a:ext cx="450552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31"/>
            <p:cNvCxnSpPr/>
            <p:nvPr/>
          </p:nvCxnSpPr>
          <p:spPr>
            <a:xfrm rot="5400000">
              <a:off x="452340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32"/>
            <p:cNvCxnSpPr/>
            <p:nvPr/>
          </p:nvCxnSpPr>
          <p:spPr>
            <a:xfrm rot="16200000" flipH="1">
              <a:off x="376140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3"/>
            <p:cNvCxnSpPr/>
            <p:nvPr/>
          </p:nvCxnSpPr>
          <p:spPr>
            <a:xfrm rot="5400000">
              <a:off x="1024634" y="2242246"/>
              <a:ext cx="450552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4"/>
            <p:cNvCxnSpPr/>
            <p:nvPr/>
          </p:nvCxnSpPr>
          <p:spPr>
            <a:xfrm rot="16200000" flipH="1">
              <a:off x="871440" y="2014440"/>
              <a:ext cx="450552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5"/>
            <p:cNvCxnSpPr/>
            <p:nvPr/>
          </p:nvCxnSpPr>
          <p:spPr>
            <a:xfrm rot="5400000">
              <a:off x="985740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6"/>
            <p:cNvCxnSpPr/>
            <p:nvPr/>
          </p:nvCxnSpPr>
          <p:spPr>
            <a:xfrm rot="16200000" flipH="1">
              <a:off x="1557240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7"/>
            <p:cNvCxnSpPr/>
            <p:nvPr/>
          </p:nvCxnSpPr>
          <p:spPr>
            <a:xfrm rot="16200000" flipH="1">
              <a:off x="56664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8"/>
            <p:cNvCxnSpPr/>
            <p:nvPr/>
          </p:nvCxnSpPr>
          <p:spPr>
            <a:xfrm rot="16200000" flipH="1">
              <a:off x="186204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9"/>
            <p:cNvCxnSpPr/>
            <p:nvPr/>
          </p:nvCxnSpPr>
          <p:spPr>
            <a:xfrm rot="16200000" flipH="1">
              <a:off x="87144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40"/>
            <p:cNvCxnSpPr/>
            <p:nvPr/>
          </p:nvCxnSpPr>
          <p:spPr>
            <a:xfrm rot="5400000">
              <a:off x="147540" y="2128740"/>
              <a:ext cx="450552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41"/>
            <p:cNvCxnSpPr/>
            <p:nvPr/>
          </p:nvCxnSpPr>
          <p:spPr>
            <a:xfrm rot="5400000">
              <a:off x="1958878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42"/>
            <p:cNvCxnSpPr/>
            <p:nvPr/>
          </p:nvCxnSpPr>
          <p:spPr>
            <a:xfrm rot="5400000">
              <a:off x="2548633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3"/>
            <p:cNvCxnSpPr/>
            <p:nvPr/>
          </p:nvCxnSpPr>
          <p:spPr>
            <a:xfrm rot="5400000">
              <a:off x="27764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4"/>
            <p:cNvCxnSpPr/>
            <p:nvPr/>
          </p:nvCxnSpPr>
          <p:spPr>
            <a:xfrm rot="5400000">
              <a:off x="1835053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5"/>
            <p:cNvCxnSpPr/>
            <p:nvPr/>
          </p:nvCxnSpPr>
          <p:spPr>
            <a:xfrm rot="16200000" flipH="1">
              <a:off x="1047653" y="2066827"/>
              <a:ext cx="450552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6"/>
            <p:cNvCxnSpPr/>
            <p:nvPr/>
          </p:nvCxnSpPr>
          <p:spPr>
            <a:xfrm rot="16200000" flipH="1">
              <a:off x="1736628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7"/>
            <p:cNvCxnSpPr/>
            <p:nvPr/>
          </p:nvCxnSpPr>
          <p:spPr>
            <a:xfrm rot="16200000" flipH="1">
              <a:off x="132864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8"/>
            <p:cNvCxnSpPr/>
            <p:nvPr/>
          </p:nvCxnSpPr>
          <p:spPr>
            <a:xfrm rot="16200000" flipH="1">
              <a:off x="155724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9"/>
            <p:cNvCxnSpPr/>
            <p:nvPr/>
          </p:nvCxnSpPr>
          <p:spPr>
            <a:xfrm rot="16200000" flipH="1">
              <a:off x="3919439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50"/>
            <p:cNvCxnSpPr/>
            <p:nvPr/>
          </p:nvCxnSpPr>
          <p:spPr>
            <a:xfrm rot="16200000" flipH="1">
              <a:off x="32717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51"/>
            <p:cNvCxnSpPr/>
            <p:nvPr/>
          </p:nvCxnSpPr>
          <p:spPr>
            <a:xfrm rot="5400000">
              <a:off x="38813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52"/>
            <p:cNvCxnSpPr/>
            <p:nvPr/>
          </p:nvCxnSpPr>
          <p:spPr>
            <a:xfrm rot="5400000">
              <a:off x="3005039" y="2090640"/>
              <a:ext cx="4505521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3"/>
            <p:cNvCxnSpPr/>
            <p:nvPr/>
          </p:nvCxnSpPr>
          <p:spPr>
            <a:xfrm rot="16200000" flipH="1">
              <a:off x="22430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4"/>
            <p:cNvCxnSpPr/>
            <p:nvPr/>
          </p:nvCxnSpPr>
          <p:spPr>
            <a:xfrm rot="16200000" flipH="1">
              <a:off x="35384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5"/>
            <p:cNvCxnSpPr/>
            <p:nvPr/>
          </p:nvCxnSpPr>
          <p:spPr>
            <a:xfrm rot="5400000">
              <a:off x="3822602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6"/>
            <p:cNvCxnSpPr/>
            <p:nvPr/>
          </p:nvCxnSpPr>
          <p:spPr>
            <a:xfrm rot="5400000">
              <a:off x="4225033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7"/>
            <p:cNvCxnSpPr/>
            <p:nvPr/>
          </p:nvCxnSpPr>
          <p:spPr>
            <a:xfrm rot="5400000">
              <a:off x="4071839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8"/>
            <p:cNvCxnSpPr/>
            <p:nvPr/>
          </p:nvCxnSpPr>
          <p:spPr>
            <a:xfrm rot="5400000">
              <a:off x="3565427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9"/>
            <p:cNvCxnSpPr/>
            <p:nvPr/>
          </p:nvCxnSpPr>
          <p:spPr>
            <a:xfrm rot="16200000" flipH="1">
              <a:off x="34130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60"/>
            <p:cNvCxnSpPr/>
            <p:nvPr/>
          </p:nvCxnSpPr>
          <p:spPr>
            <a:xfrm rot="16200000" flipH="1">
              <a:off x="2928839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61"/>
            <p:cNvCxnSpPr/>
            <p:nvPr/>
          </p:nvCxnSpPr>
          <p:spPr>
            <a:xfrm rot="16200000" flipH="1">
              <a:off x="30812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62"/>
            <p:cNvCxnSpPr/>
            <p:nvPr/>
          </p:nvCxnSpPr>
          <p:spPr>
            <a:xfrm rot="5400000">
              <a:off x="4643339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3"/>
            <p:cNvCxnSpPr/>
            <p:nvPr/>
          </p:nvCxnSpPr>
          <p:spPr>
            <a:xfrm rot="16200000" flipH="1">
              <a:off x="4643339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4"/>
            <p:cNvCxnSpPr/>
            <p:nvPr/>
          </p:nvCxnSpPr>
          <p:spPr>
            <a:xfrm rot="5400000">
              <a:off x="5215633" y="2242246"/>
              <a:ext cx="450552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5"/>
            <p:cNvCxnSpPr/>
            <p:nvPr/>
          </p:nvCxnSpPr>
          <p:spPr>
            <a:xfrm rot="16200000" flipH="1">
              <a:off x="5062439" y="2014440"/>
              <a:ext cx="450552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6"/>
            <p:cNvCxnSpPr/>
            <p:nvPr/>
          </p:nvCxnSpPr>
          <p:spPr>
            <a:xfrm rot="5400000">
              <a:off x="5176739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7"/>
            <p:cNvCxnSpPr/>
            <p:nvPr/>
          </p:nvCxnSpPr>
          <p:spPr>
            <a:xfrm rot="16200000" flipH="1">
              <a:off x="57482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8"/>
            <p:cNvCxnSpPr/>
            <p:nvPr/>
          </p:nvCxnSpPr>
          <p:spPr>
            <a:xfrm rot="16200000" flipH="1">
              <a:off x="49100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9"/>
            <p:cNvCxnSpPr/>
            <p:nvPr/>
          </p:nvCxnSpPr>
          <p:spPr>
            <a:xfrm rot="5400000">
              <a:off x="4795739" y="2128740"/>
              <a:ext cx="450552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70"/>
            <p:cNvCxnSpPr/>
            <p:nvPr/>
          </p:nvCxnSpPr>
          <p:spPr>
            <a:xfrm rot="16200000" flipH="1">
              <a:off x="5391052" y="2066827"/>
              <a:ext cx="450552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71"/>
            <p:cNvCxnSpPr/>
            <p:nvPr/>
          </p:nvCxnSpPr>
          <p:spPr>
            <a:xfrm rot="16200000" flipH="1">
              <a:off x="59276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72"/>
            <p:cNvCxnSpPr/>
            <p:nvPr/>
          </p:nvCxnSpPr>
          <p:spPr>
            <a:xfrm rot="16200000" flipH="1">
              <a:off x="55196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3"/>
            <p:cNvCxnSpPr/>
            <p:nvPr/>
          </p:nvCxnSpPr>
          <p:spPr>
            <a:xfrm rot="16200000" flipH="1">
              <a:off x="57482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4"/>
            <p:cNvCxnSpPr/>
            <p:nvPr/>
          </p:nvCxnSpPr>
          <p:spPr>
            <a:xfrm rot="16200000" flipH="1">
              <a:off x="6434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5"/>
            <p:cNvCxnSpPr/>
            <p:nvPr/>
          </p:nvCxnSpPr>
          <p:spPr>
            <a:xfrm rot="16200000" flipH="1">
              <a:off x="62435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6"/>
            <p:cNvCxnSpPr/>
            <p:nvPr/>
          </p:nvCxnSpPr>
          <p:spPr>
            <a:xfrm rot="5400000">
              <a:off x="63959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7"/>
            <p:cNvCxnSpPr/>
            <p:nvPr/>
          </p:nvCxnSpPr>
          <p:spPr>
            <a:xfrm rot="16200000" flipH="1">
              <a:off x="6053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8"/>
            <p:cNvCxnSpPr/>
            <p:nvPr/>
          </p:nvCxnSpPr>
          <p:spPr>
            <a:xfrm rot="5400000">
              <a:off x="6709412" y="2137412"/>
              <a:ext cx="4526277" cy="1905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9"/>
            <p:cNvCxnSpPr/>
            <p:nvPr/>
          </p:nvCxnSpPr>
          <p:spPr>
            <a:xfrm rot="5400000">
              <a:off x="6026052" y="2041427"/>
              <a:ext cx="4505521" cy="403225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80"/>
            <p:cNvCxnSpPr/>
            <p:nvPr/>
          </p:nvCxnSpPr>
          <p:spPr>
            <a:xfrm rot="16200000" flipH="1">
              <a:off x="59276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81"/>
            <p:cNvCxnSpPr/>
            <p:nvPr/>
          </p:nvCxnSpPr>
          <p:spPr>
            <a:xfrm rot="5400000">
              <a:off x="6738840" y="2241452"/>
              <a:ext cx="4505521" cy="3175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82"/>
            <p:cNvCxnSpPr/>
            <p:nvPr/>
          </p:nvCxnSpPr>
          <p:spPr>
            <a:xfrm rot="5400000">
              <a:off x="3728939" y="2204940"/>
              <a:ext cx="450552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3"/>
            <p:cNvCxnSpPr/>
            <p:nvPr/>
          </p:nvCxnSpPr>
          <p:spPr>
            <a:xfrm rot="16200000" flipH="1">
              <a:off x="4224239" y="2166840"/>
              <a:ext cx="450552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4"/>
            <p:cNvCxnSpPr/>
            <p:nvPr/>
          </p:nvCxnSpPr>
          <p:spPr>
            <a:xfrm rot="16200000" flipH="1">
              <a:off x="4414739" y="2052540"/>
              <a:ext cx="450552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5"/>
            <p:cNvCxnSpPr/>
            <p:nvPr/>
          </p:nvCxnSpPr>
          <p:spPr>
            <a:xfrm rot="5400000">
              <a:off x="3309839" y="2090640"/>
              <a:ext cx="450552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6"/>
            <p:cNvCxnSpPr/>
            <p:nvPr/>
          </p:nvCxnSpPr>
          <p:spPr>
            <a:xfrm rot="16200000" flipH="1">
              <a:off x="4324252" y="2066827"/>
              <a:ext cx="450552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7"/>
            <p:cNvCxnSpPr/>
            <p:nvPr/>
          </p:nvCxnSpPr>
          <p:spPr>
            <a:xfrm rot="5400000">
              <a:off x="49481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8"/>
            <p:cNvCxnSpPr/>
            <p:nvPr/>
          </p:nvCxnSpPr>
          <p:spPr>
            <a:xfrm rot="5400000">
              <a:off x="5405339" y="1747740"/>
              <a:ext cx="450552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9"/>
            <p:cNvCxnSpPr/>
            <p:nvPr/>
          </p:nvCxnSpPr>
          <p:spPr>
            <a:xfrm rot="16200000" flipH="1">
              <a:off x="25478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" name="Rectangle 93"/>
          <p:cNvSpPr/>
          <p:nvPr/>
        </p:nvSpPr>
        <p:spPr>
          <a:xfrm>
            <a:off x="0" y="4311650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89" name="Straight Connector 95"/>
          <p:cNvCxnSpPr/>
          <p:nvPr/>
        </p:nvCxnSpPr>
        <p:spPr>
          <a:xfrm>
            <a:off x="0" y="438785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Connector 96"/>
          <p:cNvCxnSpPr/>
          <p:nvPr/>
        </p:nvCxnSpPr>
        <p:spPr>
          <a:xfrm>
            <a:off x="0" y="6138863"/>
            <a:ext cx="9144000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1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FD147C-6046-4A16-8D5E-F149DDE266F3}" type="datetimeFigureOut">
              <a:rPr lang="cs-CZ"/>
              <a:pPr>
                <a:defRPr/>
              </a:pPr>
              <a:t>28.2.2014</a:t>
            </a:fld>
            <a:endParaRPr lang="cs-CZ"/>
          </a:p>
        </p:txBody>
      </p:sp>
      <p:sp>
        <p:nvSpPr>
          <p:cNvPr id="92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3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3B0191-2EB8-4C42-A7DE-C1BD7AEF9C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53A661-20EE-45CF-846F-8F94F888EA07}" type="datetimeFigureOut">
              <a:rPr lang="cs-CZ"/>
              <a:pPr>
                <a:defRPr/>
              </a:pPr>
              <a:t>28.2.2014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D69201-663C-49FA-85ED-7938DA6AB2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1C7E72-2A63-4C7A-B250-D0411F259D04}" type="datetimeFigureOut">
              <a:rPr lang="cs-CZ"/>
              <a:pPr>
                <a:defRPr/>
              </a:pPr>
              <a:t>28.2.2014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3D4A70-905E-418B-ADE2-D562398444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679AA7-D8FF-4C9E-8642-0D1FBBF17345}" type="datetimeFigureOut">
              <a:rPr lang="cs-CZ"/>
              <a:pPr>
                <a:defRPr/>
              </a:pPr>
              <a:t>28.2.2014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C1E708-003C-4ED0-AF96-03B6CBCFD0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2D6E99-2FE7-4C6E-A1F9-AF1212C9AD76}" type="datetimeFigureOut">
              <a:rPr lang="cs-CZ"/>
              <a:pPr>
                <a:defRPr/>
              </a:pPr>
              <a:t>28.2.2014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1A55E8-CBB2-4CEB-AA54-9810978302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6"/>
          <p:cNvSpPr/>
          <p:nvPr/>
        </p:nvSpPr>
        <p:spPr>
          <a:xfrm>
            <a:off x="0" y="1563688"/>
            <a:ext cx="2762250" cy="3313112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6" name="Straight Connector 38"/>
          <p:cNvCxnSpPr/>
          <p:nvPr/>
        </p:nvCxnSpPr>
        <p:spPr>
          <a:xfrm rot="5400000">
            <a:off x="1127919" y="3221832"/>
            <a:ext cx="3017837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40"/>
          <p:cNvCxnSpPr/>
          <p:nvPr/>
        </p:nvCxnSpPr>
        <p:spPr>
          <a:xfrm>
            <a:off x="0" y="1712913"/>
            <a:ext cx="2651125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42"/>
          <p:cNvCxnSpPr/>
          <p:nvPr/>
        </p:nvCxnSpPr>
        <p:spPr>
          <a:xfrm>
            <a:off x="0" y="4733925"/>
            <a:ext cx="2651125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BD013C-9067-4653-A335-680D9CF2257D}" type="datetimeFigureOut">
              <a:rPr lang="cs-CZ"/>
              <a:pPr>
                <a:defRPr/>
              </a:pPr>
              <a:t>28.2.2014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1E719-449A-4418-BBC5-D39694E07E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2"/>
          <p:cNvSpPr/>
          <p:nvPr/>
        </p:nvSpPr>
        <p:spPr>
          <a:xfrm>
            <a:off x="0" y="1563688"/>
            <a:ext cx="2762250" cy="3313112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6" name="Straight Connector 33"/>
          <p:cNvCxnSpPr/>
          <p:nvPr/>
        </p:nvCxnSpPr>
        <p:spPr>
          <a:xfrm rot="5400000">
            <a:off x="1127919" y="3221832"/>
            <a:ext cx="3017837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34"/>
          <p:cNvCxnSpPr/>
          <p:nvPr/>
        </p:nvCxnSpPr>
        <p:spPr>
          <a:xfrm>
            <a:off x="0" y="1712913"/>
            <a:ext cx="2651125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59"/>
          <p:cNvCxnSpPr/>
          <p:nvPr/>
        </p:nvCxnSpPr>
        <p:spPr>
          <a:xfrm>
            <a:off x="0" y="4733925"/>
            <a:ext cx="2651125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/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306FF8-CD17-48E3-9500-ACB75EAC3057}" type="datetimeFigureOut">
              <a:rPr lang="cs-CZ"/>
              <a:pPr>
                <a:defRPr/>
              </a:pPr>
              <a:t>28.2.2014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87E913-37B7-4F03-9283-1048BF12B4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0CDFF0-60E9-428B-9D2F-46CCB556A6F5}" type="datetimeFigureOut">
              <a:rPr lang="cs-CZ"/>
              <a:pPr>
                <a:defRPr/>
              </a:pPr>
              <a:t>28.2.2014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0F3F74-A4FB-4E27-B5BA-24DA6EAB8F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3F8FFC-3E8A-456A-B22B-54CEF8774283}" type="datetimeFigureOut">
              <a:rPr lang="cs-CZ"/>
              <a:pPr>
                <a:defRPr/>
              </a:pPr>
              <a:t>28.2.2014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EAE482-A558-483C-9B98-93FE626310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18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1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nice 6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3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F7DB2D-46BB-4757-BFB2-4C88349EC8E5}" type="datetimeFigureOut">
              <a:rPr lang="cs-CZ"/>
              <a:pPr>
                <a:defRPr/>
              </a:pPr>
              <a:t>28.2.2014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B5E27265-7007-41C0-B369-01AE5DE73F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10A0A4-ACE9-499F-87C3-924E2CF09026}" type="datetimeFigureOut">
              <a:rPr lang="cs-CZ"/>
              <a:pPr>
                <a:defRPr/>
              </a:pPr>
              <a:t>28.2.2014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00E4F1-2D74-4E1E-AF9D-D8EC23C996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8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13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vál 9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0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5A6AD5-9977-4014-97AD-80E8A8C5C0D7}" type="datetimeFigureOut">
              <a:rPr lang="cs-CZ"/>
              <a:pPr>
                <a:defRPr/>
              </a:pPr>
              <a:t>28.2.2014</a:t>
            </a:fld>
            <a:endParaRPr lang="cs-CZ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AD61D0C7-3A6D-41FC-B0FC-DABE7BBD46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7AD729-8225-46D0-9A23-954BA4263A54}" type="datetimeFigureOut">
              <a:rPr lang="cs-CZ"/>
              <a:pPr>
                <a:defRPr/>
              </a:pPr>
              <a:t>28.2.2014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805441-1A91-4BAC-9507-B078EF0A21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bdélník 10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římá spojnice 14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5" name="Obdélník 1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6" name="Ovál 24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7" name="Ovál 26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DE8123-6F8B-4EF6-9F79-CA4888971FF7}" type="datetimeFigureOut">
              <a:rPr lang="cs-CZ"/>
              <a:pPr>
                <a:defRPr/>
              </a:pPr>
              <a:t>28.2.2014</a:t>
            </a:fld>
            <a:endParaRPr lang="cs-CZ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400866EC-2A97-48E2-9FE9-9C62D0B1B1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4FAA3A-5308-4EE5-AA8A-F4A4EEBCAFEC}" type="datetimeFigureOut">
              <a:rPr lang="cs-CZ"/>
              <a:pPr>
                <a:defRPr/>
              </a:pPr>
              <a:t>28.2.2014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848230-018E-462A-ACD3-E5751783AA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3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4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4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5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1B3395-4E98-4193-BCB9-8ADBA96DD8BC}" type="datetimeFigureOut">
              <a:rPr lang="cs-CZ"/>
              <a:pPr>
                <a:defRPr/>
              </a:pPr>
              <a:t>28.2.2014</a:t>
            </a:fld>
            <a:endParaRPr lang="cs-CZ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3B9FF132-B45B-463D-AF10-BDCE87FD14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8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bdélník 7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0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0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1E32D91E-1165-4715-B41B-9533AE0B62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D95802-089F-4D22-84CE-C1B4589CB704}" type="datetimeFigureOut">
              <a:rPr lang="cs-CZ"/>
              <a:pPr>
                <a:defRPr/>
              </a:pPr>
              <a:t>28.2.2014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Obdélník 1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3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2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1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39A334-6FFB-44BA-AFCD-A761E7453E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C0AAC5-4108-4843-BC83-2262DDC4D5FD}" type="datetimeFigureOut">
              <a:rPr lang="cs-CZ"/>
              <a:pPr>
                <a:defRPr/>
              </a:pPr>
              <a:t>28.2.2014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C79063-5628-467E-A4F0-316C514D8C2B}" type="datetimeFigureOut">
              <a:rPr lang="cs-CZ"/>
              <a:pPr>
                <a:defRPr/>
              </a:pPr>
              <a:t>28.2.2014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9B9F81-961B-4F4D-AE7B-65C83F6EF6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0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Přímá spojnice 12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vál 13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vál 14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727FF1-8C04-4972-AAC6-285A3BF9B5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D746EA-52FB-4D1F-A905-F07D2E458215}" type="datetimeFigureOut">
              <a:rPr lang="cs-CZ"/>
              <a:pPr>
                <a:defRPr/>
              </a:pPr>
              <a:t>28.2.2014</a:t>
            </a:fld>
            <a:endParaRPr lang="cs-CZ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B84E9B9-B2EB-4458-BCB6-00EC609ABAF7}" type="datetimeFigureOut">
              <a:rPr lang="cs-CZ"/>
              <a:pPr>
                <a:defRPr/>
              </a:pPr>
              <a:t>28.2.2014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3DAD460-3C3E-4BA6-A96D-AA3F8C0E99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7" r:id="rId2"/>
    <p:sldLayoutId id="2147483696" r:id="rId3"/>
    <p:sldLayoutId id="2147483695" r:id="rId4"/>
    <p:sldLayoutId id="2147483694" r:id="rId5"/>
    <p:sldLayoutId id="2147483693" r:id="rId6"/>
    <p:sldLayoutId id="2147483692" r:id="rId7"/>
    <p:sldLayoutId id="2147483691" r:id="rId8"/>
    <p:sldLayoutId id="2147483690" r:id="rId9"/>
    <p:sldLayoutId id="2147483689" r:id="rId10"/>
    <p:sldLayoutId id="2147483688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225" y="136525"/>
            <a:ext cx="8869363" cy="658495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316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19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71CCAA3-9AC2-4A21-8C46-FEE3EF155C0A}" type="datetimeFigureOut">
              <a:rPr lang="cs-CZ"/>
              <a:pPr>
                <a:defRPr/>
              </a:pPr>
              <a:t>28.2.2014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0513" y="6311900"/>
            <a:ext cx="34829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19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77E7AF-CA10-4310-8369-5F90748927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6" r:id="rId1"/>
    <p:sldLayoutId id="2147483705" r:id="rId2"/>
    <p:sldLayoutId id="2147483707" r:id="rId3"/>
    <p:sldLayoutId id="2147483704" r:id="rId4"/>
    <p:sldLayoutId id="2147483703" r:id="rId5"/>
    <p:sldLayoutId id="2147483702" r:id="rId6"/>
    <p:sldLayoutId id="2147483701" r:id="rId7"/>
    <p:sldLayoutId id="2147483708" r:id="rId8"/>
    <p:sldLayoutId id="2147483709" r:id="rId9"/>
    <p:sldLayoutId id="2147483700" r:id="rId10"/>
    <p:sldLayoutId id="2147483699" r:id="rId11"/>
  </p:sldLayoutIdLst>
  <p:txStyles>
    <p:titleStyle>
      <a:lvl1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 kern="1200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rgbClr val="FEFEFE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2pPr>
      <a:lvl3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3pPr>
      <a:lvl4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4pPr>
      <a:lvl5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ACC2C9"/>
        </a:buClr>
        <a:buFont typeface="Arial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7688" indent="-182563" algn="l" rtl="0" fontAlgn="base">
        <a:spcBef>
          <a:spcPct val="20000"/>
        </a:spcBef>
        <a:spcAft>
          <a:spcPct val="0"/>
        </a:spcAft>
        <a:buClr>
          <a:srgbClr val="ACC2C9"/>
        </a:buClr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Arial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7450" indent="-228600" algn="l" rtl="0" fontAlgn="base">
        <a:spcBef>
          <a:spcPct val="20000"/>
        </a:spcBef>
        <a:spcAft>
          <a:spcPct val="0"/>
        </a:spcAft>
        <a:buClr>
          <a:srgbClr val="99987F"/>
        </a:buClr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rgbClr val="90AC97"/>
        </a:buClr>
        <a:buFont typeface="Arial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62159B7-B96A-4A93-9951-E42458069B53}" type="datetimeFigureOut">
              <a:rPr lang="cs-CZ"/>
              <a:pPr>
                <a:defRPr/>
              </a:pPr>
              <a:t>28.2.2014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vál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smtClean="0">
                <a:solidFill>
                  <a:schemeClr val="accent3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2F8075B-C728-4A40-8518-DE77C6E8B0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25614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25615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3300" kern="1200">
          <a:solidFill>
            <a:srgbClr val="7B9899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ct val="20000"/>
        </a:spcBef>
        <a:spcAft>
          <a:spcPct val="0"/>
        </a:spcAft>
        <a:buClr>
          <a:srgbClr val="8CADAE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ct val="20000"/>
        </a:spcBef>
        <a:spcAft>
          <a:spcPct val="0"/>
        </a:spcAft>
        <a:buClr>
          <a:srgbClr val="8C7B70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ct val="20000"/>
        </a:spcBef>
        <a:spcAft>
          <a:spcPct val="0"/>
        </a:spcAft>
        <a:buClr>
          <a:srgbClr val="8FB08C"/>
        </a:buClr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audio" Target="../media/audio3.wav"/><Relationship Id="rId4" Type="http://schemas.openxmlformats.org/officeDocument/2006/relationships/audio" Target="../media/audio2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wmf"/><Relationship Id="rId4" Type="http://schemas.openxmlformats.org/officeDocument/2006/relationships/audio" Target="../media/audio3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wmf"/><Relationship Id="rId4" Type="http://schemas.openxmlformats.org/officeDocument/2006/relationships/audio" Target="../media/audio2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5.wav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audio" Target="../media/audio1.wav"/><Relationship Id="rId7" Type="http://schemas.openxmlformats.org/officeDocument/2006/relationships/image" Target="../media/image1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audio" Target="../media/audio3.wav"/><Relationship Id="rId4" Type="http://schemas.openxmlformats.org/officeDocument/2006/relationships/audio" Target="../media/audio6.wav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audio" Target="../media/audio1.wav"/><Relationship Id="rId7" Type="http://schemas.openxmlformats.org/officeDocument/2006/relationships/image" Target="../media/image1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11" Type="http://schemas.openxmlformats.org/officeDocument/2006/relationships/image" Target="../media/image21.wmf"/><Relationship Id="rId5" Type="http://schemas.openxmlformats.org/officeDocument/2006/relationships/image" Target="../media/image15.jpeg"/><Relationship Id="rId10" Type="http://schemas.openxmlformats.org/officeDocument/2006/relationships/image" Target="../media/image20.png"/><Relationship Id="rId4" Type="http://schemas.openxmlformats.org/officeDocument/2006/relationships/image" Target="../media/image14.jpeg"/><Relationship Id="rId9" Type="http://schemas.openxmlformats.org/officeDocument/2006/relationships/image" Target="../media/image19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10" Type="http://schemas.openxmlformats.org/officeDocument/2006/relationships/image" Target="../media/image21.wmf"/><Relationship Id="rId4" Type="http://schemas.openxmlformats.org/officeDocument/2006/relationships/image" Target="../media/image15.jpeg"/><Relationship Id="rId9" Type="http://schemas.openxmlformats.org/officeDocument/2006/relationships/image" Target="../media/image20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audio" Target="../media/audio2.wav"/><Relationship Id="rId7" Type="http://schemas.openxmlformats.org/officeDocument/2006/relationships/image" Target="../media/image2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Relationship Id="rId9" Type="http://schemas.openxmlformats.org/officeDocument/2006/relationships/image" Target="../media/image3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wmf"/><Relationship Id="rId7" Type="http://schemas.openxmlformats.org/officeDocument/2006/relationships/image" Target="../media/image3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png"/><Relationship Id="rId5" Type="http://schemas.openxmlformats.org/officeDocument/2006/relationships/image" Target="../media/image37.wmf"/><Relationship Id="rId4" Type="http://schemas.openxmlformats.org/officeDocument/2006/relationships/image" Target="../media/image36.w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wmf"/><Relationship Id="rId7" Type="http://schemas.openxmlformats.org/officeDocument/2006/relationships/image" Target="../media/image39.pn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png"/><Relationship Id="rId5" Type="http://schemas.openxmlformats.org/officeDocument/2006/relationships/image" Target="../media/image37.wmf"/><Relationship Id="rId4" Type="http://schemas.openxmlformats.org/officeDocument/2006/relationships/image" Target="../media/image36.wmf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913" y="260350"/>
            <a:ext cx="6143625" cy="1193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8915" name="Obdélník 1"/>
          <p:cNvSpPr>
            <a:spLocks noChangeArrowheads="1"/>
          </p:cNvSpPr>
          <p:nvPr/>
        </p:nvSpPr>
        <p:spPr bwMode="auto">
          <a:xfrm>
            <a:off x="2339975" y="2492375"/>
            <a:ext cx="4572000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NÁZEV ŠKOLY: Základní škola a Mateřská škola Doudleby, okres České Budějovice</a:t>
            </a:r>
          </a:p>
          <a:p>
            <a:r>
              <a:rPr lang="cs-CZ">
                <a:latin typeface="Calibri" pitchFamily="34" charset="0"/>
              </a:rPr>
              <a:t>AUTOR:  Mgr. Jaromíra Stropková</a:t>
            </a:r>
          </a:p>
          <a:p>
            <a:r>
              <a:rPr lang="cs-CZ">
                <a:latin typeface="Calibri" pitchFamily="34" charset="0"/>
              </a:rPr>
              <a:t>NÁZEV:	VY_32_INOVACE_06_NAŠE TĚLO</a:t>
            </a:r>
          </a:p>
          <a:p>
            <a:r>
              <a:rPr lang="cs-CZ">
                <a:latin typeface="Calibri" pitchFamily="34" charset="0"/>
              </a:rPr>
              <a:t>TÉMA: Člověk a jeho svět,   2. ročník, ČLOVĚK, naše tělo</a:t>
            </a:r>
          </a:p>
          <a:p>
            <a:r>
              <a:rPr lang="cs-CZ">
                <a:latin typeface="Calibri" pitchFamily="34" charset="0"/>
              </a:rPr>
              <a:t>Datum tvorby: 13. listopadu 2013</a:t>
            </a:r>
          </a:p>
          <a:p>
            <a:r>
              <a:rPr lang="cs-CZ">
                <a:latin typeface="Calibri" pitchFamily="34" charset="0"/>
              </a:rPr>
              <a:t>Číslo projektu:      CZ.1.07/1.4.00/21.3424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extovéPole 1"/>
          <p:cNvSpPr txBox="1">
            <a:spLocks noChangeArrowheads="1"/>
          </p:cNvSpPr>
          <p:nvPr/>
        </p:nvSpPr>
        <p:spPr bwMode="auto">
          <a:xfrm>
            <a:off x="1547813" y="1341438"/>
            <a:ext cx="10731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ANOTACE</a:t>
            </a:r>
          </a:p>
        </p:txBody>
      </p:sp>
      <p:sp>
        <p:nvSpPr>
          <p:cNvPr id="39939" name="TextovéPole 2"/>
          <p:cNvSpPr txBox="1">
            <a:spLocks noChangeArrowheads="1"/>
          </p:cNvSpPr>
          <p:nvPr/>
        </p:nvSpPr>
        <p:spPr bwMode="auto">
          <a:xfrm>
            <a:off x="539750" y="2349500"/>
            <a:ext cx="8047038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Digitální učební materiál NAŠE TĚLO navazuje na výklad učitele a práci</a:t>
            </a:r>
          </a:p>
          <a:p>
            <a:r>
              <a:rPr lang="cs-CZ">
                <a:latin typeface="Calibri" pitchFamily="34" charset="0"/>
              </a:rPr>
              <a:t> s učebnicí. Obsahuje různé typy úkolů na procvičení probrané látky.</a:t>
            </a:r>
          </a:p>
          <a:p>
            <a:r>
              <a:rPr lang="cs-CZ">
                <a:latin typeface="Calibri" pitchFamily="34" charset="0"/>
              </a:rPr>
              <a:t>Vzhledem k obtížnější nové látce je zde vhodnější  práce učitele se žáky přímo </a:t>
            </a:r>
          </a:p>
          <a:p>
            <a:r>
              <a:rPr lang="cs-CZ">
                <a:latin typeface="Calibri" pitchFamily="34" charset="0"/>
              </a:rPr>
              <a:t>na interaktivní tabuli  než samostatná práce žáků na PC. </a:t>
            </a:r>
          </a:p>
          <a:p>
            <a:r>
              <a:rPr lang="cs-CZ">
                <a:latin typeface="Calibri" pitchFamily="34" charset="0"/>
              </a:rPr>
              <a:t>Žáci pracují při spuštěné prezentaci a používají klik, přetažení popř. další jednoduché</a:t>
            </a:r>
          </a:p>
          <a:p>
            <a:r>
              <a:rPr lang="cs-CZ">
                <a:latin typeface="Calibri" pitchFamily="34" charset="0"/>
              </a:rPr>
              <a:t>pracovní úkony na IT.</a:t>
            </a:r>
          </a:p>
          <a:p>
            <a:r>
              <a:rPr lang="cs-CZ">
                <a:latin typeface="Calibri" pitchFamily="34" charset="0"/>
              </a:rPr>
              <a:t>Snímky 4, 6, 13, 15 a 17 jsou určeny k samostatné práci žáků na PC stanovištích. </a:t>
            </a:r>
          </a:p>
          <a:p>
            <a:r>
              <a:rPr lang="cs-CZ">
                <a:latin typeface="Calibri" pitchFamily="34" charset="0"/>
              </a:rPr>
              <a:t>Při prezentaci jsou skryté.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333375"/>
            <a:ext cx="7772400" cy="1470025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</a:rPr>
              <a:t>Člověk – naše tělo</a:t>
            </a:r>
            <a:endParaRPr lang="cs-CZ" sz="4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675" y="1989138"/>
            <a:ext cx="2652713" cy="397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750" tmFilter="0, 0; .2, .5; .8, .5; 1, 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375" autoRev="1" fill="hold"/>
                                        <p:tgtEl>
                                          <p:spTgt spid="10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750"/>
                            </p:stCondLst>
                            <p:childTnLst>
                              <p:par>
                                <p:cTn id="15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1000" tmFilter="0, 0; .2, .5; .8, .5; 1, 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500" autoRev="1" fill="hold"/>
                                        <p:tgtEl>
                                          <p:spTgt spid="10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750"/>
                            </p:stCondLst>
                            <p:childTnLst>
                              <p:par>
                                <p:cTn id="19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250" tmFilter="0, 0; .2, .5; .8, .5; 1, 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" dur="625" autoRev="1" fill="hold"/>
                                        <p:tgtEl>
                                          <p:spTgt spid="10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1000" tmFilter="0, 0; .2, .5; .8, .5; 1, 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500" autoRev="1" fill="hold"/>
                                        <p:tgtEl>
                                          <p:spTgt spid="10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1000" tmFilter="0, 0; .2, .5; .8, .5; 1, 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9" dur="500" autoRev="1" fill="hold"/>
                                        <p:tgtEl>
                                          <p:spTgt spid="10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TextovéPole 1"/>
          <p:cNvSpPr txBox="1">
            <a:spLocks noChangeArrowheads="1"/>
          </p:cNvSpPr>
          <p:nvPr/>
        </p:nvSpPr>
        <p:spPr bwMode="auto">
          <a:xfrm>
            <a:off x="7348538" y="1970088"/>
            <a:ext cx="11461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KOTNÍK</a:t>
            </a:r>
          </a:p>
        </p:txBody>
      </p:sp>
      <p:sp>
        <p:nvSpPr>
          <p:cNvPr id="3" name="Obdélník 2"/>
          <p:cNvSpPr/>
          <p:nvPr/>
        </p:nvSpPr>
        <p:spPr>
          <a:xfrm>
            <a:off x="1258888" y="333375"/>
            <a:ext cx="4883150" cy="1568450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dirty="0">
                <a:solidFill>
                  <a:prstClr val="black"/>
                </a:solidFill>
                <a:latin typeface="+mn-lt"/>
                <a:cs typeface="+mn-cs"/>
              </a:rPr>
              <a:t>      </a:t>
            </a:r>
            <a:r>
              <a:rPr lang="cs-CZ" sz="48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+mn-lt"/>
                <a:cs typeface="+mn-cs"/>
              </a:rPr>
              <a:t>N A Š E   T Ě L O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4800" b="1" dirty="0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9500" y="1030288"/>
            <a:ext cx="7486650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Co nepatří do řady? Přesuň do „?“ a řekni proč?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060450" y="1970088"/>
            <a:ext cx="1089025" cy="4603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FF0000"/>
                </a:solidFill>
                <a:latin typeface="+mn-lt"/>
                <a:cs typeface="+mn-cs"/>
              </a:rPr>
              <a:t>BRADA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409825" y="1970088"/>
            <a:ext cx="831850" cy="4603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FF0000"/>
                </a:solidFill>
                <a:latin typeface="+mn-lt"/>
                <a:cs typeface="+mn-cs"/>
              </a:rPr>
              <a:t>ČELO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608388" y="1970088"/>
            <a:ext cx="841375" cy="4603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FF0000"/>
                </a:solidFill>
                <a:latin typeface="+mn-lt"/>
                <a:cs typeface="+mn-cs"/>
              </a:rPr>
              <a:t>ÚSTA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727575" y="1970088"/>
            <a:ext cx="1146175" cy="4603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FF0000"/>
                </a:solidFill>
                <a:latin typeface="+mn-lt"/>
                <a:cs typeface="+mn-cs"/>
              </a:rPr>
              <a:t>KOTNÍK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111875" y="1970088"/>
            <a:ext cx="950913" cy="4603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FF0000"/>
                </a:solidFill>
                <a:latin typeface="+mn-lt"/>
                <a:cs typeface="+mn-cs"/>
              </a:rPr>
              <a:t>UCHO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7251700" y="1970088"/>
            <a:ext cx="1225550" cy="4603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FF0000"/>
                </a:solidFill>
                <a:latin typeface="+mn-lt"/>
                <a:cs typeface="+mn-cs"/>
              </a:rPr>
              <a:t>?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1060450" y="3065463"/>
            <a:ext cx="1373188" cy="46196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  <a:latin typeface="+mn-lt"/>
                <a:cs typeface="+mn-cs"/>
              </a:rPr>
              <a:t>RAMENO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2557463" y="3065463"/>
            <a:ext cx="989012" cy="46196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  <a:latin typeface="+mn-lt"/>
                <a:cs typeface="+mn-cs"/>
              </a:rPr>
              <a:t>LOKET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3702050" y="3065463"/>
            <a:ext cx="1238250" cy="46196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  <a:latin typeface="+mn-lt"/>
                <a:cs typeface="+mn-cs"/>
              </a:rPr>
              <a:t>KOLENO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089525" y="3065463"/>
            <a:ext cx="896938" cy="46196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  <a:latin typeface="+mn-lt"/>
                <a:cs typeface="+mn-cs"/>
              </a:rPr>
              <a:t>DLAŇ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6142038" y="3065463"/>
            <a:ext cx="1203325" cy="46196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  <a:latin typeface="+mn-lt"/>
                <a:cs typeface="+mn-cs"/>
              </a:rPr>
              <a:t>ZÁPĚSTÍ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7491413" y="3065463"/>
            <a:ext cx="1473200" cy="46196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  <a:latin typeface="+mn-lt"/>
                <a:cs typeface="+mn-cs"/>
              </a:rPr>
              <a:t> ?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1079500" y="4259263"/>
            <a:ext cx="1235075" cy="46196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STEHNO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2573338" y="4259263"/>
            <a:ext cx="1552575" cy="46196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CHODIDLO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349750" y="4259263"/>
            <a:ext cx="873125" cy="46196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TRUP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5445125" y="4259263"/>
            <a:ext cx="803275" cy="46196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PATA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6375400" y="4259263"/>
            <a:ext cx="973138" cy="46196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PRSTY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7491413" y="4259263"/>
            <a:ext cx="1074737" cy="46196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     ?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1079500" y="5267325"/>
            <a:ext cx="695325" cy="461963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KRK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2190750" y="5267325"/>
            <a:ext cx="846138" cy="461963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PRSA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3454400" y="5267325"/>
            <a:ext cx="1179513" cy="461963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BŘICHO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5049838" y="5267325"/>
            <a:ext cx="889000" cy="461963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ZÁDA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6356350" y="5267325"/>
            <a:ext cx="895350" cy="461963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NÁRT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7491413" y="5267325"/>
            <a:ext cx="1074737" cy="461963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     ?</a:t>
            </a:r>
          </a:p>
        </p:txBody>
      </p:sp>
      <p:sp>
        <p:nvSpPr>
          <p:cNvPr id="42012" name="TextovéPole 3"/>
          <p:cNvSpPr txBox="1">
            <a:spLocks noChangeArrowheads="1"/>
          </p:cNvSpPr>
          <p:nvPr/>
        </p:nvSpPr>
        <p:spPr bwMode="auto">
          <a:xfrm>
            <a:off x="7446963" y="1995488"/>
            <a:ext cx="11461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KOTNÍK</a:t>
            </a:r>
          </a:p>
        </p:txBody>
      </p:sp>
      <p:sp>
        <p:nvSpPr>
          <p:cNvPr id="42013" name="TextovéPole 15"/>
          <p:cNvSpPr txBox="1">
            <a:spLocks noChangeArrowheads="1"/>
          </p:cNvSpPr>
          <p:nvPr/>
        </p:nvSpPr>
        <p:spPr bwMode="auto">
          <a:xfrm>
            <a:off x="7789863" y="3065463"/>
            <a:ext cx="12382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KOLENO</a:t>
            </a:r>
          </a:p>
        </p:txBody>
      </p:sp>
    </p:spTree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7348538" y="1970088"/>
            <a:ext cx="11461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KOTNÍK</a:t>
            </a:r>
          </a:p>
        </p:txBody>
      </p:sp>
      <p:sp>
        <p:nvSpPr>
          <p:cNvPr id="3" name="Obdélník 2"/>
          <p:cNvSpPr/>
          <p:nvPr/>
        </p:nvSpPr>
        <p:spPr>
          <a:xfrm>
            <a:off x="1258888" y="333375"/>
            <a:ext cx="4883150" cy="1568450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dirty="0">
                <a:solidFill>
                  <a:prstClr val="black"/>
                </a:solidFill>
                <a:latin typeface="+mn-lt"/>
                <a:cs typeface="+mn-cs"/>
              </a:rPr>
              <a:t>      </a:t>
            </a:r>
            <a:r>
              <a:rPr lang="cs-CZ" sz="48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+mn-lt"/>
                <a:cs typeface="+mn-cs"/>
              </a:rPr>
              <a:t>N A Š E   T Ě L O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4800" b="1" dirty="0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9500" y="1030288"/>
            <a:ext cx="7486650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Co nepatří do řady? Klikni na část těla a řekni proč?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060450" y="1970088"/>
            <a:ext cx="1089025" cy="4603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FF0000"/>
                </a:solidFill>
                <a:latin typeface="+mn-lt"/>
                <a:cs typeface="+mn-cs"/>
              </a:rPr>
              <a:t>BRADA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409825" y="1970088"/>
            <a:ext cx="831850" cy="4603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FF0000"/>
                </a:solidFill>
                <a:latin typeface="+mn-lt"/>
                <a:cs typeface="+mn-cs"/>
              </a:rPr>
              <a:t>ČELO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608388" y="1970088"/>
            <a:ext cx="841375" cy="4603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FF0000"/>
                </a:solidFill>
                <a:latin typeface="+mn-lt"/>
                <a:cs typeface="+mn-cs"/>
              </a:rPr>
              <a:t>ÚSTA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727575" y="1970088"/>
            <a:ext cx="1146175" cy="4603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FF0000"/>
                </a:solidFill>
                <a:latin typeface="+mn-lt"/>
                <a:cs typeface="+mn-cs"/>
              </a:rPr>
              <a:t>KOTNÍK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111875" y="1970088"/>
            <a:ext cx="950913" cy="4603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FF0000"/>
                </a:solidFill>
                <a:latin typeface="+mn-lt"/>
                <a:cs typeface="+mn-cs"/>
              </a:rPr>
              <a:t>UCHO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7251700" y="1970088"/>
            <a:ext cx="1225550" cy="4603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FF0000"/>
                </a:solidFill>
                <a:latin typeface="+mn-lt"/>
                <a:cs typeface="+mn-cs"/>
              </a:rPr>
              <a:t>?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1060450" y="3065463"/>
            <a:ext cx="1373188" cy="46196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  <a:latin typeface="+mn-lt"/>
                <a:cs typeface="+mn-cs"/>
              </a:rPr>
              <a:t>RAMENO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2557463" y="3065463"/>
            <a:ext cx="989012" cy="46196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  <a:latin typeface="+mn-lt"/>
                <a:cs typeface="+mn-cs"/>
              </a:rPr>
              <a:t>LOKET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3702050" y="3065463"/>
            <a:ext cx="1238250" cy="46196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  <a:latin typeface="+mn-lt"/>
                <a:cs typeface="+mn-cs"/>
              </a:rPr>
              <a:t>KOLENO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089525" y="3065463"/>
            <a:ext cx="896938" cy="46196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  <a:latin typeface="+mn-lt"/>
                <a:cs typeface="+mn-cs"/>
              </a:rPr>
              <a:t>DLAŇ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6142038" y="3065463"/>
            <a:ext cx="1203325" cy="46196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  <a:latin typeface="+mn-lt"/>
                <a:cs typeface="+mn-cs"/>
              </a:rPr>
              <a:t>ZÁPĚSTÍ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7491413" y="3065463"/>
            <a:ext cx="1473200" cy="46196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  <a:latin typeface="+mn-lt"/>
                <a:cs typeface="+mn-cs"/>
              </a:rPr>
              <a:t> ?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1079500" y="4259263"/>
            <a:ext cx="1235075" cy="46196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STEHNO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2573338" y="4259263"/>
            <a:ext cx="1552575" cy="46196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CHODIDLO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349750" y="4259263"/>
            <a:ext cx="873125" cy="46196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TRUP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5445125" y="4259263"/>
            <a:ext cx="803275" cy="46196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PATA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6375400" y="4259263"/>
            <a:ext cx="973138" cy="46196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PRSTY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7491413" y="4259263"/>
            <a:ext cx="1074737" cy="46196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?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1079500" y="5267325"/>
            <a:ext cx="695325" cy="461963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KRK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2190750" y="5267325"/>
            <a:ext cx="846138" cy="461963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PRSA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3454400" y="5267325"/>
            <a:ext cx="1179513" cy="461963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BŘICHO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5049838" y="5267325"/>
            <a:ext cx="889000" cy="461963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ZÁDA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6356350" y="5267325"/>
            <a:ext cx="895350" cy="461963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NÁRT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7491413" y="5267325"/>
            <a:ext cx="1184275" cy="461963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 ?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7446963" y="1995488"/>
            <a:ext cx="11461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KOTNÍK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7789863" y="3065463"/>
            <a:ext cx="12382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KOLENO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7693025" y="4241800"/>
            <a:ext cx="873125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TRUP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7780338" y="5281613"/>
            <a:ext cx="8953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chemeClr val="tx2"/>
                </a:solidFill>
                <a:latin typeface="Calibri" pitchFamily="34" charset="0"/>
              </a:rPr>
              <a:t>NÁRT</a:t>
            </a:r>
          </a:p>
        </p:txBody>
      </p:sp>
      <p:pic>
        <p:nvPicPr>
          <p:cNvPr id="33" name="Picture 5" descr="C:\Users\pc\AppData\Local\Microsoft\Windows\Temporary Internet Files\Content.IE5\1XELVQVC\MP90043097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388" y="1409700"/>
            <a:ext cx="755650" cy="503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000"/>
                            </p:stCondLst>
                            <p:childTnLst>
                              <p:par>
                                <p:cTn id="3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4000"/>
                            </p:stCondLst>
                            <p:childTnLst>
                              <p:par>
                                <p:cTn id="4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0"/>
                            </p:stCondLst>
                            <p:childTnLst>
                              <p:par>
                                <p:cTn id="4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vol="85000"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2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500"/>
                            </p:stCondLst>
                            <p:childTnLst>
                              <p:par>
                                <p:cTn id="6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500"/>
                            </p:stCondLst>
                            <p:childTnLst>
                              <p:par>
                                <p:cTn id="6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2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7000"/>
                            </p:stCondLst>
                            <p:childTnLst>
                              <p:par>
                                <p:cTn id="6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2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9500"/>
                            </p:stCondLst>
                            <p:childTnLst>
                              <p:par>
                                <p:cTn id="7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2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2000"/>
                            </p:stCondLst>
                            <p:childTnLst>
                              <p:par>
                                <p:cTn id="7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2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6" presetClass="exit" presetSubtype="0" fill="hold" grpId="2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0"/>
                                  </p:iterate>
                                  <p:childTnLst>
                                    <p:animEffect transition="out" filter="wipe(down)">
                                      <p:cBhvr>
                                        <p:cTn id="8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2000"/>
                            </p:stCondLst>
                            <p:childTnLst>
                              <p:par>
                                <p:cTn id="101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2000"/>
                            </p:stCondLst>
                            <p:childTnLst>
                              <p:par>
                                <p:cTn id="1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8000"/>
                            </p:stCondLst>
                            <p:childTnLst>
                              <p:par>
                                <p:cTn id="1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4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10000"/>
                            </p:stCondLst>
                            <p:childTnLst>
                              <p:par>
                                <p:cTn id="1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8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13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1000"/>
                            </p:stCondLst>
                            <p:childTnLst>
                              <p:par>
                                <p:cTn id="13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6" dur="2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7" fill="hold">
                            <p:stCondLst>
                              <p:cond delay="2500"/>
                            </p:stCondLst>
                            <p:childTnLst>
                              <p:par>
                                <p:cTn id="14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0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>
                            <p:stCondLst>
                              <p:cond delay="4500"/>
                            </p:stCondLst>
                            <p:childTnLst>
                              <p:par>
                                <p:cTn id="15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4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5" fill="hold">
                            <p:stCondLst>
                              <p:cond delay="6500"/>
                            </p:stCondLst>
                            <p:childTnLst>
                              <p:par>
                                <p:cTn id="15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8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9" fill="hold">
                            <p:stCondLst>
                              <p:cond delay="8500"/>
                            </p:stCondLst>
                            <p:childTnLst>
                              <p:par>
                                <p:cTn id="16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2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3" fill="hold">
                            <p:stCondLst>
                              <p:cond delay="10500"/>
                            </p:stCondLst>
                            <p:childTnLst>
                              <p:par>
                                <p:cTn id="16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6" dur="2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>
                      <p:stCondLst>
                        <p:cond delay="0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6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0"/>
                                  </p:iterate>
                                  <p:childTnLst>
                                    <p:animEffect transition="out" filter="wipe(down)">
                                      <p:cBhvr>
                                        <p:cTn id="171" dur="1" accel="50000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896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32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326" tmFilter="0, 0; 0.125,0.2665; 0.25,0.4; 0.375,0.465; 0.5,0.5;  0.625,0.535; 0.75,0.6; 0.875,0.7335; 1,1">
                                          <p:stCondLst>
                                            <p:cond delay="32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2" tmFilter="0, 0; 0.125,0.2665; 0.25,0.4; 0.375,0.465; 0.5,0.5;  0.625,0.535; 0.75,0.6; 0.875,0.7335; 1,1">
                                          <p:stCondLst>
                                            <p:cond delay="65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" tmFilter="0, 0; 0.125,0.2665; 0.25,0.4; 0.375,0.465; 0.5,0.5;  0.625,0.535; 0.75,0.6; 0.875,0.7335; 1,1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" accel="50000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9" dur="1">
                                          <p:stCondLst>
                                            <p:cond delay="30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0" dur="1" decel="50000">
                                          <p:stCondLst>
                                            <p:cond delay="31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1">
                                          <p:stCondLst>
                                            <p:cond delay="64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2" dur="1" decel="50000">
                                          <p:stCondLst>
                                            <p:cond delay="65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1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4" dur="1" decel="50000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" dur="1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6" dur="1" decel="50000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" fill="hold">
                            <p:stCondLst>
                              <p:cond delay="1000"/>
                            </p:stCondLst>
                            <p:childTnLst>
                              <p:par>
                                <p:cTn id="18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42" presetClass="exit" presetSubtype="0" fill="hold" grpId="3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19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20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7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3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 animBg="1"/>
      <p:bldP spid="7" grpId="0" animBg="1"/>
      <p:bldP spid="8" grpId="0" animBg="1"/>
      <p:bldP spid="9" grpId="0" animBg="1"/>
      <p:bldP spid="9" grpId="1" animBg="1"/>
      <p:bldP spid="10" grpId="0" animBg="1"/>
      <p:bldP spid="11" grpId="0" animBg="1"/>
      <p:bldP spid="13" grpId="0" animBg="1"/>
      <p:bldP spid="14" grpId="0" animBg="1"/>
      <p:bldP spid="15" grpId="0" animBg="1"/>
      <p:bldP spid="15" grpId="2" animBg="1"/>
      <p:bldP spid="15" grpId="3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2" grpId="1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0" grpId="1" animBg="1"/>
      <p:bldP spid="31" grpId="0" animBg="1"/>
      <p:bldP spid="4" grpId="0"/>
      <p:bldP spid="16" grpId="0"/>
      <p:bldP spid="12" grpId="0"/>
      <p:bldP spid="3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-1312878" y="221017"/>
            <a:ext cx="929613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+mn-lt"/>
                <a:cs typeface="+mn-cs"/>
              </a:rPr>
              <a:t>                           K O S T R A –        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  <a:latin typeface="+mn-lt"/>
              <a:cs typeface="+mn-cs"/>
            </a:endParaRPr>
          </a:p>
        </p:txBody>
      </p:sp>
      <p:cxnSp>
        <p:nvCxnSpPr>
          <p:cNvPr id="17" name="Přímá spojnice 16"/>
          <p:cNvCxnSpPr/>
          <p:nvPr/>
        </p:nvCxnSpPr>
        <p:spPr>
          <a:xfrm>
            <a:off x="8101013" y="530066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4035" name="Picture 2" descr="C:\Documents and Settings\Standard\Local Settings\Temporary Internet Files\Content.IE5\LDZ16G42\MC90039820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3388" y="863600"/>
            <a:ext cx="4254500" cy="509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nice se šipkou 4"/>
          <p:cNvCxnSpPr/>
          <p:nvPr/>
        </p:nvCxnSpPr>
        <p:spPr>
          <a:xfrm flipH="1" flipV="1">
            <a:off x="2620963" y="1071563"/>
            <a:ext cx="1427162" cy="500062"/>
          </a:xfrm>
          <a:prstGeom prst="straightConnector1">
            <a:avLst/>
          </a:prstGeom>
          <a:ln w="38100">
            <a:solidFill>
              <a:schemeClr val="accent5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se šipkou 3"/>
          <p:cNvCxnSpPr/>
          <p:nvPr/>
        </p:nvCxnSpPr>
        <p:spPr>
          <a:xfrm flipH="1">
            <a:off x="2560638" y="1646238"/>
            <a:ext cx="2600325" cy="73025"/>
          </a:xfrm>
          <a:prstGeom prst="straightConnector1">
            <a:avLst/>
          </a:prstGeom>
          <a:ln w="38100">
            <a:solidFill>
              <a:schemeClr val="accent5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2857500" y="3159125"/>
            <a:ext cx="1943100" cy="0"/>
          </a:xfrm>
          <a:prstGeom prst="straightConnector1">
            <a:avLst/>
          </a:prstGeom>
          <a:ln w="38100">
            <a:solidFill>
              <a:schemeClr val="accent5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3289300" y="3735388"/>
            <a:ext cx="1584325" cy="0"/>
          </a:xfrm>
          <a:prstGeom prst="straightConnector1">
            <a:avLst/>
          </a:prstGeom>
          <a:ln w="38100">
            <a:solidFill>
              <a:schemeClr val="accent5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1416050" y="3914775"/>
            <a:ext cx="576263" cy="1008063"/>
          </a:xfrm>
          <a:prstGeom prst="line">
            <a:avLst/>
          </a:prstGeom>
          <a:ln w="3810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 flipV="1">
            <a:off x="1416050" y="4922838"/>
            <a:ext cx="576263" cy="792162"/>
          </a:xfrm>
          <a:prstGeom prst="line">
            <a:avLst/>
          </a:prstGeom>
          <a:ln w="3810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336550" y="4922838"/>
            <a:ext cx="1079500" cy="0"/>
          </a:xfrm>
          <a:prstGeom prst="line">
            <a:avLst/>
          </a:prstGeom>
          <a:ln w="3810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H="1">
            <a:off x="696913" y="1881188"/>
            <a:ext cx="1150937" cy="1511300"/>
          </a:xfrm>
          <a:prstGeom prst="line">
            <a:avLst/>
          </a:prstGeom>
          <a:ln w="3810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696913" y="3351213"/>
            <a:ext cx="1008062" cy="563562"/>
          </a:xfrm>
          <a:prstGeom prst="line">
            <a:avLst/>
          </a:prstGeom>
          <a:ln w="3810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2771775" y="1917700"/>
            <a:ext cx="1916113" cy="665163"/>
          </a:xfrm>
          <a:prstGeom prst="line">
            <a:avLst/>
          </a:prstGeom>
          <a:ln w="3810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2857500" y="2565400"/>
            <a:ext cx="1727200" cy="17463"/>
          </a:xfrm>
          <a:prstGeom prst="line">
            <a:avLst/>
          </a:prstGeom>
          <a:ln w="3810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4" name="Přímá spojnice 1023"/>
          <p:cNvCxnSpPr/>
          <p:nvPr/>
        </p:nvCxnSpPr>
        <p:spPr>
          <a:xfrm flipV="1">
            <a:off x="4584700" y="2565400"/>
            <a:ext cx="828675" cy="17463"/>
          </a:xfrm>
          <a:prstGeom prst="line">
            <a:avLst/>
          </a:prstGeom>
          <a:ln w="3810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5588000" y="1341438"/>
            <a:ext cx="2994025" cy="4603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Je oporou našeho těla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588000" y="1917700"/>
            <a:ext cx="3375025" cy="8318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Je složena z mnoha kostí,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malých i velkých.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588000" y="2773363"/>
            <a:ext cx="2921000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Chrání vnitřní orgány.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5588000" y="3351213"/>
            <a:ext cx="3313113" cy="8302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Upevňují se na ní svaly.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Ty nám umožňují pohyb.</a:t>
            </a:r>
          </a:p>
        </p:txBody>
      </p:sp>
      <p:sp>
        <p:nvSpPr>
          <p:cNvPr id="44052" name="TextovéPole 17"/>
          <p:cNvSpPr txBox="1">
            <a:spLocks noChangeArrowheads="1"/>
          </p:cNvSpPr>
          <p:nvPr/>
        </p:nvSpPr>
        <p:spPr bwMode="auto">
          <a:xfrm>
            <a:off x="3074988" y="857250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1</a:t>
            </a:r>
          </a:p>
        </p:txBody>
      </p:sp>
      <p:sp>
        <p:nvSpPr>
          <p:cNvPr id="44053" name="TextovéPole 19"/>
          <p:cNvSpPr txBox="1">
            <a:spLocks noChangeArrowheads="1"/>
          </p:cNvSpPr>
          <p:nvPr/>
        </p:nvSpPr>
        <p:spPr bwMode="auto">
          <a:xfrm>
            <a:off x="4687888" y="2268538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2</a:t>
            </a:r>
          </a:p>
        </p:txBody>
      </p:sp>
      <p:sp>
        <p:nvSpPr>
          <p:cNvPr id="44054" name="TextovéPole 21"/>
          <p:cNvSpPr txBox="1">
            <a:spLocks noChangeArrowheads="1"/>
          </p:cNvSpPr>
          <p:nvPr/>
        </p:nvSpPr>
        <p:spPr bwMode="auto">
          <a:xfrm>
            <a:off x="3863975" y="2868613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3</a:t>
            </a:r>
          </a:p>
        </p:txBody>
      </p:sp>
      <p:sp>
        <p:nvSpPr>
          <p:cNvPr id="44055" name="TextovéPole 23"/>
          <p:cNvSpPr txBox="1">
            <a:spLocks noChangeArrowheads="1"/>
          </p:cNvSpPr>
          <p:nvPr/>
        </p:nvSpPr>
        <p:spPr bwMode="auto">
          <a:xfrm>
            <a:off x="546100" y="2981325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4</a:t>
            </a:r>
          </a:p>
        </p:txBody>
      </p:sp>
      <p:sp>
        <p:nvSpPr>
          <p:cNvPr id="44056" name="TextovéPole 25"/>
          <p:cNvSpPr txBox="1">
            <a:spLocks noChangeArrowheads="1"/>
          </p:cNvSpPr>
          <p:nvPr/>
        </p:nvSpPr>
        <p:spPr bwMode="auto">
          <a:xfrm>
            <a:off x="847725" y="4637088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5</a:t>
            </a:r>
          </a:p>
        </p:txBody>
      </p:sp>
      <p:sp>
        <p:nvSpPr>
          <p:cNvPr id="1028" name="TextovéPole 1027"/>
          <p:cNvSpPr txBox="1">
            <a:spLocks noChangeArrowheads="1"/>
          </p:cNvSpPr>
          <p:nvPr/>
        </p:nvSpPr>
        <p:spPr bwMode="auto">
          <a:xfrm>
            <a:off x="4656138" y="4775200"/>
            <a:ext cx="38528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00B0F0"/>
                </a:solidFill>
                <a:latin typeface="Calibri" pitchFamily="34" charset="0"/>
              </a:rPr>
              <a:t>a) KOSTRA DOLNÍ KONČETINY</a:t>
            </a:r>
          </a:p>
        </p:txBody>
      </p:sp>
      <p:sp>
        <p:nvSpPr>
          <p:cNvPr id="1029" name="TextovéPole 1028"/>
          <p:cNvSpPr txBox="1">
            <a:spLocks noChangeArrowheads="1"/>
          </p:cNvSpPr>
          <p:nvPr/>
        </p:nvSpPr>
        <p:spPr bwMode="auto">
          <a:xfrm>
            <a:off x="6227763" y="5268913"/>
            <a:ext cx="126206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C000"/>
                </a:solidFill>
                <a:latin typeface="Calibri" pitchFamily="34" charset="0"/>
              </a:rPr>
              <a:t>c) LEBKA</a:t>
            </a:r>
          </a:p>
        </p:txBody>
      </p:sp>
      <p:sp>
        <p:nvSpPr>
          <p:cNvPr id="1030" name="TextovéPole 1029"/>
          <p:cNvSpPr txBox="1"/>
          <p:nvPr/>
        </p:nvSpPr>
        <p:spPr>
          <a:xfrm>
            <a:off x="3341688" y="6096000"/>
            <a:ext cx="1314450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d) ŽEBRA</a:t>
            </a:r>
          </a:p>
        </p:txBody>
      </p:sp>
      <p:sp>
        <p:nvSpPr>
          <p:cNvPr id="1031" name="TextovéPole 1030"/>
          <p:cNvSpPr txBox="1"/>
          <p:nvPr/>
        </p:nvSpPr>
        <p:spPr>
          <a:xfrm>
            <a:off x="4211638" y="5319713"/>
            <a:ext cx="1346200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+mn-lt"/>
                <a:cs typeface="+mn-cs"/>
              </a:rPr>
              <a:t>b) PÁNEV</a:t>
            </a:r>
          </a:p>
        </p:txBody>
      </p:sp>
      <p:sp>
        <p:nvSpPr>
          <p:cNvPr id="1032" name="TextovéPole 1031"/>
          <p:cNvSpPr txBox="1">
            <a:spLocks noChangeArrowheads="1"/>
          </p:cNvSpPr>
          <p:nvPr/>
        </p:nvSpPr>
        <p:spPr bwMode="auto">
          <a:xfrm>
            <a:off x="5160963" y="5959475"/>
            <a:ext cx="2390775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0070C0"/>
                </a:solidFill>
                <a:latin typeface="Calibri" pitchFamily="34" charset="0"/>
              </a:rPr>
              <a:t>e) KOSTRA HORNÍ</a:t>
            </a:r>
          </a:p>
          <a:p>
            <a:r>
              <a:rPr lang="cs-CZ" sz="2400">
                <a:solidFill>
                  <a:srgbClr val="0070C0"/>
                </a:solidFill>
                <a:latin typeface="Calibri" pitchFamily="34" charset="0"/>
              </a:rPr>
              <a:t> KONČETINY</a:t>
            </a:r>
          </a:p>
        </p:txBody>
      </p:sp>
      <p:sp>
        <p:nvSpPr>
          <p:cNvPr id="1033" name="Obdélník 1032"/>
          <p:cNvSpPr>
            <a:spLocks noChangeArrowheads="1"/>
          </p:cNvSpPr>
          <p:nvPr/>
        </p:nvSpPr>
        <p:spPr bwMode="auto">
          <a:xfrm>
            <a:off x="3074988" y="4395788"/>
            <a:ext cx="58261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B050"/>
                </a:solidFill>
                <a:latin typeface="Calibri" pitchFamily="34" charset="0"/>
              </a:rPr>
              <a:t>Dokážeš správně rozmístit tyto části kostry:</a:t>
            </a:r>
          </a:p>
        </p:txBody>
      </p:sp>
    </p:spTree>
  </p:cSld>
  <p:clrMapOvr>
    <a:masterClrMapping/>
  </p:clrMapOvr>
  <p:transition spd="slow">
    <p:pull/>
    <p:sndAc>
      <p:stSnd>
        <p:snd r:embed="rId3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0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0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0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14" grpId="0"/>
      <p:bldP spid="16" grpId="0"/>
      <p:bldP spid="1028" grpId="0" build="allAtOnce"/>
      <p:bldP spid="1029" grpId="1"/>
      <p:bldP spid="1030" grpId="1"/>
      <p:bldP spid="1031" grpId="1"/>
      <p:bldP spid="1032" grpId="1"/>
      <p:bldP spid="103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-1312878" y="221017"/>
            <a:ext cx="929613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+mn-lt"/>
                <a:cs typeface="+mn-cs"/>
              </a:rPr>
              <a:t>                           K O S T R A –        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  <a:latin typeface="+mn-lt"/>
              <a:cs typeface="+mn-cs"/>
            </a:endParaRPr>
          </a:p>
        </p:txBody>
      </p:sp>
      <p:cxnSp>
        <p:nvCxnSpPr>
          <p:cNvPr id="17" name="Přímá spojnice 16"/>
          <p:cNvCxnSpPr/>
          <p:nvPr/>
        </p:nvCxnSpPr>
        <p:spPr>
          <a:xfrm>
            <a:off x="8101013" y="530066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6084" name="Picture 2" descr="C:\Documents and Settings\Standard\Local Settings\Temporary Internet Files\Content.IE5\LDZ16G42\MC90039820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3388" y="863600"/>
            <a:ext cx="4254500" cy="509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nice se šipkou 4"/>
          <p:cNvCxnSpPr/>
          <p:nvPr/>
        </p:nvCxnSpPr>
        <p:spPr>
          <a:xfrm flipH="1" flipV="1">
            <a:off x="2620963" y="1071563"/>
            <a:ext cx="1427162" cy="500062"/>
          </a:xfrm>
          <a:prstGeom prst="straightConnector1">
            <a:avLst/>
          </a:prstGeom>
          <a:ln w="38100">
            <a:solidFill>
              <a:schemeClr val="accent5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se šipkou 3"/>
          <p:cNvCxnSpPr/>
          <p:nvPr/>
        </p:nvCxnSpPr>
        <p:spPr>
          <a:xfrm flipH="1">
            <a:off x="2560638" y="1646238"/>
            <a:ext cx="2600325" cy="73025"/>
          </a:xfrm>
          <a:prstGeom prst="straightConnector1">
            <a:avLst/>
          </a:prstGeom>
          <a:ln w="38100">
            <a:solidFill>
              <a:schemeClr val="accent5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2857500" y="3159125"/>
            <a:ext cx="1943100" cy="0"/>
          </a:xfrm>
          <a:prstGeom prst="straightConnector1">
            <a:avLst/>
          </a:prstGeom>
          <a:ln w="38100">
            <a:solidFill>
              <a:schemeClr val="accent5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3289300" y="3735388"/>
            <a:ext cx="1584325" cy="0"/>
          </a:xfrm>
          <a:prstGeom prst="straightConnector1">
            <a:avLst/>
          </a:prstGeom>
          <a:ln w="38100">
            <a:solidFill>
              <a:schemeClr val="accent5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1416050" y="3914775"/>
            <a:ext cx="576263" cy="1008063"/>
          </a:xfrm>
          <a:prstGeom prst="line">
            <a:avLst/>
          </a:prstGeom>
          <a:ln w="3810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 flipV="1">
            <a:off x="1416050" y="4922838"/>
            <a:ext cx="576263" cy="792162"/>
          </a:xfrm>
          <a:prstGeom prst="line">
            <a:avLst/>
          </a:prstGeom>
          <a:ln w="3810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336550" y="4922838"/>
            <a:ext cx="1079500" cy="0"/>
          </a:xfrm>
          <a:prstGeom prst="line">
            <a:avLst/>
          </a:prstGeom>
          <a:ln w="3810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H="1">
            <a:off x="696913" y="1881188"/>
            <a:ext cx="1150937" cy="1511300"/>
          </a:xfrm>
          <a:prstGeom prst="line">
            <a:avLst/>
          </a:prstGeom>
          <a:ln w="3810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696913" y="3351213"/>
            <a:ext cx="1008062" cy="563562"/>
          </a:xfrm>
          <a:prstGeom prst="line">
            <a:avLst/>
          </a:prstGeom>
          <a:ln w="3810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2771775" y="1917700"/>
            <a:ext cx="1916113" cy="665163"/>
          </a:xfrm>
          <a:prstGeom prst="line">
            <a:avLst/>
          </a:prstGeom>
          <a:ln w="3810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2857500" y="2565400"/>
            <a:ext cx="1727200" cy="17463"/>
          </a:xfrm>
          <a:prstGeom prst="line">
            <a:avLst/>
          </a:prstGeom>
          <a:ln w="3810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4" name="Přímá spojnice 1023"/>
          <p:cNvCxnSpPr/>
          <p:nvPr/>
        </p:nvCxnSpPr>
        <p:spPr>
          <a:xfrm flipV="1">
            <a:off x="4584700" y="2565400"/>
            <a:ext cx="828675" cy="17463"/>
          </a:xfrm>
          <a:prstGeom prst="line">
            <a:avLst/>
          </a:prstGeom>
          <a:ln w="3810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5588000" y="1341438"/>
            <a:ext cx="2994025" cy="4603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Je oporou našeho těla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588000" y="1917700"/>
            <a:ext cx="3375025" cy="8318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Je složena z mnoha kostí,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malých i velkých.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588000" y="2773363"/>
            <a:ext cx="2921000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Chrání vnitřní orgány.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5588000" y="3351213"/>
            <a:ext cx="3313113" cy="8302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Upevňují se na ní svaly.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Ty nám umožňují pohyb.</a:t>
            </a:r>
          </a:p>
        </p:txBody>
      </p:sp>
      <p:sp>
        <p:nvSpPr>
          <p:cNvPr id="46101" name="TextovéPole 17"/>
          <p:cNvSpPr txBox="1">
            <a:spLocks noChangeArrowheads="1"/>
          </p:cNvSpPr>
          <p:nvPr/>
        </p:nvSpPr>
        <p:spPr bwMode="auto">
          <a:xfrm>
            <a:off x="3074988" y="857250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1</a:t>
            </a:r>
          </a:p>
        </p:txBody>
      </p:sp>
      <p:sp>
        <p:nvSpPr>
          <p:cNvPr id="46102" name="TextovéPole 19"/>
          <p:cNvSpPr txBox="1">
            <a:spLocks noChangeArrowheads="1"/>
          </p:cNvSpPr>
          <p:nvPr/>
        </p:nvSpPr>
        <p:spPr bwMode="auto">
          <a:xfrm>
            <a:off x="4687888" y="2268538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2</a:t>
            </a:r>
          </a:p>
        </p:txBody>
      </p:sp>
      <p:sp>
        <p:nvSpPr>
          <p:cNvPr id="46103" name="TextovéPole 21"/>
          <p:cNvSpPr txBox="1">
            <a:spLocks noChangeArrowheads="1"/>
          </p:cNvSpPr>
          <p:nvPr/>
        </p:nvSpPr>
        <p:spPr bwMode="auto">
          <a:xfrm>
            <a:off x="3863975" y="2868613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3</a:t>
            </a:r>
          </a:p>
        </p:txBody>
      </p:sp>
      <p:sp>
        <p:nvSpPr>
          <p:cNvPr id="46104" name="TextovéPole 23"/>
          <p:cNvSpPr txBox="1">
            <a:spLocks noChangeArrowheads="1"/>
          </p:cNvSpPr>
          <p:nvPr/>
        </p:nvSpPr>
        <p:spPr bwMode="auto">
          <a:xfrm>
            <a:off x="546100" y="2981325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4</a:t>
            </a:r>
          </a:p>
        </p:txBody>
      </p:sp>
      <p:sp>
        <p:nvSpPr>
          <p:cNvPr id="46105" name="TextovéPole 25"/>
          <p:cNvSpPr txBox="1">
            <a:spLocks noChangeArrowheads="1"/>
          </p:cNvSpPr>
          <p:nvPr/>
        </p:nvSpPr>
        <p:spPr bwMode="auto">
          <a:xfrm>
            <a:off x="847725" y="4637088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5</a:t>
            </a:r>
          </a:p>
        </p:txBody>
      </p:sp>
      <p:sp>
        <p:nvSpPr>
          <p:cNvPr id="1028" name="TextovéPole 1027"/>
          <p:cNvSpPr txBox="1">
            <a:spLocks noChangeArrowheads="1"/>
          </p:cNvSpPr>
          <p:nvPr/>
        </p:nvSpPr>
        <p:spPr bwMode="auto">
          <a:xfrm>
            <a:off x="4656138" y="4775200"/>
            <a:ext cx="38528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00B0F0"/>
                </a:solidFill>
                <a:latin typeface="Calibri" pitchFamily="34" charset="0"/>
              </a:rPr>
              <a:t>a) KOSTRA DOLNÍ KONČETINY</a:t>
            </a:r>
          </a:p>
        </p:txBody>
      </p:sp>
      <p:sp>
        <p:nvSpPr>
          <p:cNvPr id="1029" name="TextovéPole 1028"/>
          <p:cNvSpPr txBox="1">
            <a:spLocks noChangeArrowheads="1"/>
          </p:cNvSpPr>
          <p:nvPr/>
        </p:nvSpPr>
        <p:spPr bwMode="auto">
          <a:xfrm>
            <a:off x="6227763" y="5268913"/>
            <a:ext cx="126206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C000"/>
                </a:solidFill>
                <a:latin typeface="Calibri" pitchFamily="34" charset="0"/>
              </a:rPr>
              <a:t>c) LEBKA</a:t>
            </a:r>
          </a:p>
        </p:txBody>
      </p:sp>
      <p:sp>
        <p:nvSpPr>
          <p:cNvPr id="1030" name="TextovéPole 1029"/>
          <p:cNvSpPr txBox="1"/>
          <p:nvPr/>
        </p:nvSpPr>
        <p:spPr>
          <a:xfrm>
            <a:off x="3341688" y="6096000"/>
            <a:ext cx="1314450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d) ŽEBRA</a:t>
            </a:r>
          </a:p>
        </p:txBody>
      </p:sp>
      <p:sp>
        <p:nvSpPr>
          <p:cNvPr id="1031" name="TextovéPole 1030"/>
          <p:cNvSpPr txBox="1"/>
          <p:nvPr/>
        </p:nvSpPr>
        <p:spPr>
          <a:xfrm>
            <a:off x="4211638" y="5319713"/>
            <a:ext cx="1346200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+mn-lt"/>
                <a:cs typeface="+mn-cs"/>
              </a:rPr>
              <a:t>b) PÁNEV</a:t>
            </a:r>
          </a:p>
        </p:txBody>
      </p:sp>
      <p:sp>
        <p:nvSpPr>
          <p:cNvPr id="1032" name="TextovéPole 1031"/>
          <p:cNvSpPr txBox="1">
            <a:spLocks noChangeArrowheads="1"/>
          </p:cNvSpPr>
          <p:nvPr/>
        </p:nvSpPr>
        <p:spPr bwMode="auto">
          <a:xfrm>
            <a:off x="5160963" y="5959475"/>
            <a:ext cx="2390775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0070C0"/>
                </a:solidFill>
                <a:latin typeface="Calibri" pitchFamily="34" charset="0"/>
              </a:rPr>
              <a:t>e) KOSTRA HORNÍ</a:t>
            </a:r>
          </a:p>
          <a:p>
            <a:r>
              <a:rPr lang="cs-CZ" sz="2400">
                <a:solidFill>
                  <a:srgbClr val="0070C0"/>
                </a:solidFill>
                <a:latin typeface="Calibri" pitchFamily="34" charset="0"/>
              </a:rPr>
              <a:t> KONČETINY</a:t>
            </a:r>
          </a:p>
        </p:txBody>
      </p:sp>
      <p:sp>
        <p:nvSpPr>
          <p:cNvPr id="1033" name="Obdélník 1032"/>
          <p:cNvSpPr>
            <a:spLocks noChangeArrowheads="1"/>
          </p:cNvSpPr>
          <p:nvPr/>
        </p:nvSpPr>
        <p:spPr bwMode="auto">
          <a:xfrm>
            <a:off x="3074988" y="4395788"/>
            <a:ext cx="58261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B050"/>
                </a:solidFill>
                <a:latin typeface="Calibri" pitchFamily="34" charset="0"/>
              </a:rPr>
              <a:t>Dokážeš správně rozmístit tyto části kostry: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0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0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0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90608E-6 L -0.6257 -0.56466 " pathEditMode="relative" rAng="0" ptsTypes="AA">
                                      <p:cBhvr>
                                        <p:cTn id="81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285" y="-282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1.61693E-6 L -0.55104 -0.10687 " pathEditMode="relative" rAng="0" ptsTypes="AA">
                                      <p:cBhvr>
                                        <p:cTn id="85" dur="2000" fill="hold"/>
                                        <p:tgtEl>
                                          <p:spTgt spid="10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552" y="-53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2.21143E-6 L -0.2217 -0.35022 " pathEditMode="relative" rAng="0" ptsTypes="AA">
                                      <p:cBhvr>
                                        <p:cTn id="89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094" y="-175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4.60328E-6 L -0.39167 -0.62688 " pathEditMode="relative" rAng="0" ptsTypes="AA">
                                      <p:cBhvr>
                                        <p:cTn id="93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583" y="-313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2.86144E-6 L -0.12223 -0.56443 " pathEditMode="relative" rAng="0" ptsTypes="AA">
                                      <p:cBhvr>
                                        <p:cTn id="97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111" y="-282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14" grpId="0"/>
      <p:bldP spid="16" grpId="0"/>
      <p:bldP spid="1028" grpId="0" build="allAtOnce"/>
      <p:bldP spid="1029" grpId="0"/>
      <p:bldP spid="1029" grpId="1"/>
      <p:bldP spid="1030" grpId="0"/>
      <p:bldP spid="1030" grpId="1"/>
      <p:bldP spid="1031" grpId="0"/>
      <p:bldP spid="1031" grpId="1"/>
      <p:bldP spid="1032" grpId="0"/>
      <p:bldP spid="1032" grpId="1"/>
      <p:bldP spid="103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9" name="Picture 5" descr="C:\Documents and Settings\Standard\Local Settings\Temporary Internet Files\Content.IE5\VJTPVKV5\MC90042356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6100" y="2511425"/>
            <a:ext cx="2892425" cy="3868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725488" y="334963"/>
            <a:ext cx="7646987" cy="8921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  <a:defRPr/>
            </a:pPr>
            <a:r>
              <a:rPr lang="cs-CZ" sz="3200" b="1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rPr>
              <a:t>VNITŘNÍ ORGÁNY – jsou ukryty uvnitř těla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  <a:defRPr/>
            </a:pPr>
            <a:r>
              <a:rPr lang="cs-CZ" sz="2000" b="1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rPr>
              <a:t>             - SLOŽ SPRÁVNÉ NÁZVY  TĚLNÍCH ORGÁNŮ 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95288" y="1433513"/>
            <a:ext cx="6716712" cy="107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 i="1">
                <a:solidFill>
                  <a:srgbClr val="FF0000"/>
                </a:solidFill>
                <a:latin typeface="Calibri" pitchFamily="34" charset="0"/>
              </a:rPr>
              <a:t>Toto je nejvzácnější orgán, </a:t>
            </a:r>
          </a:p>
          <a:p>
            <a:r>
              <a:rPr lang="cs-CZ" sz="3200" b="1" i="1">
                <a:solidFill>
                  <a:srgbClr val="FF0000"/>
                </a:solidFill>
                <a:latin typeface="Calibri" pitchFamily="34" charset="0"/>
              </a:rPr>
              <a:t>umožňuje rozvádět krev po celém těle.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60388" y="3573463"/>
            <a:ext cx="138906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Je to :    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1152525" y="5300663"/>
            <a:ext cx="4254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C00000"/>
                </a:solidFill>
                <a:latin typeface="Calibri" pitchFamily="34" charset="0"/>
              </a:rPr>
              <a:t>S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1612900" y="5300663"/>
            <a:ext cx="47466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C00000"/>
                </a:solidFill>
                <a:latin typeface="Calibri" pitchFamily="34" charset="0"/>
              </a:rPr>
              <a:t>R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2095500" y="5300663"/>
            <a:ext cx="4556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2574925" y="5300663"/>
            <a:ext cx="4349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C00000"/>
                </a:solidFill>
                <a:latin typeface="Calibri" pitchFamily="34" charset="0"/>
              </a:rPr>
              <a:t>E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3043238" y="5300663"/>
            <a:ext cx="5080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C00000"/>
                </a:solidFill>
                <a:latin typeface="Calibri" pitchFamily="34" charset="0"/>
              </a:rPr>
              <a:t>D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1643063" y="4100513"/>
            <a:ext cx="1836737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 b="1">
                <a:solidFill>
                  <a:srgbClr val="FF0000"/>
                </a:solidFill>
                <a:latin typeface="Calibri" pitchFamily="34" charset="0"/>
              </a:rPr>
              <a:t>SRDCE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000"/>
                            </p:stCondLst>
                            <p:childTnLst>
                              <p:par>
                                <p:cTn id="24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 tmFilter="0, 0; .2, .5; .8, .5; 1, 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6" dur="250" autoRev="1" fill="hold"/>
                                        <p:tgtEl>
                                          <p:spTgt spid="614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 tmFilter="0, 0; .2, .5; .8, .5; 1, 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250" autoRev="1" fill="hold"/>
                                        <p:tgtEl>
                                          <p:spTgt spid="614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000"/>
                            </p:stCondLst>
                            <p:childTnLst>
                              <p:par>
                                <p:cTn id="32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 tmFilter="0, 0; .2, .5; .8, .5; 1, 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250" autoRev="1" fill="hold"/>
                                        <p:tgtEl>
                                          <p:spTgt spid="614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4500"/>
                            </p:stCondLst>
                            <p:childTnLst>
                              <p:par>
                                <p:cTn id="36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 tmFilter="0, 0; .2, .5; .8, .5; 1, 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8" dur="250" autoRev="1" fill="hold"/>
                                        <p:tgtEl>
                                          <p:spTgt spid="614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3500"/>
                            </p:stCondLst>
                            <p:childTnLst>
                              <p:par>
                                <p:cTn id="5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5000"/>
                            </p:stCondLst>
                            <p:childTnLst>
                              <p:par>
                                <p:cTn id="6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6500"/>
                            </p:stCondLst>
                            <p:childTnLst>
                              <p:par>
                                <p:cTn id="7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15" grpId="0"/>
      <p:bldP spid="16" grpId="0"/>
      <p:bldP spid="17" grpId="0"/>
      <p:bldP spid="18" grpId="0"/>
      <p:bldP spid="19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>
            <a:spLocks noChangeArrowheads="1"/>
          </p:cNvSpPr>
          <p:nvPr/>
        </p:nvSpPr>
        <p:spPr bwMode="auto">
          <a:xfrm>
            <a:off x="684213" y="766763"/>
            <a:ext cx="8497887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 i="1">
                <a:solidFill>
                  <a:srgbClr val="558ED5"/>
                </a:solidFill>
                <a:latin typeface="Calibri" pitchFamily="34" charset="0"/>
              </a:rPr>
              <a:t>Tento orgán slouží k dýchání-</a:t>
            </a:r>
          </a:p>
          <a:p>
            <a:r>
              <a:rPr lang="cs-CZ" sz="3600" b="1" i="1">
                <a:solidFill>
                  <a:srgbClr val="558ED5"/>
                </a:solidFill>
                <a:latin typeface="Calibri" pitchFamily="34" charset="0"/>
              </a:rPr>
              <a:t>Přivádí do těla kyslík a odvádí oxid uhličitý.</a:t>
            </a:r>
            <a:endParaRPr lang="cs-CZ" sz="3600">
              <a:latin typeface="Calibri" pitchFamily="34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35275" y="1966913"/>
            <a:ext cx="3059113" cy="357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684213" y="2720975"/>
            <a:ext cx="2106612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 b="1">
                <a:solidFill>
                  <a:srgbClr val="0070C0"/>
                </a:solidFill>
                <a:latin typeface="Calibri" pitchFamily="34" charset="0"/>
              </a:rPr>
              <a:t>Jsou to :</a:t>
            </a:r>
          </a:p>
        </p:txBody>
      </p:sp>
      <p:sp>
        <p:nvSpPr>
          <p:cNvPr id="5" name="Obdélník 4"/>
          <p:cNvSpPr/>
          <p:nvPr/>
        </p:nvSpPr>
        <p:spPr>
          <a:xfrm>
            <a:off x="6372225" y="2921000"/>
            <a:ext cx="1800225" cy="922338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PLÍCE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629025" y="5540375"/>
            <a:ext cx="4572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0070C0"/>
                </a:solidFill>
                <a:latin typeface="Calibri" pitchFamily="34" charset="0"/>
              </a:rPr>
              <a:t>P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363913" y="5540375"/>
            <a:ext cx="4556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0070C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890963" y="5540375"/>
            <a:ext cx="4000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0070C0"/>
                </a:solidFill>
                <a:latin typeface="Calibri" pitchFamily="34" charset="0"/>
              </a:rPr>
              <a:t>L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4130675" y="5540375"/>
            <a:ext cx="4349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0070C0"/>
                </a:solidFill>
                <a:latin typeface="Calibri" pitchFamily="34" charset="0"/>
              </a:rPr>
              <a:t>E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4406900" y="5540375"/>
            <a:ext cx="3206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0070C0"/>
                </a:solidFill>
                <a:latin typeface="Calibri" pitchFamily="34" charset="0"/>
              </a:rPr>
              <a:t>Í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100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" dur="100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8000"/>
                            </p:stCondLst>
                            <p:childTnLst>
                              <p:par>
                                <p:cTn id="23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20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100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500"/>
                            </p:stCondLst>
                            <p:childTnLst>
                              <p:par>
                                <p:cTn id="3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000"/>
                            </p:stCondLst>
                            <p:childTnLst>
                              <p:par>
                                <p:cTn id="4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3500"/>
                            </p:stCondLst>
                            <p:childTnLst>
                              <p:par>
                                <p:cTn id="4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00"/>
                            </p:stCondLst>
                            <p:childTnLst>
                              <p:par>
                                <p:cTn id="5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7" grpId="0"/>
      <p:bldP spid="8" grpId="0"/>
      <p:bldP spid="9" grpId="0"/>
      <p:bldP spid="10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89025" y="620713"/>
            <a:ext cx="7259638" cy="17541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i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Toto je řídící centrum celého těla</a:t>
            </a:r>
            <a:r>
              <a:rPr lang="cs-CZ" sz="3600" i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i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Umožňuje nám myslet, učit se, mluvit,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i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 pracovat i pohybovat se</a:t>
            </a:r>
          </a:p>
        </p:txBody>
      </p:sp>
      <p:pic>
        <p:nvPicPr>
          <p:cNvPr id="3" name="Picture 2" descr="C:\Documents and Settings\Standard\Local Settings\Temporary Internet Files\Content.IE5\QITERR6P\MC90019756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5875" y="2492375"/>
            <a:ext cx="3573463" cy="3516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611188" y="2852738"/>
            <a:ext cx="1562100" cy="76993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Je to :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932613" y="3106738"/>
            <a:ext cx="531812" cy="7080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O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277100" y="3106738"/>
            <a:ext cx="465138" cy="7080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K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886700" y="3106738"/>
            <a:ext cx="633413" cy="7080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M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588250" y="3106738"/>
            <a:ext cx="428625" cy="7080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Z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8345488" y="3106738"/>
            <a:ext cx="434975" cy="7080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E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6527800" y="4365625"/>
            <a:ext cx="2427288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 b="1">
                <a:solidFill>
                  <a:srgbClr val="FF0000"/>
                </a:solidFill>
                <a:latin typeface="Calibri" pitchFamily="34" charset="0"/>
              </a:rPr>
              <a:t>M O Z E K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000"/>
                            </p:stCondLst>
                            <p:childTnLst>
                              <p:par>
                                <p:cTn id="32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6000"/>
                            </p:stCondLst>
                            <p:childTnLst>
                              <p:par>
                                <p:cTn id="37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8000"/>
                            </p:stCondLst>
                            <p:childTnLst>
                              <p:par>
                                <p:cTn id="42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2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tint val="40000"/>
                <a:satMod val="350000"/>
              </a:schemeClr>
            </a:gs>
            <a:gs pos="74000">
              <a:schemeClr val="bg2">
                <a:tint val="45000"/>
                <a:shade val="99000"/>
                <a:satMod val="350000"/>
              </a:schemeClr>
            </a:gs>
            <a:gs pos="100000">
              <a:schemeClr val="bg2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>
            <a:spLocks noChangeArrowheads="1"/>
          </p:cNvSpPr>
          <p:nvPr/>
        </p:nvSpPr>
        <p:spPr bwMode="auto">
          <a:xfrm>
            <a:off x="1358900" y="549275"/>
            <a:ext cx="4572000" cy="132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 i="1">
                <a:solidFill>
                  <a:srgbClr val="00B050"/>
                </a:solidFill>
                <a:latin typeface="Calibri" pitchFamily="34" charset="0"/>
              </a:rPr>
              <a:t>A tento orgán zpracovává potravu</a:t>
            </a:r>
            <a:r>
              <a:rPr lang="cs-CZ" sz="4000" b="1">
                <a:solidFill>
                  <a:srgbClr val="00B050"/>
                </a:solidFill>
                <a:latin typeface="Calibri" pitchFamily="34" charset="0"/>
              </a:rPr>
              <a:t>.</a:t>
            </a:r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03525" y="1989138"/>
            <a:ext cx="3840163" cy="316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5292725" y="5157788"/>
            <a:ext cx="2325688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 b="1">
                <a:solidFill>
                  <a:srgbClr val="00B050"/>
                </a:solidFill>
                <a:latin typeface="Calibri" pitchFamily="34" charset="0"/>
              </a:rPr>
              <a:t>ŽALUDEK</a:t>
            </a: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989013" y="2636838"/>
            <a:ext cx="1560512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 b="1">
                <a:solidFill>
                  <a:srgbClr val="00B050"/>
                </a:solidFill>
                <a:latin typeface="Calibri" pitchFamily="34" charset="0"/>
              </a:rPr>
              <a:t>Je to :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551613" y="3260725"/>
            <a:ext cx="4968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00B05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7110413" y="3260725"/>
            <a:ext cx="4286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00B050"/>
                </a:solidFill>
                <a:latin typeface="Calibri" pitchFamily="34" charset="0"/>
              </a:rPr>
              <a:t>Ž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7369175" y="3260725"/>
            <a:ext cx="4016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00B050"/>
                </a:solidFill>
                <a:latin typeface="Calibri" pitchFamily="34" charset="0"/>
              </a:rPr>
              <a:t>L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837363" y="3260725"/>
            <a:ext cx="4651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00B050"/>
                </a:solidFill>
                <a:latin typeface="Calibri" pitchFamily="34" charset="0"/>
              </a:rPr>
              <a:t>K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7618413" y="3260725"/>
            <a:ext cx="5207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00B050"/>
                </a:solidFill>
                <a:latin typeface="Calibri" pitchFamily="34" charset="0"/>
              </a:rPr>
              <a:t>U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8183563" y="3260725"/>
            <a:ext cx="5080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00B050"/>
                </a:solidFill>
                <a:latin typeface="Calibri" pitchFamily="34" charset="0"/>
              </a:rPr>
              <a:t>D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7918450" y="3260725"/>
            <a:ext cx="4349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00B050"/>
                </a:solidFill>
                <a:latin typeface="Calibri" pitchFamily="34" charset="0"/>
              </a:rPr>
              <a:t>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0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4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8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2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6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0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1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Picture 4" descr="C:\Documents and Settings\Standard\Local Settings\Temporary Internet Files\Content.IE5\80MKHGTR\MC90043874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06375" y="1533525"/>
            <a:ext cx="2768600" cy="369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03" name="Picture 5" descr="C:\Documents and Settings\Standard\Local Settings\Temporary Internet Files\Content.IE5\VJTPVKV5\MC900438737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940425" y="1700213"/>
            <a:ext cx="2841625" cy="3789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04" name="Picture 6" descr="C:\Documents and Settings\Standard\Local Settings\Temporary Internet Files\Content.IE5\LDZ16G42\MC900438748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987675" y="2298700"/>
            <a:ext cx="2808288" cy="2105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652463" y="188913"/>
            <a:ext cx="8129587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00B0F0"/>
                </a:solidFill>
                <a:latin typeface="Calibri" pitchFamily="34" charset="0"/>
              </a:rPr>
              <a:t>Takhle vypadá naše tělo pod rentgenem.</a:t>
            </a:r>
          </a:p>
          <a:p>
            <a:r>
              <a:rPr lang="cs-CZ" sz="2800" b="1">
                <a:solidFill>
                  <a:srgbClr val="00B0F0"/>
                </a:solidFill>
                <a:latin typeface="Calibri" pitchFamily="34" charset="0"/>
              </a:rPr>
              <a:t>Poznáš některé orgány, které jsou uvnitř našeho těla?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93713" y="5661025"/>
            <a:ext cx="8266112" cy="2554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i="1">
                <a:solidFill>
                  <a:srgbClr val="7030A0"/>
                </a:solidFill>
                <a:latin typeface="Calibri" pitchFamily="34" charset="0"/>
              </a:rPr>
              <a:t>CDPLÍCEBMMOZEKCFSRDCEDESTŘEVAEFJÁTRA</a:t>
            </a:r>
          </a:p>
          <a:p>
            <a:endParaRPr lang="cs-CZ" sz="3200" i="1">
              <a:solidFill>
                <a:srgbClr val="7030A0"/>
              </a:solidFill>
              <a:latin typeface="Calibri" pitchFamily="34" charset="0"/>
            </a:endParaRPr>
          </a:p>
          <a:p>
            <a:endParaRPr lang="cs-CZ" sz="3200" i="1">
              <a:solidFill>
                <a:srgbClr val="7030A0"/>
              </a:solidFill>
              <a:latin typeface="Calibri" pitchFamily="34" charset="0"/>
            </a:endParaRPr>
          </a:p>
          <a:p>
            <a:endParaRPr lang="cs-CZ" sz="3200" i="1">
              <a:solidFill>
                <a:srgbClr val="7030A0"/>
              </a:solidFill>
              <a:latin typeface="Calibri" pitchFamily="34" charset="0"/>
            </a:endParaRPr>
          </a:p>
          <a:p>
            <a:endParaRPr lang="cs-CZ" sz="3200" i="1">
              <a:solidFill>
                <a:srgbClr val="7030A0"/>
              </a:solidFill>
              <a:latin typeface="Calibri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835275" y="1123950"/>
            <a:ext cx="3848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00B050"/>
                </a:solidFill>
                <a:latin typeface="Calibri" pitchFamily="34" charset="0"/>
              </a:rPr>
              <a:t>Najdeš je  dole v řadě písmen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650875" y="2217738"/>
            <a:ext cx="11223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chemeClr val="bg1"/>
                </a:solidFill>
                <a:latin typeface="Calibri" pitchFamily="34" charset="0"/>
              </a:rPr>
              <a:t>MOZEK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992563" y="1700213"/>
            <a:ext cx="8731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PLÍCE</a:t>
            </a:r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6335713" y="3546475"/>
            <a:ext cx="612775" cy="392113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 flipV="1">
            <a:off x="7451725" y="4135438"/>
            <a:ext cx="576263" cy="1525587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4625975" y="1989138"/>
            <a:ext cx="133350" cy="100806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>
            <a:stCxn id="4" idx="3"/>
          </p:cNvCxnSpPr>
          <p:nvPr/>
        </p:nvCxnSpPr>
        <p:spPr>
          <a:xfrm>
            <a:off x="4865688" y="1931988"/>
            <a:ext cx="2082800" cy="712787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1492250" y="2217738"/>
            <a:ext cx="0" cy="20320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6035675" y="3570288"/>
            <a:ext cx="9540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chemeClr val="bg1"/>
                </a:solidFill>
                <a:latin typeface="Calibri" pitchFamily="34" charset="0"/>
              </a:rPr>
              <a:t>JÁTRA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7581900" y="4278313"/>
            <a:ext cx="11557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chemeClr val="bg1"/>
                </a:solidFill>
                <a:latin typeface="Calibri" pitchFamily="34" charset="0"/>
              </a:rPr>
              <a:t>STŘEVA</a:t>
            </a:r>
          </a:p>
        </p:txBody>
      </p:sp>
      <p:sp>
        <p:nvSpPr>
          <p:cNvPr id="2048" name="Obdélník 2047"/>
          <p:cNvSpPr/>
          <p:nvPr/>
        </p:nvSpPr>
        <p:spPr>
          <a:xfrm>
            <a:off x="2763838" y="4511675"/>
            <a:ext cx="3719512" cy="461963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Klikej na orgány a povídej.</a:t>
            </a: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1116013" y="1412875"/>
            <a:ext cx="215900" cy="874713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042988" y="6237288"/>
            <a:ext cx="73025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555875" y="6237288"/>
            <a:ext cx="115252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4211638" y="6237288"/>
            <a:ext cx="93662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651500" y="6237288"/>
            <a:ext cx="1223963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7361238" y="6237288"/>
            <a:ext cx="95567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H="1">
            <a:off x="7451725" y="1354138"/>
            <a:ext cx="504825" cy="149860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9" name="TextovéPole 2048"/>
          <p:cNvSpPr txBox="1">
            <a:spLocks noChangeArrowheads="1"/>
          </p:cNvSpPr>
          <p:nvPr/>
        </p:nvSpPr>
        <p:spPr bwMode="auto">
          <a:xfrm>
            <a:off x="7361238" y="1354138"/>
            <a:ext cx="10112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SRDCE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/>
    <p:sndAc>
      <p:stSnd>
        <p:snd r:embed="rId3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0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0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0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6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6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5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5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5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9" grpId="0"/>
      <p:bldP spid="3" grpId="0"/>
      <p:bldP spid="4" grpId="0"/>
      <p:bldP spid="27" grpId="0"/>
      <p:bldP spid="28" grpId="0"/>
      <p:bldP spid="204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Standard\Local Settings\Temporary Internet Files\Content.IE5\VJTPVKV5\MP90044862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635896" y="4595700"/>
            <a:ext cx="2764879" cy="2073659"/>
          </a:xfrm>
          <a:prstGeom prst="roundRect">
            <a:avLst/>
          </a:prstGeom>
          <a:noFill/>
          <a:extLst>
            <a:ext uri="{909E8E84-426E-40DD-AFC4-6F175D3DCCD1}"/>
          </a:extLst>
        </p:spPr>
      </p:pic>
      <p:pic>
        <p:nvPicPr>
          <p:cNvPr id="3075" name="Picture 3" descr="C:\Documents and Settings\Standard\Local Settings\Temporary Internet Files\Content.IE5\SAKK4170\MP90040914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67543" y="4171085"/>
            <a:ext cx="2420379" cy="2420379"/>
          </a:xfrm>
          <a:prstGeom prst="roundRect">
            <a:avLst/>
          </a:prstGeom>
          <a:noFill/>
          <a:extLst>
            <a:ext uri="{909E8E84-426E-40DD-AFC4-6F175D3DCCD1}"/>
          </a:extLst>
        </p:spPr>
      </p:pic>
      <p:pic>
        <p:nvPicPr>
          <p:cNvPr id="3078" name="Picture 6" descr="C:\Documents and Settings\Standard\Local Settings\Temporary Internet Files\Content.IE5\VJTPVKV5\MP90044866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228185" y="1340768"/>
            <a:ext cx="2415257" cy="1811443"/>
          </a:xfrm>
          <a:prstGeom prst="roundRect">
            <a:avLst/>
          </a:prstGeom>
          <a:noFill/>
          <a:extLst>
            <a:ext uri="{909E8E84-426E-40DD-AFC4-6F175D3DCCD1}"/>
          </a:extLst>
        </p:spPr>
      </p:pic>
      <p:pic>
        <p:nvPicPr>
          <p:cNvPr id="3082" name="Picture 10" descr="C:\Documents and Settings\Standard\Local Settings\Temporary Internet Files\Content.IE5\VWHOHKOE\MP90040368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67543" y="1340768"/>
            <a:ext cx="2441074" cy="2284882"/>
          </a:xfrm>
          <a:prstGeom prst="roundRect">
            <a:avLst/>
          </a:prstGeom>
          <a:noFill/>
          <a:extLst>
            <a:ext uri="{909E8E84-426E-40DD-AFC4-6F175D3DCCD1}"/>
          </a:extLst>
        </p:spPr>
      </p:pic>
      <p:pic>
        <p:nvPicPr>
          <p:cNvPr id="3084" name="Picture 12" descr="C:\Documents and Settings\Standard\Local Settings\Temporary Internet Files\Content.IE5\M6P1ILGH\MP90041175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985196" y="3717032"/>
            <a:ext cx="1658246" cy="2486156"/>
          </a:xfrm>
          <a:prstGeom prst="roundRect">
            <a:avLst/>
          </a:prstGeom>
          <a:noFill/>
          <a:extLst>
            <a:ext uri="{909E8E84-426E-40DD-AFC4-6F175D3DCCD1}"/>
          </a:extLst>
        </p:spPr>
      </p:pic>
      <p:sp>
        <p:nvSpPr>
          <p:cNvPr id="4" name="Obdélník 3"/>
          <p:cNvSpPr/>
          <p:nvPr/>
        </p:nvSpPr>
        <p:spPr>
          <a:xfrm>
            <a:off x="3492500" y="1492250"/>
            <a:ext cx="1008063" cy="4968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SLUCH</a:t>
            </a:r>
          </a:p>
        </p:txBody>
      </p:sp>
      <p:grpSp>
        <p:nvGrpSpPr>
          <p:cNvPr id="53255" name="Skupina 10"/>
          <p:cNvGrpSpPr>
            <a:grpSpLocks/>
          </p:cNvGrpSpPr>
          <p:nvPr/>
        </p:nvGrpSpPr>
        <p:grpSpPr bwMode="auto">
          <a:xfrm>
            <a:off x="4859338" y="1844675"/>
            <a:ext cx="1030287" cy="517525"/>
            <a:chOff x="5580112" y="1988840"/>
            <a:chExt cx="1030287" cy="517525"/>
          </a:xfrm>
        </p:grpSpPr>
        <p:pic>
          <p:nvPicPr>
            <p:cNvPr id="53267" name="Picture 5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5580112" y="1988840"/>
              <a:ext cx="1030287" cy="5175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3268" name="TextovéPole 4"/>
            <p:cNvSpPr txBox="1">
              <a:spLocks noChangeArrowheads="1"/>
            </p:cNvSpPr>
            <p:nvPr/>
          </p:nvSpPr>
          <p:spPr bwMode="auto">
            <a:xfrm>
              <a:off x="5587760" y="2016769"/>
              <a:ext cx="962123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 b="1">
                  <a:solidFill>
                    <a:schemeClr val="bg1"/>
                  </a:solidFill>
                  <a:latin typeface="Calibri" pitchFamily="34" charset="0"/>
                </a:rPr>
                <a:t>HMAT</a:t>
              </a:r>
            </a:p>
          </p:txBody>
        </p:sp>
      </p:grpSp>
      <p:grpSp>
        <p:nvGrpSpPr>
          <p:cNvPr id="53256" name="Skupina 11"/>
          <p:cNvGrpSpPr>
            <a:grpSpLocks/>
          </p:cNvGrpSpPr>
          <p:nvPr/>
        </p:nvGrpSpPr>
        <p:grpSpPr bwMode="auto">
          <a:xfrm>
            <a:off x="3970338" y="2705100"/>
            <a:ext cx="1030287" cy="517525"/>
            <a:chOff x="3969648" y="2704958"/>
            <a:chExt cx="1030287" cy="517525"/>
          </a:xfrm>
        </p:grpSpPr>
        <p:pic>
          <p:nvPicPr>
            <p:cNvPr id="53265" name="Picture 2"/>
            <p:cNvPicPr>
              <a:picLocks noChangeAspect="1" noChangeArrowheads="1"/>
            </p:cNvPicPr>
            <p:nvPr/>
          </p:nvPicPr>
          <p:blipFill>
            <a:blip r:embed="rId10" cstate="print"/>
            <a:srcRect/>
            <a:stretch>
              <a:fillRect/>
            </a:stretch>
          </p:blipFill>
          <p:spPr bwMode="auto">
            <a:xfrm>
              <a:off x="3969648" y="2704958"/>
              <a:ext cx="1030287" cy="5175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3266" name="TextovéPole 5"/>
            <p:cNvSpPr txBox="1">
              <a:spLocks noChangeArrowheads="1"/>
            </p:cNvSpPr>
            <p:nvPr/>
          </p:nvSpPr>
          <p:spPr bwMode="auto">
            <a:xfrm>
              <a:off x="4027018" y="2749725"/>
              <a:ext cx="859531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 b="1">
                  <a:solidFill>
                    <a:schemeClr val="bg1"/>
                  </a:solidFill>
                  <a:latin typeface="Calibri" pitchFamily="34" charset="0"/>
                </a:rPr>
                <a:t>ZRAK</a:t>
              </a:r>
            </a:p>
          </p:txBody>
        </p:sp>
      </p:grpSp>
      <p:grpSp>
        <p:nvGrpSpPr>
          <p:cNvPr id="53257" name="Skupina 12"/>
          <p:cNvGrpSpPr>
            <a:grpSpLocks/>
          </p:cNvGrpSpPr>
          <p:nvPr/>
        </p:nvGrpSpPr>
        <p:grpSpPr bwMode="auto">
          <a:xfrm>
            <a:off x="3454400" y="3827463"/>
            <a:ext cx="1030288" cy="517525"/>
            <a:chOff x="3454504" y="3827060"/>
            <a:chExt cx="1030287" cy="517792"/>
          </a:xfrm>
        </p:grpSpPr>
        <p:pic>
          <p:nvPicPr>
            <p:cNvPr id="53263" name="Picture 3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3454504" y="3827060"/>
              <a:ext cx="1030287" cy="5175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3264" name="TextovéPole 6"/>
            <p:cNvSpPr txBox="1">
              <a:spLocks noChangeArrowheads="1"/>
            </p:cNvSpPr>
            <p:nvPr/>
          </p:nvSpPr>
          <p:spPr bwMode="auto">
            <a:xfrm>
              <a:off x="3535109" y="3883187"/>
              <a:ext cx="780983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 b="1">
                  <a:solidFill>
                    <a:schemeClr val="bg1"/>
                  </a:solidFill>
                  <a:latin typeface="Calibri" pitchFamily="34" charset="0"/>
                </a:rPr>
                <a:t>ČICH</a:t>
              </a:r>
            </a:p>
          </p:txBody>
        </p:sp>
      </p:grpSp>
      <p:grpSp>
        <p:nvGrpSpPr>
          <p:cNvPr id="53258" name="Skupina 13"/>
          <p:cNvGrpSpPr>
            <a:grpSpLocks/>
          </p:cNvGrpSpPr>
          <p:nvPr/>
        </p:nvGrpSpPr>
        <p:grpSpPr bwMode="auto">
          <a:xfrm>
            <a:off x="5476875" y="3595688"/>
            <a:ext cx="1030288" cy="517525"/>
            <a:chOff x="5476148" y="3595572"/>
            <a:chExt cx="1030287" cy="517525"/>
          </a:xfrm>
        </p:grpSpPr>
        <p:pic>
          <p:nvPicPr>
            <p:cNvPr id="53261" name="Picture 4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5476148" y="3595572"/>
              <a:ext cx="1030287" cy="5175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3262" name="TextovéPole 7"/>
            <p:cNvSpPr txBox="1">
              <a:spLocks noChangeArrowheads="1"/>
            </p:cNvSpPr>
            <p:nvPr/>
          </p:nvSpPr>
          <p:spPr bwMode="auto">
            <a:xfrm>
              <a:off x="5562600" y="3625650"/>
              <a:ext cx="894797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 b="1">
                  <a:solidFill>
                    <a:schemeClr val="bg1"/>
                  </a:solidFill>
                  <a:latin typeface="Calibri" pitchFamily="34" charset="0"/>
                </a:rPr>
                <a:t>CHUŤ</a:t>
              </a:r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153988" y="263525"/>
            <a:ext cx="8093075" cy="10779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SPOJ ČAROU OBRÁZEK SMYSLOVÉHO ÚSTROJÍ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                              A NÁZEV SMYSLU</a:t>
            </a:r>
          </a:p>
        </p:txBody>
      </p:sp>
      <p:pic>
        <p:nvPicPr>
          <p:cNvPr id="26" name="Picture 3" descr="C:\Documents and Settings\Standard\Local Settings\Temporary Internet Files\Content.IE5\M6P1ILGH\MC900356073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038850" y="746125"/>
            <a:ext cx="549275" cy="442913"/>
          </a:xfrm>
          <a:prstGeom prst="rect">
            <a:avLst/>
          </a:prstGeom>
          <a:solidFill>
            <a:schemeClr val="accent3">
              <a:lumMod val="75000"/>
            </a:schemeClr>
          </a:solidFill>
          <a:extLst/>
        </p:spPr>
      </p:pic>
    </p:spTree>
  </p:cSld>
  <p:clrMapOvr>
    <a:masterClrMapping/>
  </p:clrMapOvr>
  <p:transition spd="slow">
    <p:pull/>
    <p:sndAc>
      <p:stSnd>
        <p:snd r:embed="rId3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75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75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75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Standard\Local Settings\Temporary Internet Files\Content.IE5\VJTPVKV5\MP90044862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635896" y="4595700"/>
            <a:ext cx="2764879" cy="2073659"/>
          </a:xfrm>
          <a:prstGeom prst="roundRect">
            <a:avLst/>
          </a:prstGeom>
          <a:noFill/>
          <a:extLst>
            <a:ext uri="{909E8E84-426E-40DD-AFC4-6F175D3DCCD1}"/>
          </a:extLst>
        </p:spPr>
      </p:pic>
      <p:pic>
        <p:nvPicPr>
          <p:cNvPr id="3075" name="Picture 3" descr="C:\Documents and Settings\Standard\Local Settings\Temporary Internet Files\Content.IE5\SAKK4170\MP90040914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67543" y="4171085"/>
            <a:ext cx="2420379" cy="2420379"/>
          </a:xfrm>
          <a:prstGeom prst="roundRect">
            <a:avLst/>
          </a:prstGeom>
          <a:noFill/>
          <a:extLst>
            <a:ext uri="{909E8E84-426E-40DD-AFC4-6F175D3DCCD1}"/>
          </a:extLst>
        </p:spPr>
      </p:pic>
      <p:pic>
        <p:nvPicPr>
          <p:cNvPr id="3078" name="Picture 6" descr="C:\Documents and Settings\Standard\Local Settings\Temporary Internet Files\Content.IE5\VJTPVKV5\MP90044866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228185" y="1340768"/>
            <a:ext cx="2415257" cy="1811443"/>
          </a:xfrm>
          <a:prstGeom prst="roundRect">
            <a:avLst/>
          </a:prstGeom>
          <a:noFill/>
          <a:extLst>
            <a:ext uri="{909E8E84-426E-40DD-AFC4-6F175D3DCCD1}"/>
          </a:extLst>
        </p:spPr>
      </p:pic>
      <p:pic>
        <p:nvPicPr>
          <p:cNvPr id="3082" name="Picture 10" descr="C:\Documents and Settings\Standard\Local Settings\Temporary Internet Files\Content.IE5\VWHOHKOE\MP90040368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67543" y="1340768"/>
            <a:ext cx="2441074" cy="2284882"/>
          </a:xfrm>
          <a:prstGeom prst="roundRect">
            <a:avLst/>
          </a:prstGeom>
          <a:noFill/>
          <a:extLst>
            <a:ext uri="{909E8E84-426E-40DD-AFC4-6F175D3DCCD1}"/>
          </a:extLst>
        </p:spPr>
      </p:pic>
      <p:pic>
        <p:nvPicPr>
          <p:cNvPr id="3084" name="Picture 12" descr="C:\Documents and Settings\Standard\Local Settings\Temporary Internet Files\Content.IE5\M6P1ILGH\MP90041175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985196" y="3717032"/>
            <a:ext cx="1658246" cy="2486156"/>
          </a:xfrm>
          <a:prstGeom prst="roundRect">
            <a:avLst/>
          </a:prstGeom>
          <a:noFill/>
          <a:extLst>
            <a:ext uri="{909E8E84-426E-40DD-AFC4-6F175D3DCCD1}"/>
          </a:extLst>
        </p:spPr>
      </p:pic>
      <p:sp>
        <p:nvSpPr>
          <p:cNvPr id="4" name="Obdélník 3"/>
          <p:cNvSpPr/>
          <p:nvPr/>
        </p:nvSpPr>
        <p:spPr>
          <a:xfrm>
            <a:off x="3492500" y="1492250"/>
            <a:ext cx="1008063" cy="4968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SLUCH</a:t>
            </a:r>
          </a:p>
        </p:txBody>
      </p:sp>
      <p:grpSp>
        <p:nvGrpSpPr>
          <p:cNvPr id="55304" name="Skupina 10"/>
          <p:cNvGrpSpPr>
            <a:grpSpLocks/>
          </p:cNvGrpSpPr>
          <p:nvPr/>
        </p:nvGrpSpPr>
        <p:grpSpPr bwMode="auto">
          <a:xfrm>
            <a:off x="4859338" y="1844675"/>
            <a:ext cx="1030287" cy="517525"/>
            <a:chOff x="5580112" y="1988840"/>
            <a:chExt cx="1030287" cy="517525"/>
          </a:xfrm>
        </p:grpSpPr>
        <p:pic>
          <p:nvPicPr>
            <p:cNvPr id="55321" name="Picture 5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5580112" y="1988840"/>
              <a:ext cx="1030287" cy="5175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5322" name="TextovéPole 4"/>
            <p:cNvSpPr txBox="1">
              <a:spLocks noChangeArrowheads="1"/>
            </p:cNvSpPr>
            <p:nvPr/>
          </p:nvSpPr>
          <p:spPr bwMode="auto">
            <a:xfrm>
              <a:off x="5587760" y="2016769"/>
              <a:ext cx="962123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 b="1">
                  <a:solidFill>
                    <a:schemeClr val="bg1"/>
                  </a:solidFill>
                  <a:latin typeface="Calibri" pitchFamily="34" charset="0"/>
                </a:rPr>
                <a:t>HMAT</a:t>
              </a:r>
            </a:p>
          </p:txBody>
        </p:sp>
      </p:grpSp>
      <p:grpSp>
        <p:nvGrpSpPr>
          <p:cNvPr id="55305" name="Skupina 11"/>
          <p:cNvGrpSpPr>
            <a:grpSpLocks/>
          </p:cNvGrpSpPr>
          <p:nvPr/>
        </p:nvGrpSpPr>
        <p:grpSpPr bwMode="auto">
          <a:xfrm>
            <a:off x="3970338" y="2705100"/>
            <a:ext cx="1030287" cy="517525"/>
            <a:chOff x="3969648" y="2704958"/>
            <a:chExt cx="1030287" cy="517525"/>
          </a:xfrm>
        </p:grpSpPr>
        <p:pic>
          <p:nvPicPr>
            <p:cNvPr id="55319" name="Picture 2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3969648" y="2704958"/>
              <a:ext cx="1030287" cy="5175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5320" name="TextovéPole 5"/>
            <p:cNvSpPr txBox="1">
              <a:spLocks noChangeArrowheads="1"/>
            </p:cNvSpPr>
            <p:nvPr/>
          </p:nvSpPr>
          <p:spPr bwMode="auto">
            <a:xfrm>
              <a:off x="4027018" y="2749725"/>
              <a:ext cx="859531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 b="1">
                  <a:solidFill>
                    <a:schemeClr val="bg1"/>
                  </a:solidFill>
                  <a:latin typeface="Calibri" pitchFamily="34" charset="0"/>
                </a:rPr>
                <a:t>ZRAK</a:t>
              </a:r>
            </a:p>
          </p:txBody>
        </p:sp>
      </p:grpSp>
      <p:grpSp>
        <p:nvGrpSpPr>
          <p:cNvPr id="55306" name="Skupina 12"/>
          <p:cNvGrpSpPr>
            <a:grpSpLocks/>
          </p:cNvGrpSpPr>
          <p:nvPr/>
        </p:nvGrpSpPr>
        <p:grpSpPr bwMode="auto">
          <a:xfrm>
            <a:off x="3454400" y="3827463"/>
            <a:ext cx="1030288" cy="517525"/>
            <a:chOff x="3454504" y="3827060"/>
            <a:chExt cx="1030287" cy="517792"/>
          </a:xfrm>
        </p:grpSpPr>
        <p:pic>
          <p:nvPicPr>
            <p:cNvPr id="55317" name="Picture 3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3454504" y="3827060"/>
              <a:ext cx="1030287" cy="5175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5318" name="TextovéPole 6"/>
            <p:cNvSpPr txBox="1">
              <a:spLocks noChangeArrowheads="1"/>
            </p:cNvSpPr>
            <p:nvPr/>
          </p:nvSpPr>
          <p:spPr bwMode="auto">
            <a:xfrm>
              <a:off x="3535109" y="3883187"/>
              <a:ext cx="780983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 b="1">
                  <a:solidFill>
                    <a:schemeClr val="bg1"/>
                  </a:solidFill>
                  <a:latin typeface="Calibri" pitchFamily="34" charset="0"/>
                </a:rPr>
                <a:t>ČICH</a:t>
              </a:r>
            </a:p>
          </p:txBody>
        </p:sp>
      </p:grpSp>
      <p:grpSp>
        <p:nvGrpSpPr>
          <p:cNvPr id="55307" name="Skupina 13"/>
          <p:cNvGrpSpPr>
            <a:grpSpLocks/>
          </p:cNvGrpSpPr>
          <p:nvPr/>
        </p:nvGrpSpPr>
        <p:grpSpPr bwMode="auto">
          <a:xfrm>
            <a:off x="5476875" y="3595688"/>
            <a:ext cx="1030288" cy="517525"/>
            <a:chOff x="5476148" y="3595572"/>
            <a:chExt cx="1030287" cy="517525"/>
          </a:xfrm>
        </p:grpSpPr>
        <p:pic>
          <p:nvPicPr>
            <p:cNvPr id="55315" name="Picture 4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5476148" y="3595572"/>
              <a:ext cx="1030287" cy="5175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5316" name="TextovéPole 7"/>
            <p:cNvSpPr txBox="1">
              <a:spLocks noChangeArrowheads="1"/>
            </p:cNvSpPr>
            <p:nvPr/>
          </p:nvSpPr>
          <p:spPr bwMode="auto">
            <a:xfrm>
              <a:off x="5562600" y="3625650"/>
              <a:ext cx="894797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 b="1">
                  <a:solidFill>
                    <a:schemeClr val="bg1"/>
                  </a:solidFill>
                  <a:latin typeface="Calibri" pitchFamily="34" charset="0"/>
                </a:rPr>
                <a:t>CHUŤ</a:t>
              </a:r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153988" y="263525"/>
            <a:ext cx="8093075" cy="10779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SPOJ ČAROU OBRÁZEK SMYSLOVÉHO ÚSTROJÍ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                              A NÁZEV SMYSLU</a:t>
            </a:r>
          </a:p>
        </p:txBody>
      </p:sp>
      <p:sp>
        <p:nvSpPr>
          <p:cNvPr id="2" name="Šipka dolů 1"/>
          <p:cNvSpPr/>
          <p:nvPr/>
        </p:nvSpPr>
        <p:spPr>
          <a:xfrm rot="1852530" flipH="1">
            <a:off x="2624138" y="1535113"/>
            <a:ext cx="122237" cy="3925887"/>
          </a:xfrm>
          <a:prstGeom prst="downArrow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Šipka doprava 2"/>
          <p:cNvSpPr/>
          <p:nvPr/>
        </p:nvSpPr>
        <p:spPr>
          <a:xfrm rot="2343806" flipV="1">
            <a:off x="5499100" y="2979738"/>
            <a:ext cx="2417763" cy="158750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Šipka dolů 8"/>
          <p:cNvSpPr/>
          <p:nvPr/>
        </p:nvSpPr>
        <p:spPr>
          <a:xfrm>
            <a:off x="4787900" y="3211513"/>
            <a:ext cx="230188" cy="2019300"/>
          </a:xfrm>
          <a:prstGeom prst="down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Šipka dolů 14"/>
          <p:cNvSpPr/>
          <p:nvPr/>
        </p:nvSpPr>
        <p:spPr>
          <a:xfrm rot="7126420">
            <a:off x="2570163" y="2170113"/>
            <a:ext cx="193675" cy="2352675"/>
          </a:xfrm>
          <a:prstGeom prst="downArrow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Šipka dolů 15"/>
          <p:cNvSpPr/>
          <p:nvPr/>
        </p:nvSpPr>
        <p:spPr>
          <a:xfrm rot="13103246">
            <a:off x="6643688" y="2552700"/>
            <a:ext cx="168275" cy="1263650"/>
          </a:xfrm>
          <a:prstGeom prst="downArrow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6" name="Picture 3" descr="C:\Documents and Settings\Standard\Local Settings\Temporary Internet Files\Content.IE5\M6P1ILGH\MC900356073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038850" y="746125"/>
            <a:ext cx="549275" cy="442913"/>
          </a:xfrm>
          <a:prstGeom prst="rect">
            <a:avLst/>
          </a:prstGeom>
          <a:solidFill>
            <a:schemeClr val="accent3">
              <a:lumMod val="75000"/>
            </a:schemeClr>
          </a:solidFill>
          <a:extLst/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75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75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75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2" grpId="0" animBg="1"/>
      <p:bldP spid="3" grpId="0" animBg="1"/>
      <p:bldP spid="9" grpId="0" animBg="1"/>
      <p:bldP spid="15" grpId="0" animBg="1"/>
      <p:bldP spid="1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33700" y="260350"/>
            <a:ext cx="2678113" cy="7699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S M Y S L Y</a:t>
            </a:r>
          </a:p>
        </p:txBody>
      </p:sp>
      <p:grpSp>
        <p:nvGrpSpPr>
          <p:cNvPr id="56323" name="Skupina 6"/>
          <p:cNvGrpSpPr>
            <a:grpSpLocks/>
          </p:cNvGrpSpPr>
          <p:nvPr/>
        </p:nvGrpSpPr>
        <p:grpSpPr bwMode="auto">
          <a:xfrm>
            <a:off x="593725" y="1317625"/>
            <a:ext cx="8828088" cy="3971925"/>
            <a:chOff x="594249" y="2267099"/>
            <a:chExt cx="8827827" cy="3972437"/>
          </a:xfrm>
        </p:grpSpPr>
        <p:sp>
          <p:nvSpPr>
            <p:cNvPr id="56330" name="TextovéPole 2"/>
            <p:cNvSpPr txBox="1">
              <a:spLocks noChangeArrowheads="1"/>
            </p:cNvSpPr>
            <p:nvPr/>
          </p:nvSpPr>
          <p:spPr bwMode="auto">
            <a:xfrm>
              <a:off x="657921" y="2380638"/>
              <a:ext cx="2496453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 b="1">
                  <a:latin typeface="Calibri" pitchFamily="34" charset="0"/>
                </a:rPr>
                <a:t> MÁM 2  ZDRAVÉ </a:t>
              </a:r>
            </a:p>
          </p:txBody>
        </p:sp>
        <p:pic>
          <p:nvPicPr>
            <p:cNvPr id="56331" name="Picture 2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3073949" y="2267099"/>
              <a:ext cx="528419" cy="3959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6332" name="TextovéPole 3"/>
            <p:cNvSpPr txBox="1">
              <a:spLocks noChangeArrowheads="1"/>
            </p:cNvSpPr>
            <p:nvPr/>
          </p:nvSpPr>
          <p:spPr bwMode="auto">
            <a:xfrm>
              <a:off x="3562780" y="2317376"/>
              <a:ext cx="5859296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>
                  <a:latin typeface="Calibri" pitchFamily="34" charset="0"/>
                </a:rPr>
                <a:t>, TAK DOBŘE           </a:t>
              </a:r>
              <a:r>
                <a:rPr lang="cs-CZ" sz="2400" b="1">
                  <a:solidFill>
                    <a:srgbClr val="00B0F0"/>
                  </a:solidFill>
                  <a:latin typeface="Calibri" pitchFamily="34" charset="0"/>
                </a:rPr>
                <a:t>MÍDÍV </a:t>
              </a:r>
              <a:r>
                <a:rPr lang="cs-CZ" sz="2400">
                  <a:latin typeface="Calibri" pitchFamily="34" charset="0"/>
                </a:rPr>
                <a:t>        …………………. .</a:t>
              </a:r>
            </a:p>
          </p:txBody>
        </p:sp>
        <p:sp>
          <p:nvSpPr>
            <p:cNvPr id="56333" name="TextovéPole 4"/>
            <p:cNvSpPr txBox="1">
              <a:spLocks noChangeArrowheads="1"/>
            </p:cNvSpPr>
            <p:nvPr/>
          </p:nvSpPr>
          <p:spPr bwMode="auto">
            <a:xfrm>
              <a:off x="594249" y="3422008"/>
              <a:ext cx="2289666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 b="1">
                  <a:latin typeface="Calibri" pitchFamily="34" charset="0"/>
                </a:rPr>
                <a:t>MÁM 2 ZDRAVÉ </a:t>
              </a:r>
            </a:p>
          </p:txBody>
        </p:sp>
        <p:pic>
          <p:nvPicPr>
            <p:cNvPr id="56334" name="Picture 3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3106229" y="3147784"/>
              <a:ext cx="463859" cy="7137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6335" name="TextovéPole 5"/>
            <p:cNvSpPr txBox="1">
              <a:spLocks noChangeArrowheads="1"/>
            </p:cNvSpPr>
            <p:nvPr/>
          </p:nvSpPr>
          <p:spPr bwMode="auto">
            <a:xfrm>
              <a:off x="3562780" y="3399827"/>
              <a:ext cx="558402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 b="1">
                  <a:latin typeface="Calibri" pitchFamily="34" charset="0"/>
                </a:rPr>
                <a:t>, TAK DOBŘE           </a:t>
              </a:r>
              <a:r>
                <a:rPr lang="cs-CZ" sz="2400" b="1">
                  <a:solidFill>
                    <a:srgbClr val="00B050"/>
                  </a:solidFill>
                  <a:latin typeface="Calibri" pitchFamily="34" charset="0"/>
                </a:rPr>
                <a:t>MÍŠYLS</a:t>
              </a:r>
              <a:r>
                <a:rPr lang="cs-CZ" sz="2400" b="1">
                  <a:latin typeface="Calibri" pitchFamily="34" charset="0"/>
                </a:rPr>
                <a:t>       ……………….. .</a:t>
              </a:r>
            </a:p>
          </p:txBody>
        </p:sp>
        <p:sp>
          <p:nvSpPr>
            <p:cNvPr id="56336" name="TextovéPole 7"/>
            <p:cNvSpPr txBox="1">
              <a:spLocks noChangeArrowheads="1"/>
            </p:cNvSpPr>
            <p:nvPr/>
          </p:nvSpPr>
          <p:spPr bwMode="auto">
            <a:xfrm>
              <a:off x="657921" y="4132576"/>
              <a:ext cx="2225994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 b="1">
                  <a:latin typeface="Calibri" pitchFamily="34" charset="0"/>
                </a:rPr>
                <a:t>MÁM DOBRÝ     </a:t>
              </a:r>
            </a:p>
          </p:txBody>
        </p:sp>
        <p:pic>
          <p:nvPicPr>
            <p:cNvPr id="56337" name="Picture 3"/>
            <p:cNvPicPr>
              <a:picLocks noChangeAspect="1" noChangeArrowheads="1"/>
            </p:cNvPicPr>
            <p:nvPr/>
          </p:nvPicPr>
          <p:blipFill>
            <a:blip r:embed="rId6" cstate="print"/>
            <a:srcRect l="32243" t="41541" r="35023" b="31319"/>
            <a:stretch>
              <a:fillRect/>
            </a:stretch>
          </p:blipFill>
          <p:spPr bwMode="auto">
            <a:xfrm>
              <a:off x="3031834" y="4003450"/>
              <a:ext cx="612648" cy="4765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9" name="TextovéPole 8"/>
            <p:cNvSpPr txBox="1"/>
            <p:nvPr/>
          </p:nvSpPr>
          <p:spPr>
            <a:xfrm>
              <a:off x="3562786" y="4023100"/>
              <a:ext cx="5595773" cy="462023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400" b="1" dirty="0">
                  <a:latin typeface="+mn-lt"/>
                  <a:cs typeface="+mn-cs"/>
                </a:rPr>
                <a:t>, TAK VŠECHNO       </a:t>
              </a:r>
              <a:r>
                <a:rPr lang="cs-CZ" sz="2400" b="1" dirty="0">
                  <a:solidFill>
                    <a:schemeClr val="accent2">
                      <a:lumMod val="60000"/>
                      <a:lumOff val="40000"/>
                    </a:schemeClr>
                  </a:solidFill>
                  <a:latin typeface="+mn-lt"/>
                  <a:cs typeface="+mn-cs"/>
                </a:rPr>
                <a:t>MÍTÍC</a:t>
              </a:r>
              <a:r>
                <a:rPr lang="cs-CZ" sz="2400" b="1" dirty="0">
                  <a:latin typeface="+mn-lt"/>
                  <a:cs typeface="+mn-cs"/>
                </a:rPr>
                <a:t>        ………………… .</a:t>
              </a:r>
            </a:p>
          </p:txBody>
        </p:sp>
        <p:sp>
          <p:nvSpPr>
            <p:cNvPr id="56339" name="TextovéPole 9"/>
            <p:cNvSpPr txBox="1">
              <a:spLocks noChangeArrowheads="1"/>
            </p:cNvSpPr>
            <p:nvPr/>
          </p:nvSpPr>
          <p:spPr bwMode="auto">
            <a:xfrm>
              <a:off x="657921" y="4897992"/>
              <a:ext cx="1959191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 b="1">
                  <a:latin typeface="Calibri" pitchFamily="34" charset="0"/>
                </a:rPr>
                <a:t>MÁM V PUSE </a:t>
              </a:r>
            </a:p>
          </p:txBody>
        </p:sp>
        <p:pic>
          <p:nvPicPr>
            <p:cNvPr id="56340" name="Picture 4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3016671" y="4785694"/>
              <a:ext cx="642974" cy="4813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6341" name="TextovéPole 10"/>
            <p:cNvSpPr txBox="1">
              <a:spLocks noChangeArrowheads="1"/>
            </p:cNvSpPr>
            <p:nvPr/>
          </p:nvSpPr>
          <p:spPr bwMode="auto">
            <a:xfrm>
              <a:off x="3562780" y="4828510"/>
              <a:ext cx="5519524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 b="1">
                  <a:latin typeface="Calibri" pitchFamily="34" charset="0"/>
                </a:rPr>
                <a:t>, TAK MÁM DOBROU    </a:t>
              </a:r>
              <a:r>
                <a:rPr lang="cs-CZ" sz="2400" b="1">
                  <a:solidFill>
                    <a:srgbClr val="FF0000"/>
                  </a:solidFill>
                  <a:latin typeface="Calibri" pitchFamily="34" charset="0"/>
                </a:rPr>
                <a:t>ŤUHC  </a:t>
              </a:r>
              <a:r>
                <a:rPr lang="cs-CZ" sz="2400" b="1">
                  <a:latin typeface="Calibri" pitchFamily="34" charset="0"/>
                </a:rPr>
                <a:t>..…………….. .</a:t>
              </a:r>
            </a:p>
          </p:txBody>
        </p:sp>
        <p:sp>
          <p:nvSpPr>
            <p:cNvPr id="56342" name="TextovéPole 11"/>
            <p:cNvSpPr txBox="1">
              <a:spLocks noChangeArrowheads="1"/>
            </p:cNvSpPr>
            <p:nvPr/>
          </p:nvSpPr>
          <p:spPr bwMode="auto">
            <a:xfrm>
              <a:off x="657921" y="5583441"/>
              <a:ext cx="2657074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 b="1">
                  <a:latin typeface="Calibri" pitchFamily="34" charset="0"/>
                </a:rPr>
                <a:t>MÁM DVĚ ZDRAVÉ </a:t>
              </a:r>
            </a:p>
          </p:txBody>
        </p:sp>
        <p:pic>
          <p:nvPicPr>
            <p:cNvPr id="56343" name="Picture 5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3086541" y="5487441"/>
              <a:ext cx="503235" cy="7520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6344" name="TextovéPole 12"/>
            <p:cNvSpPr txBox="1">
              <a:spLocks noChangeArrowheads="1"/>
            </p:cNvSpPr>
            <p:nvPr/>
          </p:nvSpPr>
          <p:spPr bwMode="auto">
            <a:xfrm>
              <a:off x="3562780" y="5632657"/>
              <a:ext cx="5736314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 b="1">
                  <a:latin typeface="Calibri" pitchFamily="34" charset="0"/>
                </a:rPr>
                <a:t>, TAK MÁM DOBRÝ       </a:t>
              </a:r>
              <a:r>
                <a:rPr lang="cs-CZ" sz="2400" b="1">
                  <a:solidFill>
                    <a:srgbClr val="FFC000"/>
                  </a:solidFill>
                  <a:latin typeface="Calibri" pitchFamily="34" charset="0"/>
                </a:rPr>
                <a:t>TAMH</a:t>
              </a:r>
              <a:r>
                <a:rPr lang="cs-CZ" sz="2400" b="1">
                  <a:latin typeface="Calibri" pitchFamily="34" charset="0"/>
                </a:rPr>
                <a:t>  ………………. . </a:t>
              </a:r>
            </a:p>
          </p:txBody>
        </p:sp>
      </p:grpSp>
      <p:sp>
        <p:nvSpPr>
          <p:cNvPr id="56324" name="TextovéPole 13"/>
          <p:cNvSpPr txBox="1">
            <a:spLocks noChangeArrowheads="1"/>
          </p:cNvSpPr>
          <p:nvPr/>
        </p:nvSpPr>
        <p:spPr bwMode="auto">
          <a:xfrm>
            <a:off x="706438" y="6345238"/>
            <a:ext cx="77041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FF00"/>
                </a:solidFill>
                <a:latin typeface="Calibri" pitchFamily="34" charset="0"/>
              </a:rPr>
              <a:t>Vylušti poslední slovo ve větě. Pak klikni na řádek za větou.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7380288" y="1190625"/>
            <a:ext cx="145573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alibri" pitchFamily="34" charset="0"/>
              </a:rPr>
              <a:t>V I D Í M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7432675" y="2298700"/>
            <a:ext cx="16811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alibri" pitchFamily="34" charset="0"/>
              </a:rPr>
              <a:t>S L Y Š Í M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7572375" y="2887663"/>
            <a:ext cx="13874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alibri" pitchFamily="34" charset="0"/>
              </a:rPr>
              <a:t>C Í T Í M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7575550" y="3665538"/>
            <a:ext cx="125095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alibri" pitchFamily="34" charset="0"/>
              </a:rPr>
              <a:t>C H U Ť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7518400" y="4522788"/>
            <a:ext cx="13652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alibri" pitchFamily="34" charset="0"/>
              </a:rPr>
              <a:t>H M A T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2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750" y="4437063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68575" y="2243138"/>
            <a:ext cx="2178050" cy="1887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89513" y="2454275"/>
            <a:ext cx="1878012" cy="168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5288" y="2271713"/>
            <a:ext cx="1816100" cy="1603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235825" y="2493963"/>
            <a:ext cx="1444625" cy="120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372225" y="4606925"/>
            <a:ext cx="1908175" cy="1377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635375" y="4583113"/>
            <a:ext cx="1525588" cy="162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107504" y="404664"/>
            <a:ext cx="8712968" cy="1323439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n-lt"/>
                <a:cs typeface="+mn-cs"/>
              </a:rPr>
              <a:t>KTERÉ </a:t>
            </a:r>
            <a:r>
              <a:rPr lang="cs-CZ" sz="4000" b="1" spc="5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n-lt"/>
                <a:cs typeface="+mn-cs"/>
              </a:rPr>
              <a:t>SMYSLY TI PŘIPOMÍNAJÍ TYTO VESELÉ </a:t>
            </a:r>
            <a:r>
              <a:rPr lang="cs-CZ" sz="40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n-lt"/>
                <a:cs typeface="+mn-cs"/>
              </a:rPr>
              <a:t>OBLIČEJE </a:t>
            </a:r>
            <a:r>
              <a:rPr lang="cs-CZ" sz="4000" b="1" spc="5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n-lt"/>
                <a:cs typeface="+mn-cs"/>
              </a:rPr>
              <a:t>? klikej</a:t>
            </a:r>
          </a:p>
        </p:txBody>
      </p:sp>
      <p:sp>
        <p:nvSpPr>
          <p:cNvPr id="57354" name="TextovéPole 1"/>
          <p:cNvSpPr txBox="1">
            <a:spLocks noChangeArrowheads="1"/>
          </p:cNvSpPr>
          <p:nvPr/>
        </p:nvSpPr>
        <p:spPr bwMode="auto">
          <a:xfrm>
            <a:off x="2211388" y="6424613"/>
            <a:ext cx="4316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POVÍDEJ, CO TĚMITO SMYSLY MŮŽEŠ ZJISTIT.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1" dur="2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4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4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4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6000"/>
                            </p:stCondLst>
                            <p:childTnLst>
                              <p:par>
                                <p:cTn id="59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4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4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4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0"/>
                            </p:stCondLst>
                            <p:childTnLst>
                              <p:par>
                                <p:cTn id="6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4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4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4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4000"/>
                            </p:stCondLst>
                            <p:childTnLst>
                              <p:par>
                                <p:cTn id="71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4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4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4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8000"/>
                            </p:stCondLst>
                            <p:childTnLst>
                              <p:par>
                                <p:cTn id="77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4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4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4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2000"/>
                            </p:stCondLst>
                            <p:childTnLst>
                              <p:par>
                                <p:cTn id="83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4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4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4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6000"/>
                            </p:stCondLst>
                            <p:childTnLst>
                              <p:par>
                                <p:cTn id="89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4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4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4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pattFill prst="wdDnDiag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380464" y="1988840"/>
            <a:ext cx="4176464" cy="4176464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sp>
        <p:nvSpPr>
          <p:cNvPr id="2" name="TextovéPole 1"/>
          <p:cNvSpPr txBox="1"/>
          <p:nvPr/>
        </p:nvSpPr>
        <p:spPr>
          <a:xfrm>
            <a:off x="827088" y="188913"/>
            <a:ext cx="7596187" cy="1446212"/>
          </a:xfrm>
          <a:prstGeom prst="rect">
            <a:avLst/>
          </a:prstGeom>
          <a:solidFill>
            <a:srgbClr val="FFFF00"/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KOLIK SMYSLŮ VIDÍŠ?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Ke každému ze smyslů přidej </a:t>
            </a:r>
            <a:r>
              <a:rPr lang="cs-CZ" sz="2400" b="1" dirty="0" err="1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smajlíka</a:t>
            </a:r>
            <a:r>
              <a:rPr lang="cs-CZ" sz="2400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 z obrazců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a vybarvi ho žlutě.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380464" y="1988840"/>
            <a:ext cx="4176464" cy="4176464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sp>
        <p:nvSpPr>
          <p:cNvPr id="2" name="TextovéPole 1"/>
          <p:cNvSpPr txBox="1"/>
          <p:nvPr/>
        </p:nvSpPr>
        <p:spPr>
          <a:xfrm>
            <a:off x="827088" y="188913"/>
            <a:ext cx="7596187" cy="13223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KOLIK SMYSLŮ VIDÍŠ?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Povídej a pak klikej.</a:t>
            </a:r>
          </a:p>
        </p:txBody>
      </p:sp>
      <p:sp>
        <p:nvSpPr>
          <p:cNvPr id="3" name="Veselý obličej 2"/>
          <p:cNvSpPr/>
          <p:nvPr/>
        </p:nvSpPr>
        <p:spPr>
          <a:xfrm>
            <a:off x="2720975" y="2528888"/>
            <a:ext cx="431800" cy="504825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3563938" y="3568700"/>
            <a:ext cx="431800" cy="43656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5111750" y="4508500"/>
            <a:ext cx="539750" cy="433388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5095875" y="2368550"/>
            <a:ext cx="541338" cy="4318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4951413" y="3606800"/>
            <a:ext cx="414337" cy="36036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418" name="Picture 5" descr="C:\Documents and Settings\Standard\Local Settings\Temporary Internet Files\Content.IE5\W0EWQYKV\MC90042614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475" y="1052513"/>
            <a:ext cx="1949450" cy="461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0419" name="Picture 3" descr="C:\Documents and Settings\Standard\Local Settings\Temporary Internet Files\Content.IE5\DE48GVEL\MC90028710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5463" y="4724400"/>
            <a:ext cx="1322387" cy="1550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0420" name="Picture 4" descr="C:\Documents and Settings\Standard\Local Settings\Temporary Internet Files\Content.IE5\VED32U3S\MC90042633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7088" y="5046663"/>
            <a:ext cx="1585912" cy="1308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0421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8313" y="2133600"/>
            <a:ext cx="1220787" cy="162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0422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18175" y="1628775"/>
            <a:ext cx="1828800" cy="1944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390525" y="260350"/>
            <a:ext cx="8539163" cy="10779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Označ šipkou, kam patří v našem těle tyto orgány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Šipku vyber v obrazcích.: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42" name="Picture 5" descr="C:\Documents and Settings\Standard\Local Settings\Temporary Internet Files\Content.IE5\W0EWQYKV\MC90042614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475" y="1052513"/>
            <a:ext cx="1949450" cy="461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43" name="Picture 3" descr="C:\Documents and Settings\Standard\Local Settings\Temporary Internet Files\Content.IE5\DE48GVEL\MC90028710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5463" y="4176713"/>
            <a:ext cx="1512887" cy="1773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44" name="Picture 4" descr="C:\Documents and Settings\Standard\Local Settings\Temporary Internet Files\Content.IE5\VED32U3S\MC90042633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2425" y="4652963"/>
            <a:ext cx="2055813" cy="169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45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7950" y="1652588"/>
            <a:ext cx="1581150" cy="2109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46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18175" y="1628775"/>
            <a:ext cx="1828800" cy="1944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395288" y="525463"/>
            <a:ext cx="86534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FFFF00"/>
                </a:solidFill>
                <a:latin typeface="Calibri" pitchFamily="34" charset="0"/>
              </a:rPr>
              <a:t>Označ šipkou, kam patří v našem těle tyto orgány:</a:t>
            </a:r>
          </a:p>
        </p:txBody>
      </p:sp>
      <p:cxnSp>
        <p:nvCxnSpPr>
          <p:cNvPr id="4" name="Přímá spojnice se šipkou 3"/>
          <p:cNvCxnSpPr/>
          <p:nvPr/>
        </p:nvCxnSpPr>
        <p:spPr>
          <a:xfrm flipH="1" flipV="1">
            <a:off x="3924300" y="1341438"/>
            <a:ext cx="2708275" cy="935037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1258888" y="2492375"/>
            <a:ext cx="3462337" cy="360363"/>
          </a:xfrm>
          <a:prstGeom prst="straightConnector1">
            <a:avLst/>
          </a:prstGeom>
          <a:ln w="38100">
            <a:solidFill>
              <a:schemeClr val="accent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2124075" y="3573463"/>
            <a:ext cx="2808288" cy="1584325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 flipV="1">
            <a:off x="4394200" y="2492375"/>
            <a:ext cx="3003550" cy="2376488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676275" y="3716338"/>
            <a:ext cx="10128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SRDCE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3754438" y="1943100"/>
            <a:ext cx="8747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PLÍCE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7027863" y="2370138"/>
            <a:ext cx="7413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NOS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4602163" y="3716338"/>
            <a:ext cx="13509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ŽALUDEK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4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4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4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4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4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4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4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4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4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4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4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00"/>
                            </p:stCondLst>
                            <p:childTnLst>
                              <p:par>
                                <p:cTn id="5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/>
      <p:bldP spid="15" grpId="0"/>
      <p:bldP spid="16" grpId="0"/>
      <p:bldP spid="1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TextovéPole 1"/>
          <p:cNvSpPr txBox="1">
            <a:spLocks noChangeArrowheads="1"/>
          </p:cNvSpPr>
          <p:nvPr/>
        </p:nvSpPr>
        <p:spPr bwMode="auto">
          <a:xfrm>
            <a:off x="684213" y="1125538"/>
            <a:ext cx="1208087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Zdroje:</a:t>
            </a:r>
          </a:p>
        </p:txBody>
      </p:sp>
      <p:sp>
        <p:nvSpPr>
          <p:cNvPr id="62467" name="TextovéPole 3"/>
          <p:cNvSpPr txBox="1">
            <a:spLocks noChangeArrowheads="1"/>
          </p:cNvSpPr>
          <p:nvPr/>
        </p:nvSpPr>
        <p:spPr bwMode="auto">
          <a:xfrm>
            <a:off x="836613" y="2212975"/>
            <a:ext cx="184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62468" name="Obdélník 4"/>
          <p:cNvSpPr>
            <a:spLocks noChangeArrowheads="1"/>
          </p:cNvSpPr>
          <p:nvPr/>
        </p:nvSpPr>
        <p:spPr bwMode="auto">
          <a:xfrm>
            <a:off x="684213" y="1936750"/>
            <a:ext cx="4572000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pl-PL">
              <a:latin typeface="Calibri" pitchFamily="34" charset="0"/>
            </a:endParaRPr>
          </a:p>
          <a:p>
            <a:r>
              <a:rPr lang="pl-PL">
                <a:latin typeface="Calibri" pitchFamily="34" charset="0"/>
              </a:rPr>
              <a:t>Obrázky dostupné na WWW: &lt;http://office.microsoft.com&gt;.</a:t>
            </a:r>
          </a:p>
        </p:txBody>
      </p:sp>
      <p:sp>
        <p:nvSpPr>
          <p:cNvPr id="62469" name="Obdélník 2"/>
          <p:cNvSpPr>
            <a:spLocks noChangeArrowheads="1"/>
          </p:cNvSpPr>
          <p:nvPr/>
        </p:nvSpPr>
        <p:spPr bwMode="auto">
          <a:xfrm>
            <a:off x="768350" y="3284538"/>
            <a:ext cx="495617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Učebnice: PRVOUKA 2</a:t>
            </a:r>
          </a:p>
          <a:p>
            <a:r>
              <a:rPr lang="cs-CZ">
                <a:latin typeface="Calibri" pitchFamily="34" charset="0"/>
              </a:rPr>
              <a:t>Napsaly: PaedDr. Hana  Mühlhauserová;  PaedDr. Jaromíra Svobodová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theme/_rels/them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Došky">
    <a:dk1>
      <a:sysClr val="windowText" lastClr="000000"/>
    </a:dk1>
    <a:lt1>
      <a:sysClr val="window" lastClr="FFFFFF"/>
    </a:lt1>
    <a:dk2>
      <a:srgbClr val="1D3641"/>
    </a:dk2>
    <a:lt2>
      <a:srgbClr val="DFE6D0"/>
    </a:lt2>
    <a:accent1>
      <a:srgbClr val="759AA5"/>
    </a:accent1>
    <a:accent2>
      <a:srgbClr val="CFC60D"/>
    </a:accent2>
    <a:accent3>
      <a:srgbClr val="99987F"/>
    </a:accent3>
    <a:accent4>
      <a:srgbClr val="90AC97"/>
    </a:accent4>
    <a:accent5>
      <a:srgbClr val="FFAD1C"/>
    </a:accent5>
    <a:accent6>
      <a:srgbClr val="B9AB6F"/>
    </a:accent6>
    <a:hlink>
      <a:srgbClr val="66AACD"/>
    </a:hlink>
    <a:folHlink>
      <a:srgbClr val="809DB3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797</TotalTime>
  <Words>742</Words>
  <Application>Microsoft Office PowerPoint</Application>
  <PresentationFormat>Předvádění na obrazovce (4:3)</PresentationFormat>
  <Paragraphs>222</Paragraphs>
  <Slides>21</Slides>
  <Notes>3</Notes>
  <HiddenSlides>5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21</vt:i4>
      </vt:variant>
    </vt:vector>
  </HeadingPairs>
  <TitlesOfParts>
    <vt:vector size="24" baseType="lpstr">
      <vt:lpstr>Motiv systému Office</vt:lpstr>
      <vt:lpstr>Došky</vt:lpstr>
      <vt:lpstr>Administrativní</vt:lpstr>
      <vt:lpstr>Snímek 1</vt:lpstr>
      <vt:lpstr>Snímek 2</vt:lpstr>
      <vt:lpstr>Člověk – naše tělo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</vt:vector>
  </TitlesOfParts>
  <Company>Your Company Name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Your User Name</dc:creator>
  <cp:lastModifiedBy>Dum</cp:lastModifiedBy>
  <cp:revision>93</cp:revision>
  <dcterms:created xsi:type="dcterms:W3CDTF">2013-11-13T09:51:50Z</dcterms:created>
  <dcterms:modified xsi:type="dcterms:W3CDTF">2014-02-28T15:12:46Z</dcterms:modified>
</cp:coreProperties>
</file>