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5"/>
  </p:notesMasterIdLst>
  <p:sldIdLst>
    <p:sldId id="530" r:id="rId2"/>
    <p:sldId id="531" r:id="rId3"/>
    <p:sldId id="533" r:id="rId4"/>
    <p:sldId id="534" r:id="rId5"/>
    <p:sldId id="537" r:id="rId6"/>
    <p:sldId id="539" r:id="rId7"/>
    <p:sldId id="540" r:id="rId8"/>
    <p:sldId id="541" r:id="rId9"/>
    <p:sldId id="543" r:id="rId10"/>
    <p:sldId id="544" r:id="rId11"/>
    <p:sldId id="548" r:id="rId12"/>
    <p:sldId id="546" r:id="rId13"/>
    <p:sldId id="532" r:id="rId14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3329DB14-DFFC-48CA-8497-F82CB405A1BB}">
          <p14:sldIdLst>
            <p14:sldId id="530"/>
            <p14:sldId id="531"/>
            <p14:sldId id="549"/>
            <p14:sldId id="550"/>
            <p14:sldId id="551"/>
            <p14:sldId id="555"/>
            <p14:sldId id="556"/>
            <p14:sldId id="552"/>
            <p14:sldId id="557"/>
            <p14:sldId id="559"/>
            <p14:sldId id="558"/>
            <p14:sldId id="553"/>
            <p14:sldId id="562"/>
            <p14:sldId id="560"/>
            <p14:sldId id="532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69" autoAdjust="0"/>
    <p:restoredTop sz="94201" autoAdjust="0"/>
  </p:normalViewPr>
  <p:slideViewPr>
    <p:cSldViewPr>
      <p:cViewPr varScale="1">
        <p:scale>
          <a:sx n="70" d="100"/>
          <a:sy n="70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2BE70D-4CFC-49E4-BC38-263CF2206983}" type="datetimeFigureOut">
              <a:rPr lang="cs-CZ"/>
              <a:pPr>
                <a:defRPr/>
              </a:pPr>
              <a:t>28.2.2014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B978D2-0E56-456D-81FE-AA95F24888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1401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C75F-4005-488D-8371-73C043774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D87C-EDF4-421A-B98D-FD84BB8B4C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67BB-3CC0-4D53-B69E-6F41856476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F8EDB-DB75-4FEB-B26E-37A0592185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869BA-1DA8-408D-9041-FBE357E31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DFE61-429F-4F1D-B7A3-FE882D3340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F8BC9-768C-438D-A76A-8C610D7B6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09A9F-96FF-4670-8259-8E4EEA32C5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9E7C1-C649-4FCB-9CBB-1C4BCF757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A48B1-AF52-4EA9-AFB7-D63821EF0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5C65B-ECFE-47E0-8085-40809EFE0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322D2-FA4B-46F7-8088-6B9F8FE9F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9CDB507-9753-4543-A0BD-4A683DEFB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png"/><Relationship Id="rId4" Type="http://schemas.openxmlformats.org/officeDocument/2006/relationships/oleObject" Target="../embeddings/oleObject3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15.bin"/><Relationship Id="rId4" Type="http://schemas.openxmlformats.org/officeDocument/2006/relationships/oleObject" Target="../embeddings/oleObject14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51520" y="2132856"/>
            <a:ext cx="8892480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marL="1882775" lvl="0" indent="-1882775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</a:t>
            </a:r>
            <a:r>
              <a:rPr lang="cs-CZ" sz="2000" b="1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: </a:t>
            </a:r>
            <a:r>
              <a:rPr lang="cs-CZ" sz="2000" b="1" i="1" smtClean="0">
                <a:ea typeface="Calibri" pitchFamily="34" charset="0"/>
                <a:cs typeface="Times New Roman" pitchFamily="18" charset="0"/>
              </a:rPr>
              <a:t>VY_32_INOVACE_2C_09_Opakování </a:t>
            </a:r>
            <a:r>
              <a:rPr lang="cs-CZ" sz="2000" b="1" i="1" dirty="0" smtClean="0">
                <a:ea typeface="Calibri" pitchFamily="34" charset="0"/>
                <a:cs typeface="Times New Roman" pitchFamily="18" charset="0"/>
              </a:rPr>
              <a:t>názvosloví a reakcí </a:t>
            </a:r>
            <a:r>
              <a:rPr lang="cs-CZ" sz="2000" b="1" i="1" dirty="0" err="1" smtClean="0">
                <a:ea typeface="Calibri" pitchFamily="34" charset="0"/>
                <a:cs typeface="Times New Roman" pitchFamily="18" charset="0"/>
              </a:rPr>
              <a:t>alkanů</a:t>
            </a:r>
            <a:r>
              <a:rPr lang="cs-CZ" sz="2000" b="1" i="1" dirty="0" smtClean="0">
                <a:ea typeface="Calibri" pitchFamily="34" charset="0"/>
                <a:cs typeface="Times New Roman" pitchFamily="18" charset="0"/>
              </a:rPr>
              <a:t> II</a:t>
            </a:r>
            <a:endParaRPr lang="cs-CZ" sz="2000" b="1" i="1" dirty="0" smtClean="0">
              <a:latin typeface="Calibri" panose="020F0502020204030204" pitchFamily="34" charset="0"/>
              <a:ea typeface="Calibri" pitchFamily="34" charset="0"/>
              <a:cs typeface="Times New Roman" pitchFamily="18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Organická chemie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únor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Sexta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93185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48972" cy="5004555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Materiál slouží k </a:t>
            </a:r>
            <a:r>
              <a:rPr lang="cs-CZ" sz="2400" dirty="0" smtClean="0">
                <a:solidFill>
                  <a:schemeClr val="tx1"/>
                </a:solidFill>
              </a:rPr>
              <a:t>aktivnímu opakování reakcí nenasycených uhlovodíků.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</a:t>
            </a:r>
            <a:r>
              <a:rPr lang="cs-CZ" sz="2400" dirty="0">
                <a:solidFill>
                  <a:schemeClr val="tx1"/>
                </a:solidFill>
              </a:rPr>
              <a:t>psána písmem žluté barvy jsou pro žáky povinné poznámky k zápisu do jejich sešitů, bílé písmo označuje doplňující 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Aktivita je připravena pro druhý ročník středních škol či odpovídající ročníky víceletých gymnázií.</a:t>
            </a:r>
          </a:p>
        </p:txBody>
      </p:sp>
    </p:spTree>
    <p:extLst>
      <p:ext uri="{BB962C8B-B14F-4D97-AF65-F5344CB8AC3E}">
        <p14:creationId xmlns:p14="http://schemas.microsoft.com/office/powerpoint/2010/main" xmlns="" val="27638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1143000"/>
          </a:xfrm>
        </p:spPr>
        <p:txBody>
          <a:bodyPr/>
          <a:lstStyle/>
          <a:p>
            <a:r>
              <a:rPr lang="cs-CZ" sz="4000" dirty="0" smtClean="0"/>
              <a:t>Přehled reakcí nenasycených uhlovodíků: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204864"/>
            <a:ext cx="8964488" cy="3315072"/>
          </a:xfrm>
        </p:spPr>
        <p:txBody>
          <a:bodyPr/>
          <a:lstStyle/>
          <a:p>
            <a:pPr lvl="0"/>
            <a:r>
              <a:rPr lang="cs-CZ" dirty="0" smtClean="0"/>
              <a:t>radikálová substituce (chlorace, bromace…)</a:t>
            </a:r>
          </a:p>
          <a:p>
            <a:r>
              <a:rPr lang="cs-CZ" dirty="0" smtClean="0"/>
              <a:t>krakování</a:t>
            </a:r>
          </a:p>
          <a:p>
            <a:r>
              <a:rPr lang="cs-CZ" dirty="0" smtClean="0"/>
              <a:t>eliminace</a:t>
            </a:r>
          </a:p>
          <a:p>
            <a:r>
              <a:rPr lang="cs-CZ" dirty="0" smtClean="0"/>
              <a:t>oxidace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12968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Zapiš reakční schémata následujících reakcí: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(úroveň základní)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700808"/>
            <a:ext cx="7772400" cy="4395192"/>
          </a:xfrm>
        </p:spPr>
        <p:txBody>
          <a:bodyPr/>
          <a:lstStyle/>
          <a:p>
            <a:r>
              <a:rPr lang="cs-CZ" dirty="0" smtClean="0"/>
              <a:t>chlorace propanu</a:t>
            </a:r>
          </a:p>
          <a:p>
            <a:endParaRPr lang="cs-CZ" dirty="0" smtClean="0"/>
          </a:p>
          <a:p>
            <a:r>
              <a:rPr lang="cs-CZ" dirty="0" smtClean="0"/>
              <a:t>hoření oktanu</a:t>
            </a:r>
          </a:p>
          <a:p>
            <a:endParaRPr lang="cs-CZ" dirty="0" smtClean="0"/>
          </a:p>
          <a:p>
            <a:r>
              <a:rPr lang="cs-CZ" dirty="0" smtClean="0"/>
              <a:t>eliminace cyklohexanu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12968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Řešení: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836712"/>
            <a:ext cx="7772400" cy="568863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chlorace propanu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hoření oktanu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eliminace cyklohexanu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3798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3800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1475656" y="3212976"/>
            <a:ext cx="6768752" cy="1143000"/>
            <a:chOff x="1475656" y="3212976"/>
            <a:chExt cx="6768752" cy="1143000"/>
          </a:xfrm>
        </p:grpSpPr>
        <p:sp>
          <p:nvSpPr>
            <p:cNvPr id="4" name="Nadpis 1"/>
            <p:cNvSpPr txBox="1">
              <a:spLocks/>
            </p:cNvSpPr>
            <p:nvPr/>
          </p:nvSpPr>
          <p:spPr bwMode="auto">
            <a:xfrm>
              <a:off x="1475656" y="3212976"/>
              <a:ext cx="6768752" cy="1143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cs-CZ" sz="3200" kern="0" dirty="0" smtClean="0">
                  <a:solidFill>
                    <a:schemeClr val="tx2"/>
                  </a:solidFill>
                </a:rPr>
                <a:t>C</a:t>
              </a:r>
              <a:r>
                <a:rPr lang="cs-CZ" sz="3200" kern="0" baseline="-25000" dirty="0" smtClean="0">
                  <a:solidFill>
                    <a:schemeClr val="tx2"/>
                  </a:solidFill>
                </a:rPr>
                <a:t>8</a:t>
              </a:r>
              <a:r>
                <a:rPr lang="cs-CZ" sz="3200" kern="0" dirty="0" smtClean="0">
                  <a:solidFill>
                    <a:schemeClr val="tx2"/>
                  </a:solidFill>
                </a:rPr>
                <a:t>H</a:t>
              </a:r>
              <a:r>
                <a:rPr lang="cs-CZ" sz="3200" kern="0" baseline="-25000" dirty="0" smtClean="0">
                  <a:solidFill>
                    <a:schemeClr val="tx2"/>
                  </a:solidFill>
                </a:rPr>
                <a:t>18</a:t>
              </a:r>
              <a:r>
                <a:rPr lang="cs-CZ" sz="3200" kern="0" dirty="0" smtClean="0">
                  <a:solidFill>
                    <a:schemeClr val="tx2"/>
                  </a:solidFill>
                </a:rPr>
                <a:t> +      O</a:t>
              </a:r>
              <a:r>
                <a:rPr lang="cs-CZ" sz="3200" kern="0" baseline="-25000" dirty="0" smtClean="0">
                  <a:solidFill>
                    <a:schemeClr val="tx2"/>
                  </a:solidFill>
                </a:rPr>
                <a:t>2</a:t>
              </a:r>
              <a:r>
                <a:rPr lang="cs-CZ" sz="3200" kern="0" dirty="0" smtClean="0">
                  <a:solidFill>
                    <a:schemeClr val="tx2"/>
                  </a:solidFill>
                </a:rPr>
                <a:t> → 8 CO</a:t>
              </a:r>
              <a:r>
                <a:rPr lang="cs-CZ" sz="3200" kern="0" baseline="-25000" dirty="0" smtClean="0">
                  <a:solidFill>
                    <a:schemeClr val="tx2"/>
                  </a:solidFill>
                </a:rPr>
                <a:t>2</a:t>
              </a:r>
              <a:r>
                <a:rPr lang="cs-CZ" sz="3200" kern="0" dirty="0" smtClean="0">
                  <a:solidFill>
                    <a:schemeClr val="tx2"/>
                  </a:solidFill>
                </a:rPr>
                <a:t> + 9 H</a:t>
              </a:r>
              <a:r>
                <a:rPr lang="cs-CZ" sz="3200" kern="0" baseline="-25000" dirty="0" smtClean="0">
                  <a:solidFill>
                    <a:schemeClr val="tx2"/>
                  </a:solidFill>
                </a:rPr>
                <a:t>2</a:t>
              </a:r>
              <a:r>
                <a:rPr lang="cs-CZ" sz="3200" kern="0" dirty="0" smtClean="0">
                  <a:solidFill>
                    <a:schemeClr val="tx2"/>
                  </a:solidFill>
                </a:rPr>
                <a:t>0</a:t>
              </a:r>
            </a:p>
          </p:txBody>
        </p:sp>
        <p:pic>
          <p:nvPicPr>
            <p:cNvPr id="33799" name="Picture 7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779912" y="3501008"/>
              <a:ext cx="293077" cy="648072"/>
            </a:xfrm>
            <a:prstGeom prst="rect">
              <a:avLst/>
            </a:prstGeom>
            <a:noFill/>
          </p:spPr>
        </p:pic>
      </p:grpSp>
      <p:sp>
        <p:nvSpPr>
          <p:cNvPr id="33801" name="Rectangle 9"/>
          <p:cNvSpPr>
            <a:spLocks noChangeArrowheads="1"/>
          </p:cNvSpPr>
          <p:nvPr/>
        </p:nvSpPr>
        <p:spPr bwMode="auto">
          <a:xfrm>
            <a:off x="0" y="1952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9552" y="1772816"/>
            <a:ext cx="87352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kern="0" dirty="0" smtClean="0">
                <a:solidFill>
                  <a:schemeClr val="tx2"/>
                </a:solidFill>
              </a:rPr>
              <a:t>CH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3</a:t>
            </a:r>
            <a:r>
              <a:rPr lang="cs-CZ" sz="3200" kern="0" dirty="0" smtClean="0">
                <a:solidFill>
                  <a:schemeClr val="tx2"/>
                </a:solidFill>
              </a:rPr>
              <a:t> – CH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 – CH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3</a:t>
            </a:r>
            <a:r>
              <a:rPr lang="cs-CZ" sz="3200" kern="0" dirty="0" smtClean="0">
                <a:solidFill>
                  <a:schemeClr val="tx2"/>
                </a:solidFill>
              </a:rPr>
              <a:t> + Cl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 → CH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3</a:t>
            </a:r>
            <a:r>
              <a:rPr lang="cs-CZ" sz="3200" kern="0" dirty="0" smtClean="0">
                <a:solidFill>
                  <a:schemeClr val="tx2"/>
                </a:solidFill>
              </a:rPr>
              <a:t> – CH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 – CH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Cl + </a:t>
            </a:r>
            <a:r>
              <a:rPr lang="cs-CZ" sz="3200" kern="0" dirty="0" err="1" smtClean="0">
                <a:solidFill>
                  <a:schemeClr val="tx2"/>
                </a:solidFill>
              </a:rPr>
              <a:t>HCl</a:t>
            </a:r>
            <a:r>
              <a:rPr lang="cs-CZ" sz="3200" kern="0" dirty="0" smtClean="0">
                <a:solidFill>
                  <a:schemeClr val="tx2"/>
                </a:solidFill>
              </a:rPr>
              <a:t> </a:t>
            </a:r>
            <a:endParaRPr lang="cs-CZ" sz="3200" dirty="0"/>
          </a:p>
        </p:txBody>
      </p:sp>
      <p:graphicFrame>
        <p:nvGraphicFramePr>
          <p:cNvPr id="33802" name="Object 10"/>
          <p:cNvGraphicFramePr>
            <a:graphicFrameLocks noChangeAspect="1"/>
          </p:cNvGraphicFramePr>
          <p:nvPr/>
        </p:nvGraphicFramePr>
        <p:xfrm>
          <a:off x="2339752" y="5013176"/>
          <a:ext cx="4717015" cy="1656184"/>
        </p:xfrm>
        <a:graphic>
          <a:graphicData uri="http://schemas.openxmlformats.org/presentationml/2006/ole">
            <p:oleObj spid="_x0000_s33802" name="ChemSketch" r:id="rId4" imgW="2648880" imgH="929520" progId="ACD.ChemSketch.20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8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8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12968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Zapiš reakční schémata následujících reakcí: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(úroveň pokročilá)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772816"/>
            <a:ext cx="7772400" cy="4323184"/>
          </a:xfrm>
        </p:spPr>
        <p:txBody>
          <a:bodyPr/>
          <a:lstStyle/>
          <a:p>
            <a:r>
              <a:rPr lang="cs-CZ" dirty="0" smtClean="0"/>
              <a:t>eliminace 2,2,3-</a:t>
            </a:r>
            <a:r>
              <a:rPr lang="cs-CZ" dirty="0" err="1" smtClean="0"/>
              <a:t>trimethylbutanu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hoření cetanu</a:t>
            </a:r>
          </a:p>
          <a:p>
            <a:endParaRPr lang="cs-CZ" dirty="0" smtClean="0"/>
          </a:p>
          <a:p>
            <a:r>
              <a:rPr lang="cs-CZ" dirty="0" smtClean="0"/>
              <a:t>bromace 2,2-</a:t>
            </a:r>
            <a:r>
              <a:rPr lang="cs-CZ" dirty="0" err="1" smtClean="0"/>
              <a:t>dimethylpropanu</a:t>
            </a:r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4624"/>
            <a:ext cx="8712968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Řešení: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980728"/>
            <a:ext cx="7772400" cy="4323184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eliminace 2,2,3-</a:t>
            </a:r>
            <a:r>
              <a:rPr lang="cs-CZ" dirty="0" err="1" smtClean="0">
                <a:solidFill>
                  <a:schemeClr val="tx1"/>
                </a:solidFill>
              </a:rPr>
              <a:t>trimethylbutanu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hoření cetanu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bromace 2,2-</a:t>
            </a:r>
            <a:r>
              <a:rPr lang="cs-CZ" dirty="0" err="1" smtClean="0">
                <a:solidFill>
                  <a:schemeClr val="tx1"/>
                </a:solidFill>
              </a:rPr>
              <a:t>dimethylpropanu</a:t>
            </a:r>
            <a:endParaRPr lang="cs-CZ" dirty="0" smtClean="0">
              <a:solidFill>
                <a:schemeClr val="tx1"/>
              </a:solidFill>
            </a:endParaRPr>
          </a:p>
        </p:txBody>
      </p:sp>
      <p:graphicFrame>
        <p:nvGraphicFramePr>
          <p:cNvPr id="36866" name="Object 2"/>
          <p:cNvGraphicFramePr>
            <a:graphicFrameLocks noChangeAspect="1"/>
          </p:cNvGraphicFramePr>
          <p:nvPr/>
        </p:nvGraphicFramePr>
        <p:xfrm>
          <a:off x="3131840" y="1700808"/>
          <a:ext cx="4900794" cy="1224136"/>
        </p:xfrm>
        <a:graphic>
          <a:graphicData uri="http://schemas.openxmlformats.org/presentationml/2006/ole">
            <p:oleObj spid="_x0000_s36866" name="ChemSketch" r:id="rId3" imgW="3660480" imgH="914400" progId="ACD.ChemSketch.20">
              <p:embed/>
            </p:oleObj>
          </a:graphicData>
        </a:graphic>
      </p:graphicFrame>
      <p:sp>
        <p:nvSpPr>
          <p:cNvPr id="7" name="Nadpis 1"/>
          <p:cNvSpPr txBox="1">
            <a:spLocks/>
          </p:cNvSpPr>
          <p:nvPr/>
        </p:nvSpPr>
        <p:spPr bwMode="auto">
          <a:xfrm>
            <a:off x="1331640" y="3356992"/>
            <a:ext cx="676875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3200" kern="0" dirty="0" smtClean="0">
                <a:solidFill>
                  <a:schemeClr val="tx2"/>
                </a:solidFill>
              </a:rPr>
              <a:t>C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16</a:t>
            </a:r>
            <a:r>
              <a:rPr lang="cs-CZ" sz="3200" kern="0" dirty="0" smtClean="0">
                <a:solidFill>
                  <a:schemeClr val="tx2"/>
                </a:solidFill>
              </a:rPr>
              <a:t>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34</a:t>
            </a:r>
            <a:r>
              <a:rPr lang="cs-CZ" sz="3200" kern="0" dirty="0" smtClean="0">
                <a:solidFill>
                  <a:schemeClr val="tx2"/>
                </a:solidFill>
              </a:rPr>
              <a:t> +      O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 → 16 CO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 + 17 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0</a:t>
            </a:r>
          </a:p>
        </p:txBody>
      </p:sp>
      <p:graphicFrame>
        <p:nvGraphicFramePr>
          <p:cNvPr id="36868" name="Object 4"/>
          <p:cNvGraphicFramePr>
            <a:graphicFrameLocks noChangeAspect="1"/>
          </p:cNvGraphicFramePr>
          <p:nvPr/>
        </p:nvGraphicFramePr>
        <p:xfrm>
          <a:off x="107505" y="5051982"/>
          <a:ext cx="9036496" cy="1806017"/>
        </p:xfrm>
        <a:graphic>
          <a:graphicData uri="http://schemas.openxmlformats.org/presentationml/2006/ole">
            <p:oleObj spid="_x0000_s36868" name="ChemSketch" r:id="rId4" imgW="4471560" imgH="893160" progId="ACD.ChemSketch.20">
              <p:embed/>
            </p:oleObj>
          </a:graphicData>
        </a:graphic>
      </p:graphicFrame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6869" name="Picture 5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19872" y="3573016"/>
            <a:ext cx="340324" cy="744860"/>
          </a:xfrm>
          <a:prstGeom prst="rect">
            <a:avLst/>
          </a:prstGeom>
          <a:noFill/>
        </p:spPr>
      </p:pic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subSp spid="_x0000_s36866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6866">
                                            <p:subSp spid="_x0000_s36866"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>
                                            <p:subSp spid="_x0000_s36868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6868">
                                            <p:subSp spid="_x0000_s36868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8">
                                            <p:subSp spid="_x0000_s36868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892480" cy="1143000"/>
          </a:xfrm>
        </p:spPr>
        <p:txBody>
          <a:bodyPr/>
          <a:lstStyle/>
          <a:p>
            <a:r>
              <a:rPr lang="cs-CZ" sz="4000" dirty="0" smtClean="0"/>
              <a:t>Urči typ reakce u následujících schémat:</a:t>
            </a:r>
            <a:endParaRPr lang="cs-CZ" sz="4000" dirty="0"/>
          </a:p>
        </p:txBody>
      </p:sp>
      <p:graphicFrame>
        <p:nvGraphicFramePr>
          <p:cNvPr id="37889" name="Object 1"/>
          <p:cNvGraphicFramePr>
            <a:graphicFrameLocks noChangeAspect="1"/>
          </p:cNvGraphicFramePr>
          <p:nvPr/>
        </p:nvGraphicFramePr>
        <p:xfrm>
          <a:off x="179512" y="5661248"/>
          <a:ext cx="8772246" cy="758626"/>
        </p:xfrm>
        <a:graphic>
          <a:graphicData uri="http://schemas.openxmlformats.org/presentationml/2006/ole">
            <p:oleObj spid="_x0000_s37889" name="ChemSketch" r:id="rId3" imgW="4203360" imgH="362880" progId="ACD.ChemSketch.20">
              <p:embed/>
            </p:oleObj>
          </a:graphicData>
        </a:graphic>
      </p:graphicFrame>
      <p:graphicFrame>
        <p:nvGraphicFramePr>
          <p:cNvPr id="37890" name="Object 2"/>
          <p:cNvGraphicFramePr>
            <a:graphicFrameLocks noChangeAspect="1"/>
          </p:cNvGraphicFramePr>
          <p:nvPr/>
        </p:nvGraphicFramePr>
        <p:xfrm>
          <a:off x="395536" y="3501008"/>
          <a:ext cx="8506467" cy="1872208"/>
        </p:xfrm>
        <a:graphic>
          <a:graphicData uri="http://schemas.openxmlformats.org/presentationml/2006/ole">
            <p:oleObj spid="_x0000_s37890" name="ChemSketch" r:id="rId4" imgW="4471560" imgH="984600" progId="ACD.ChemSketch.20">
              <p:embed/>
            </p:oleObj>
          </a:graphicData>
        </a:graphic>
      </p:graphicFrame>
      <p:graphicFrame>
        <p:nvGraphicFramePr>
          <p:cNvPr id="37891" name="Object 3"/>
          <p:cNvGraphicFramePr>
            <a:graphicFrameLocks noChangeAspect="1"/>
          </p:cNvGraphicFramePr>
          <p:nvPr/>
        </p:nvGraphicFramePr>
        <p:xfrm>
          <a:off x="755576" y="1340768"/>
          <a:ext cx="7632848" cy="1974578"/>
        </p:xfrm>
        <a:graphic>
          <a:graphicData uri="http://schemas.openxmlformats.org/presentationml/2006/ole">
            <p:oleObj spid="_x0000_s37891" name="ChemSketch" r:id="rId5" imgW="4062960" imgH="1051560" progId="ACD.ChemSketch.20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892480" cy="1143000"/>
          </a:xfrm>
        </p:spPr>
        <p:txBody>
          <a:bodyPr/>
          <a:lstStyle/>
          <a:p>
            <a:r>
              <a:rPr lang="cs-CZ" sz="4000" dirty="0" smtClean="0">
                <a:solidFill>
                  <a:schemeClr val="tx1"/>
                </a:solidFill>
              </a:rPr>
              <a:t>Řešení:</a:t>
            </a:r>
            <a:endParaRPr lang="cs-CZ" sz="4000" dirty="0">
              <a:solidFill>
                <a:schemeClr val="tx1"/>
              </a:solidFill>
            </a:endParaRPr>
          </a:p>
        </p:txBody>
      </p:sp>
      <p:graphicFrame>
        <p:nvGraphicFramePr>
          <p:cNvPr id="37889" name="Object 1"/>
          <p:cNvGraphicFramePr>
            <a:graphicFrameLocks noChangeAspect="1"/>
          </p:cNvGraphicFramePr>
          <p:nvPr/>
        </p:nvGraphicFramePr>
        <p:xfrm>
          <a:off x="35496" y="5661248"/>
          <a:ext cx="6661221" cy="576064"/>
        </p:xfrm>
        <a:graphic>
          <a:graphicData uri="http://schemas.openxmlformats.org/presentationml/2006/ole">
            <p:oleObj spid="_x0000_s39938" name="ChemSketch" r:id="rId3" imgW="4203360" imgH="362880" progId="ACD.ChemSketch.20">
              <p:embed/>
            </p:oleObj>
          </a:graphicData>
        </a:graphic>
      </p:graphicFrame>
      <p:graphicFrame>
        <p:nvGraphicFramePr>
          <p:cNvPr id="37890" name="Object 2"/>
          <p:cNvGraphicFramePr>
            <a:graphicFrameLocks noChangeAspect="1"/>
          </p:cNvGraphicFramePr>
          <p:nvPr/>
        </p:nvGraphicFramePr>
        <p:xfrm>
          <a:off x="323528" y="3140968"/>
          <a:ext cx="6624736" cy="1458053"/>
        </p:xfrm>
        <a:graphic>
          <a:graphicData uri="http://schemas.openxmlformats.org/presentationml/2006/ole">
            <p:oleObj spid="_x0000_s39939" name="ChemSketch" r:id="rId4" imgW="4471560" imgH="984600" progId="ACD.ChemSketch.20">
              <p:embed/>
            </p:oleObj>
          </a:graphicData>
        </a:graphic>
      </p:graphicFrame>
      <p:graphicFrame>
        <p:nvGraphicFramePr>
          <p:cNvPr id="37891" name="Object 3"/>
          <p:cNvGraphicFramePr>
            <a:graphicFrameLocks noChangeAspect="1"/>
          </p:cNvGraphicFramePr>
          <p:nvPr/>
        </p:nvGraphicFramePr>
        <p:xfrm>
          <a:off x="395536" y="1268760"/>
          <a:ext cx="5112568" cy="1322595"/>
        </p:xfrm>
        <a:graphic>
          <a:graphicData uri="http://schemas.openxmlformats.org/presentationml/2006/ole">
            <p:oleObj spid="_x0000_s39940" name="ChemSketch" r:id="rId5" imgW="4062960" imgH="1051560" progId="ACD.ChemSketch.20">
              <p:embed/>
            </p:oleObj>
          </a:graphicData>
        </a:graphic>
      </p:graphicFrame>
      <p:sp>
        <p:nvSpPr>
          <p:cNvPr id="6" name="Nadpis 1"/>
          <p:cNvSpPr txBox="1">
            <a:spLocks/>
          </p:cNvSpPr>
          <p:nvPr/>
        </p:nvSpPr>
        <p:spPr bwMode="auto">
          <a:xfrm>
            <a:off x="5004048" y="1124744"/>
            <a:ext cx="4608512" cy="1503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oxidace úplná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(hoření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2,3,4-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trimethylpentanu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)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5652120" y="2996952"/>
            <a:ext cx="4608512" cy="1503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krakování</a:t>
            </a:r>
            <a:r>
              <a:rPr kumimoji="0" lang="cs-CZ" sz="2800" b="0" i="0" u="none" strike="noStrike" kern="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cetanu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 bwMode="auto">
          <a:xfrm>
            <a:off x="5364088" y="5310336"/>
            <a:ext cx="4608512" cy="1503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radikálová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substituce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 (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jodace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 pentanu)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72008"/>
            <a:ext cx="8460432" cy="126876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Následující reakční schémata jsou zapsány chybně, chyby vyhledej, oprav a urči typ reakce: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40962" name="Object 2"/>
          <p:cNvGraphicFramePr>
            <a:graphicFrameLocks noChangeAspect="1"/>
          </p:cNvGraphicFramePr>
          <p:nvPr/>
        </p:nvGraphicFramePr>
        <p:xfrm>
          <a:off x="1907704" y="1268760"/>
          <a:ext cx="5416663" cy="2495128"/>
        </p:xfrm>
        <a:graphic>
          <a:graphicData uri="http://schemas.openxmlformats.org/presentationml/2006/ole">
            <p:oleObj spid="_x0000_s40962" name="ChemSketch" r:id="rId3" imgW="2581560" imgH="1188720" progId="ACD.ChemSketch.20">
              <p:embed/>
            </p:oleObj>
          </a:graphicData>
        </a:graphic>
      </p:graphicFrame>
      <p:graphicFrame>
        <p:nvGraphicFramePr>
          <p:cNvPr id="40964" name="Object 4"/>
          <p:cNvGraphicFramePr>
            <a:graphicFrameLocks noChangeAspect="1"/>
          </p:cNvGraphicFramePr>
          <p:nvPr/>
        </p:nvGraphicFramePr>
        <p:xfrm>
          <a:off x="971600" y="4941168"/>
          <a:ext cx="7597817" cy="1728192"/>
        </p:xfrm>
        <a:graphic>
          <a:graphicData uri="http://schemas.openxmlformats.org/presentationml/2006/ole">
            <p:oleObj spid="_x0000_s40964" name="ChemSketch" r:id="rId4" imgW="4648320" imgH="1057680" progId="ACD.ChemSketch.20">
              <p:embed/>
            </p:oleObj>
          </a:graphicData>
        </a:graphic>
      </p:graphicFrame>
      <p:graphicFrame>
        <p:nvGraphicFramePr>
          <p:cNvPr id="40965" name="Object 5"/>
          <p:cNvGraphicFramePr>
            <a:graphicFrameLocks noChangeAspect="1"/>
          </p:cNvGraphicFramePr>
          <p:nvPr/>
        </p:nvGraphicFramePr>
        <p:xfrm>
          <a:off x="107504" y="4005064"/>
          <a:ext cx="8832783" cy="720080"/>
        </p:xfrm>
        <a:graphic>
          <a:graphicData uri="http://schemas.openxmlformats.org/presentationml/2006/ole">
            <p:oleObj spid="_x0000_s40965" name="ChemSketch" r:id="rId5" imgW="4459320" imgH="362880" progId="ACD.ChemSketch.20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72008"/>
            <a:ext cx="8460432" cy="126876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Řešení: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40962" name="Object 2"/>
          <p:cNvGraphicFramePr>
            <a:graphicFrameLocks noChangeAspect="1"/>
          </p:cNvGraphicFramePr>
          <p:nvPr/>
        </p:nvGraphicFramePr>
        <p:xfrm>
          <a:off x="107504" y="1268761"/>
          <a:ext cx="4752528" cy="2189202"/>
        </p:xfrm>
        <a:graphic>
          <a:graphicData uri="http://schemas.openxmlformats.org/presentationml/2006/ole">
            <p:oleObj spid="_x0000_s43010" name="ChemSketch" r:id="rId3" imgW="2581560" imgH="1188720" progId="ACD.ChemSketch.20">
              <p:embed/>
            </p:oleObj>
          </a:graphicData>
        </a:graphic>
      </p:graphicFrame>
      <p:graphicFrame>
        <p:nvGraphicFramePr>
          <p:cNvPr id="40964" name="Object 4"/>
          <p:cNvGraphicFramePr>
            <a:graphicFrameLocks noChangeAspect="1"/>
          </p:cNvGraphicFramePr>
          <p:nvPr/>
        </p:nvGraphicFramePr>
        <p:xfrm>
          <a:off x="179512" y="5301208"/>
          <a:ext cx="5065210" cy="1152128"/>
        </p:xfrm>
        <a:graphic>
          <a:graphicData uri="http://schemas.openxmlformats.org/presentationml/2006/ole">
            <p:oleObj spid="_x0000_s43011" name="ChemSketch" r:id="rId4" imgW="4648320" imgH="1057680" progId="ACD.ChemSketch.20">
              <p:embed/>
            </p:oleObj>
          </a:graphicData>
        </a:graphic>
      </p:graphicFrame>
      <p:graphicFrame>
        <p:nvGraphicFramePr>
          <p:cNvPr id="40965" name="Object 5"/>
          <p:cNvGraphicFramePr>
            <a:graphicFrameLocks noChangeAspect="1"/>
          </p:cNvGraphicFramePr>
          <p:nvPr/>
        </p:nvGraphicFramePr>
        <p:xfrm>
          <a:off x="107505" y="4005064"/>
          <a:ext cx="5112567" cy="416795"/>
        </p:xfrm>
        <a:graphic>
          <a:graphicData uri="http://schemas.openxmlformats.org/presentationml/2006/ole">
            <p:oleObj spid="_x0000_s43012" name="ChemSketch" r:id="rId5" imgW="4459320" imgH="362880" progId="ACD.ChemSketch.20">
              <p:embed/>
            </p:oleObj>
          </a:graphicData>
        </a:graphic>
      </p:graphicFrame>
      <p:sp>
        <p:nvSpPr>
          <p:cNvPr id="6" name="Nadpis 1"/>
          <p:cNvSpPr txBox="1">
            <a:spLocks/>
          </p:cNvSpPr>
          <p:nvPr/>
        </p:nvSpPr>
        <p:spPr bwMode="auto">
          <a:xfrm>
            <a:off x="4860032" y="1412776"/>
            <a:ext cx="4427984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eliminace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1,2,3,-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trimethylcyklohexanu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)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4716016" y="3212976"/>
            <a:ext cx="4427984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2800" kern="0" dirty="0" smtClean="0">
                <a:ea typeface="+mj-ea"/>
                <a:cs typeface="+mj-cs"/>
              </a:rPr>
              <a:t>radikálová substituce (chlorace hexanu)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 bwMode="auto">
          <a:xfrm>
            <a:off x="5076056" y="5229200"/>
            <a:ext cx="4176464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2800" kern="0" dirty="0" smtClean="0">
                <a:ea typeface="+mj-ea"/>
                <a:cs typeface="+mj-cs"/>
              </a:rPr>
              <a:t>radikálová substituce (chlorace </a:t>
            </a:r>
          </a:p>
          <a:p>
            <a:pPr algn="ctr"/>
            <a:r>
              <a:rPr lang="cs-CZ" sz="2800" kern="0" dirty="0" smtClean="0"/>
              <a:t>2,3,4-</a:t>
            </a:r>
            <a:r>
              <a:rPr lang="cs-CZ" sz="2800" kern="0" dirty="0" err="1" smtClean="0"/>
              <a:t>trimethylpentanu</a:t>
            </a:r>
            <a:r>
              <a:rPr lang="cs-CZ" sz="2800" kern="0" dirty="0" smtClean="0"/>
              <a:t>)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Řešení: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40962" name="Object 2"/>
          <p:cNvGraphicFramePr>
            <a:graphicFrameLocks noChangeAspect="1"/>
          </p:cNvGraphicFramePr>
          <p:nvPr/>
        </p:nvGraphicFramePr>
        <p:xfrm>
          <a:off x="1907704" y="1268760"/>
          <a:ext cx="5416663" cy="2495128"/>
        </p:xfrm>
        <a:graphic>
          <a:graphicData uri="http://schemas.openxmlformats.org/presentationml/2006/ole">
            <p:oleObj spid="_x0000_s41986" name="ChemSketch" r:id="rId3" imgW="2581560" imgH="1188720" progId="ACD.ChemSketch.20">
              <p:embed/>
            </p:oleObj>
          </a:graphicData>
        </a:graphic>
      </p:graphicFrame>
      <p:graphicFrame>
        <p:nvGraphicFramePr>
          <p:cNvPr id="40964" name="Object 4"/>
          <p:cNvGraphicFramePr>
            <a:graphicFrameLocks noChangeAspect="1"/>
          </p:cNvGraphicFramePr>
          <p:nvPr/>
        </p:nvGraphicFramePr>
        <p:xfrm>
          <a:off x="971600" y="4941168"/>
          <a:ext cx="7597817" cy="1728192"/>
        </p:xfrm>
        <a:graphic>
          <a:graphicData uri="http://schemas.openxmlformats.org/presentationml/2006/ole">
            <p:oleObj spid="_x0000_s41987" name="ChemSketch" r:id="rId4" imgW="4648320" imgH="1057680" progId="ACD.ChemSketch.20">
              <p:embed/>
            </p:oleObj>
          </a:graphicData>
        </a:graphic>
      </p:graphicFrame>
      <p:graphicFrame>
        <p:nvGraphicFramePr>
          <p:cNvPr id="40965" name="Object 5"/>
          <p:cNvGraphicFramePr>
            <a:graphicFrameLocks noChangeAspect="1"/>
          </p:cNvGraphicFramePr>
          <p:nvPr/>
        </p:nvGraphicFramePr>
        <p:xfrm>
          <a:off x="107504" y="4005064"/>
          <a:ext cx="8832783" cy="720080"/>
        </p:xfrm>
        <a:graphic>
          <a:graphicData uri="http://schemas.openxmlformats.org/presentationml/2006/ole">
            <p:oleObj spid="_x0000_s41988" name="ChemSketch" r:id="rId5" imgW="4459320" imgH="362880" progId="ACD.ChemSketch.20">
              <p:embed/>
            </p:oleObj>
          </a:graphicData>
        </a:graphic>
      </p:graphicFrame>
      <p:sp>
        <p:nvSpPr>
          <p:cNvPr id="6" name="Elipsa 5"/>
          <p:cNvSpPr/>
          <p:nvPr/>
        </p:nvSpPr>
        <p:spPr bwMode="auto">
          <a:xfrm>
            <a:off x="2843808" y="2564904"/>
            <a:ext cx="1008112" cy="936104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 bwMode="auto">
          <a:xfrm>
            <a:off x="5652120" y="2996952"/>
            <a:ext cx="1008112" cy="936104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0" name="Elipsa 9"/>
          <p:cNvSpPr/>
          <p:nvPr/>
        </p:nvSpPr>
        <p:spPr bwMode="auto">
          <a:xfrm>
            <a:off x="1835696" y="3717032"/>
            <a:ext cx="1008112" cy="936104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1" name="Elipsa 10"/>
          <p:cNvSpPr/>
          <p:nvPr/>
        </p:nvSpPr>
        <p:spPr bwMode="auto">
          <a:xfrm>
            <a:off x="8316416" y="3717032"/>
            <a:ext cx="1008112" cy="936104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 bwMode="auto">
          <a:xfrm>
            <a:off x="6660232" y="5229200"/>
            <a:ext cx="1008112" cy="936104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3" name="Elipsa 12"/>
          <p:cNvSpPr/>
          <p:nvPr/>
        </p:nvSpPr>
        <p:spPr bwMode="auto">
          <a:xfrm>
            <a:off x="8135888" y="5445224"/>
            <a:ext cx="1008112" cy="936104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285992"/>
            <a:ext cx="8229600" cy="1008112"/>
          </a:xfrm>
        </p:spPr>
        <p:txBody>
          <a:bodyPr/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214687"/>
            <a:ext cx="8229600" cy="5902946"/>
          </a:xfrm>
        </p:spPr>
        <p:txBody>
          <a:bodyPr/>
          <a:lstStyle/>
          <a:p>
            <a:r>
              <a:rPr lang="cs-CZ" sz="1100" dirty="0" smtClean="0">
                <a:solidFill>
                  <a:schemeClr val="tx1"/>
                </a:solidFill>
              </a:rPr>
              <a:t>archiv autora s pomocí freewarového programu </a:t>
            </a:r>
            <a:r>
              <a:rPr lang="cs-CZ" sz="1100" dirty="0" err="1" smtClean="0">
                <a:solidFill>
                  <a:schemeClr val="tx1"/>
                </a:solidFill>
              </a:rPr>
              <a:t>ChemSketch</a:t>
            </a:r>
            <a:r>
              <a:rPr lang="cs-CZ" sz="1100" dirty="0" smtClean="0">
                <a:solidFill>
                  <a:schemeClr val="tx1"/>
                </a:solidFill>
              </a:rPr>
              <a:t> pro tvorbu chemických vzorců </a:t>
            </a:r>
            <a:endParaRPr lang="cs-CZ" sz="11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344" y="0"/>
            <a:ext cx="9144000" cy="2708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>
                <a:solidFill>
                  <a:schemeClr val="tx1"/>
                </a:solidFill>
                <a:cs typeface="+mj-cs"/>
              </a:rPr>
              <a:t>Použitá literatura: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Kotlík 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B., Růžičková K. </a:t>
            </a:r>
            <a:r>
              <a:rPr lang="cs-CZ" sz="1400" i="1" dirty="0">
                <a:solidFill>
                  <a:schemeClr val="tx1"/>
                </a:solidFill>
                <a:cs typeface="Arial" pitchFamily="34" charset="0"/>
              </a:rPr>
              <a:t>Chemie I v kostce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, Havlíčkův Brod: Fragment, 1996. ISBN </a:t>
            </a: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80-7200-056-X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err="1" smtClean="0">
                <a:solidFill>
                  <a:schemeClr val="tx1"/>
                </a:solidFill>
                <a:cs typeface="Times New Roman" pitchFamily="18" charset="0"/>
              </a:rPr>
              <a:t>Beneš.P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Pumpr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V.,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Banýr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J. </a:t>
            </a:r>
            <a:r>
              <a:rPr lang="cs-CZ" sz="1400" i="1" dirty="0">
                <a:solidFill>
                  <a:schemeClr val="tx1"/>
                </a:solidFill>
                <a:cs typeface="Times New Roman" pitchFamily="18" charset="0"/>
              </a:rPr>
              <a:t>Základy praktické chemie 2.díl pro 9.ročník základní školy. 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Praha: Fortuna, 2006. ISBN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80-7168-879-7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400" dirty="0">
              <a:solidFill>
                <a:schemeClr val="tx1"/>
              </a:solidFill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272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7002</TotalTime>
  <Words>205</Words>
  <Application>Microsoft Office PowerPoint</Application>
  <PresentationFormat>Předvádění na obrazovce (4:3)</PresentationFormat>
  <Paragraphs>70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Výchozí návrh</vt:lpstr>
      <vt:lpstr>ChemSketch</vt:lpstr>
      <vt:lpstr>Snímek 1</vt:lpstr>
      <vt:lpstr>ANOTACE</vt:lpstr>
      <vt:lpstr>Přehled reakcí nenasycených uhlovodíků:</vt:lpstr>
      <vt:lpstr>Zapiš reakční schémata následujících reakcí: (úroveň základní)</vt:lpstr>
      <vt:lpstr>Řešení:</vt:lpstr>
      <vt:lpstr>Zapiš reakční schémata následujících reakcí: (úroveň pokročilá)</vt:lpstr>
      <vt:lpstr>Řešení:</vt:lpstr>
      <vt:lpstr>Urči typ reakce u následujících schémat:</vt:lpstr>
      <vt:lpstr>Řešení:</vt:lpstr>
      <vt:lpstr>Následující reakční schémata jsou zapsány chybně, chyby vyhledej, oprav a urči typ reakce:</vt:lpstr>
      <vt:lpstr>Řešení:</vt:lpstr>
      <vt:lpstr>Řešení:</vt:lpstr>
      <vt:lpstr> 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Myologie</dc:title>
  <dc:creator>Miroslav Pražienka</dc:creator>
  <cp:lastModifiedBy>Veronika</cp:lastModifiedBy>
  <cp:revision>775</cp:revision>
  <dcterms:created xsi:type="dcterms:W3CDTF">2004-03-24T18:19:47Z</dcterms:created>
  <dcterms:modified xsi:type="dcterms:W3CDTF">2014-02-28T14:04:20Z</dcterms:modified>
</cp:coreProperties>
</file>