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75" r:id="rId3"/>
    <p:sldId id="282" r:id="rId4"/>
    <p:sldId id="269" r:id="rId5"/>
    <p:sldId id="268" r:id="rId6"/>
    <p:sldId id="260" r:id="rId7"/>
    <p:sldId id="276" r:id="rId8"/>
    <p:sldId id="279" r:id="rId9"/>
    <p:sldId id="270" r:id="rId10"/>
    <p:sldId id="278" r:id="rId11"/>
    <p:sldId id="274" r:id="rId12"/>
    <p:sldId id="257" r:id="rId13"/>
    <p:sldId id="258" r:id="rId14"/>
    <p:sldId id="261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96F44D-B820-464F-A846-86DD0C9FA8D5}" type="datetimeFigureOut">
              <a:rPr lang="cs-CZ" smtClean="0"/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C87B44-9DF3-4F9A-B0D4-6C423C8833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9964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9C87B44-9DF3-4F9A-B0D4-6C423C8833C9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2148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FCF50-7E19-48FC-8B8E-1BFAC51EDEC5}" type="datetimeFigureOut">
              <a:rPr lang="cs-CZ" smtClean="0"/>
              <a:t>27.2.2014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ABA08-B56F-40A7-B27F-6D0FDCC4C0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73226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FCF50-7E19-48FC-8B8E-1BFAC51EDEC5}" type="datetimeFigureOut">
              <a:rPr lang="cs-CZ" smtClean="0"/>
              <a:t>27.2.2014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ABA08-B56F-40A7-B27F-6D0FDCC4C0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199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FCF50-7E19-48FC-8B8E-1BFAC51EDEC5}" type="datetimeFigureOut">
              <a:rPr lang="cs-CZ" smtClean="0"/>
              <a:t>27.2.2014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ABA08-B56F-40A7-B27F-6D0FDCC4C0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0252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FCF50-7E19-48FC-8B8E-1BFAC51EDEC5}" type="datetimeFigureOut">
              <a:rPr lang="cs-CZ" smtClean="0"/>
              <a:t>27.2.2014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ABA08-B56F-40A7-B27F-6D0FDCC4C0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4685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FCF50-7E19-48FC-8B8E-1BFAC51EDEC5}" type="datetimeFigureOut">
              <a:rPr lang="cs-CZ" smtClean="0"/>
              <a:t>27.2.2014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ABA08-B56F-40A7-B27F-6D0FDCC4C0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0914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FCF50-7E19-48FC-8B8E-1BFAC51EDEC5}" type="datetimeFigureOut">
              <a:rPr lang="cs-CZ" smtClean="0"/>
              <a:t>27.2.2014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ABA08-B56F-40A7-B27F-6D0FDCC4C0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5684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FCF50-7E19-48FC-8B8E-1BFAC51EDEC5}" type="datetimeFigureOut">
              <a:rPr lang="cs-CZ" smtClean="0"/>
              <a:t>27.2.2014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ABA08-B56F-40A7-B27F-6D0FDCC4C0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692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FCF50-7E19-48FC-8B8E-1BFAC51EDEC5}" type="datetimeFigureOut">
              <a:rPr lang="cs-CZ" smtClean="0"/>
              <a:t>27.2.2014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ABA08-B56F-40A7-B27F-6D0FDCC4C0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76819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FCF50-7E19-48FC-8B8E-1BFAC51EDEC5}" type="datetimeFigureOut">
              <a:rPr lang="cs-CZ" smtClean="0"/>
              <a:t>27.2.2014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ABA08-B56F-40A7-B27F-6D0FDCC4C0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79366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FCF50-7E19-48FC-8B8E-1BFAC51EDEC5}" type="datetimeFigureOut">
              <a:rPr lang="cs-CZ" smtClean="0"/>
              <a:t>27.2.2014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ABA08-B56F-40A7-B27F-6D0FDCC4C0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9051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7FCF50-7E19-48FC-8B8E-1BFAC51EDEC5}" type="datetimeFigureOut">
              <a:rPr lang="cs-CZ" smtClean="0"/>
              <a:t>27.2.2014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AABA08-B56F-40A7-B27F-6D0FDCC4C0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0973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7FCF50-7E19-48FC-8B8E-1BFAC51EDEC5}" type="datetimeFigureOut">
              <a:rPr lang="cs-CZ" smtClean="0"/>
              <a:t>27.2.2014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AABA08-B56F-40A7-B27F-6D0FDCC4C01A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519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12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0.png"/><Relationship Id="rId5" Type="http://schemas.openxmlformats.org/officeDocument/2006/relationships/image" Target="../media/image5.wmf"/><Relationship Id="rId10" Type="http://schemas.openxmlformats.org/officeDocument/2006/relationships/image" Target="../media/image9.wmf"/><Relationship Id="rId4" Type="http://schemas.openxmlformats.org/officeDocument/2006/relationships/image" Target="../media/image4.jpeg"/><Relationship Id="rId9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2.wmf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4.jpeg"/><Relationship Id="rId11" Type="http://schemas.openxmlformats.org/officeDocument/2006/relationships/image" Target="../media/image17.wmf"/><Relationship Id="rId5" Type="http://schemas.openxmlformats.org/officeDocument/2006/relationships/image" Target="../media/image13.wmf"/><Relationship Id="rId10" Type="http://schemas.microsoft.com/office/2007/relationships/hdphoto" Target="../media/hdphoto4.wdp"/><Relationship Id="rId4" Type="http://schemas.openxmlformats.org/officeDocument/2006/relationships/image" Target="../media/image10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jpeg"/><Relationship Id="rId11" Type="http://schemas.openxmlformats.org/officeDocument/2006/relationships/image" Target="../media/image27.png"/><Relationship Id="rId5" Type="http://schemas.openxmlformats.org/officeDocument/2006/relationships/image" Target="../media/image22.jpeg"/><Relationship Id="rId10" Type="http://schemas.openxmlformats.org/officeDocument/2006/relationships/image" Target="../media/image10.png"/><Relationship Id="rId4" Type="http://schemas.openxmlformats.org/officeDocument/2006/relationships/image" Target="../media/image21.jpeg"/><Relationship Id="rId9" Type="http://schemas.openxmlformats.org/officeDocument/2006/relationships/image" Target="../media/image26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6.wmf"/><Relationship Id="rId7" Type="http://schemas.openxmlformats.org/officeDocument/2006/relationships/image" Target="../media/image29.jpeg"/><Relationship Id="rId12" Type="http://schemas.openxmlformats.org/officeDocument/2006/relationships/image" Target="../media/image34.pn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11" Type="http://schemas.openxmlformats.org/officeDocument/2006/relationships/image" Target="../media/image33.wmf"/><Relationship Id="rId5" Type="http://schemas.openxmlformats.org/officeDocument/2006/relationships/image" Target="../media/image27.png"/><Relationship Id="rId10" Type="http://schemas.openxmlformats.org/officeDocument/2006/relationships/image" Target="../media/image32.png"/><Relationship Id="rId4" Type="http://schemas.openxmlformats.org/officeDocument/2006/relationships/image" Target="../media/image10.png"/><Relationship Id="rId9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openxmlformats.org/officeDocument/2006/relationships/image" Target="../media/image41.wmf"/><Relationship Id="rId18" Type="http://schemas.openxmlformats.org/officeDocument/2006/relationships/image" Target="../media/image44.wmf"/><Relationship Id="rId3" Type="http://schemas.openxmlformats.org/officeDocument/2006/relationships/image" Target="../media/image27.png"/><Relationship Id="rId7" Type="http://schemas.openxmlformats.org/officeDocument/2006/relationships/image" Target="../media/image38.png"/><Relationship Id="rId12" Type="http://schemas.microsoft.com/office/2007/relationships/hdphoto" Target="../media/hdphoto8.wdp"/><Relationship Id="rId17" Type="http://schemas.openxmlformats.org/officeDocument/2006/relationships/image" Target="../media/image17.wmf"/><Relationship Id="rId2" Type="http://schemas.openxmlformats.org/officeDocument/2006/relationships/image" Target="../media/image35.wmf"/><Relationship Id="rId16" Type="http://schemas.openxmlformats.org/officeDocument/2006/relationships/image" Target="../media/image4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11" Type="http://schemas.openxmlformats.org/officeDocument/2006/relationships/image" Target="../media/image40.png"/><Relationship Id="rId5" Type="http://schemas.microsoft.com/office/2007/relationships/hdphoto" Target="../media/hdphoto5.wdp"/><Relationship Id="rId15" Type="http://schemas.microsoft.com/office/2007/relationships/hdphoto" Target="../media/hdphoto9.wdp"/><Relationship Id="rId10" Type="http://schemas.microsoft.com/office/2007/relationships/hdphoto" Target="../media/hdphoto7.wdp"/><Relationship Id="rId4" Type="http://schemas.openxmlformats.org/officeDocument/2006/relationships/image" Target="../media/image36.png"/><Relationship Id="rId9" Type="http://schemas.openxmlformats.org/officeDocument/2006/relationships/image" Target="../media/image39.png"/><Relationship Id="rId14" Type="http://schemas.openxmlformats.org/officeDocument/2006/relationships/image" Target="../media/image4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0.png"/><Relationship Id="rId18" Type="http://schemas.microsoft.com/office/2007/relationships/hdphoto" Target="../media/hdphoto14.wdp"/><Relationship Id="rId3" Type="http://schemas.openxmlformats.org/officeDocument/2006/relationships/audio" Target="../media/audio3.wav"/><Relationship Id="rId7" Type="http://schemas.microsoft.com/office/2007/relationships/hdphoto" Target="../media/hdphoto10.wdp"/><Relationship Id="rId12" Type="http://schemas.microsoft.com/office/2007/relationships/hdphoto" Target="../media/hdphoto11.wdp"/><Relationship Id="rId17" Type="http://schemas.openxmlformats.org/officeDocument/2006/relationships/image" Target="../media/image52.png"/><Relationship Id="rId2" Type="http://schemas.openxmlformats.org/officeDocument/2006/relationships/audio" Target="../media/audio2.wav"/><Relationship Id="rId16" Type="http://schemas.microsoft.com/office/2007/relationships/hdphoto" Target="../media/hdphoto13.wdp"/><Relationship Id="rId20" Type="http://schemas.openxmlformats.org/officeDocument/2006/relationships/image" Target="../media/image5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openxmlformats.org/officeDocument/2006/relationships/image" Target="../media/image49.png"/><Relationship Id="rId5" Type="http://schemas.openxmlformats.org/officeDocument/2006/relationships/image" Target="../media/image45.jpeg"/><Relationship Id="rId15" Type="http://schemas.openxmlformats.org/officeDocument/2006/relationships/image" Target="../media/image51.png"/><Relationship Id="rId10" Type="http://schemas.openxmlformats.org/officeDocument/2006/relationships/image" Target="../media/image48.png"/><Relationship Id="rId19" Type="http://schemas.openxmlformats.org/officeDocument/2006/relationships/image" Target="../media/image53.wmf"/><Relationship Id="rId4" Type="http://schemas.openxmlformats.org/officeDocument/2006/relationships/audio" Target="../media/audio1.wav"/><Relationship Id="rId9" Type="http://schemas.openxmlformats.org/officeDocument/2006/relationships/image" Target="../media/image43.wmf"/><Relationship Id="rId14" Type="http://schemas.microsoft.com/office/2007/relationships/hdphoto" Target="../media/hdphoto1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6.wmf"/><Relationship Id="rId4" Type="http://schemas.openxmlformats.org/officeDocument/2006/relationships/image" Target="../media/image55.jpe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7" Type="http://schemas.microsoft.com/office/2007/relationships/hdphoto" Target="../media/hdphoto17.wdp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9.png"/><Relationship Id="rId5" Type="http://schemas.microsoft.com/office/2007/relationships/hdphoto" Target="../media/hdphoto16.wdp"/><Relationship Id="rId4" Type="http://schemas.openxmlformats.org/officeDocument/2006/relationships/image" Target="../media/image5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13" Type="http://schemas.openxmlformats.org/officeDocument/2006/relationships/image" Target="../media/image47.png"/><Relationship Id="rId18" Type="http://schemas.openxmlformats.org/officeDocument/2006/relationships/image" Target="../media/image6.wmf"/><Relationship Id="rId3" Type="http://schemas.openxmlformats.org/officeDocument/2006/relationships/image" Target="../media/image30.png"/><Relationship Id="rId21" Type="http://schemas.microsoft.com/office/2007/relationships/hdphoto" Target="../media/hdphoto19.wdp"/><Relationship Id="rId7" Type="http://schemas.openxmlformats.org/officeDocument/2006/relationships/image" Target="../media/image31.png"/><Relationship Id="rId12" Type="http://schemas.microsoft.com/office/2007/relationships/hdphoto" Target="../media/hdphoto18.wdp"/><Relationship Id="rId17" Type="http://schemas.openxmlformats.org/officeDocument/2006/relationships/image" Target="../media/image66.wmf"/><Relationship Id="rId25" Type="http://schemas.openxmlformats.org/officeDocument/2006/relationships/image" Target="../media/image72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3.wmf"/><Relationship Id="rId20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1.png"/><Relationship Id="rId11" Type="http://schemas.openxmlformats.org/officeDocument/2006/relationships/image" Target="../media/image64.png"/><Relationship Id="rId24" Type="http://schemas.openxmlformats.org/officeDocument/2006/relationships/image" Target="../media/image71.wmf"/><Relationship Id="rId5" Type="http://schemas.openxmlformats.org/officeDocument/2006/relationships/image" Target="../media/image27.png"/><Relationship Id="rId15" Type="http://schemas.openxmlformats.org/officeDocument/2006/relationships/image" Target="../media/image29.jpeg"/><Relationship Id="rId23" Type="http://schemas.openxmlformats.org/officeDocument/2006/relationships/image" Target="../media/image70.jpeg"/><Relationship Id="rId10" Type="http://schemas.openxmlformats.org/officeDocument/2006/relationships/image" Target="../media/image63.png"/><Relationship Id="rId19" Type="http://schemas.openxmlformats.org/officeDocument/2006/relationships/image" Target="../media/image67.wmf"/><Relationship Id="rId4" Type="http://schemas.openxmlformats.org/officeDocument/2006/relationships/image" Target="../media/image60.png"/><Relationship Id="rId9" Type="http://schemas.openxmlformats.org/officeDocument/2006/relationships/image" Target="../media/image34.png"/><Relationship Id="rId14" Type="http://schemas.openxmlformats.org/officeDocument/2006/relationships/image" Target="../media/image65.png"/><Relationship Id="rId22" Type="http://schemas.openxmlformats.org/officeDocument/2006/relationships/image" Target="../media/image69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8162925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475656" y="2636912"/>
            <a:ext cx="662473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Základní škola a Mateřská škola</a:t>
            </a:r>
          </a:p>
          <a:p>
            <a:r>
              <a:rPr lang="cs-CZ" dirty="0" smtClean="0"/>
              <a:t>          Doudleby, okres České Budějovice</a:t>
            </a:r>
          </a:p>
          <a:p>
            <a:endParaRPr lang="cs-CZ" dirty="0" smtClean="0"/>
          </a:p>
          <a:p>
            <a:r>
              <a:rPr lang="cs-CZ" dirty="0" smtClean="0"/>
              <a:t>AUTOR:		Mgr. Jaromíra  </a:t>
            </a:r>
            <a:r>
              <a:rPr lang="cs-CZ" dirty="0" err="1" smtClean="0"/>
              <a:t>Stropková</a:t>
            </a:r>
            <a:endParaRPr lang="cs-CZ" dirty="0" smtClean="0"/>
          </a:p>
          <a:p>
            <a:r>
              <a:rPr lang="cs-CZ" dirty="0" smtClean="0"/>
              <a:t>NÁZEV:		VY_32_INOVACE_05_ Potraviny, výživa  			Člověk, potraviny, výživa	</a:t>
            </a:r>
          </a:p>
          <a:p>
            <a:r>
              <a:rPr lang="cs-CZ" dirty="0" smtClean="0"/>
              <a:t>TÉMA:  		Člověk a jeho svět, Prvouka 2. ročník, </a:t>
            </a:r>
          </a:p>
          <a:p>
            <a:r>
              <a:rPr lang="cs-CZ" dirty="0" smtClean="0"/>
              <a:t>DATUM TVORBY:          23. října 2013</a:t>
            </a:r>
          </a:p>
          <a:p>
            <a:r>
              <a:rPr lang="cs-CZ" dirty="0" smtClean="0"/>
              <a:t>ČÍSLO PROJEKTU:        Číslo projektu:      CZ.1.07/1.4.00/21.3424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09373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052736"/>
            <a:ext cx="20083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ANOTACE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03648" y="2204864"/>
            <a:ext cx="746851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Digitální učební materiál POTRAVINY A VÝŽIVA navazuje na výklad učitele.</a:t>
            </a:r>
          </a:p>
          <a:p>
            <a:r>
              <a:rPr lang="cs-CZ" dirty="0" smtClean="0"/>
              <a:t>Je určen převážně k práci na interaktivní tabuli.</a:t>
            </a:r>
          </a:p>
          <a:p>
            <a:r>
              <a:rPr lang="cs-CZ" dirty="0" smtClean="0"/>
              <a:t>Žáci plní </a:t>
            </a:r>
            <a:r>
              <a:rPr lang="cs-CZ" dirty="0"/>
              <a:t>jednoduché zábavné úkoly, </a:t>
            </a:r>
            <a:r>
              <a:rPr lang="cs-CZ" dirty="0" smtClean="0"/>
              <a:t>odpovídající jejich věkové kategorii,</a:t>
            </a:r>
          </a:p>
          <a:p>
            <a:r>
              <a:rPr lang="cs-CZ" dirty="0" smtClean="0"/>
              <a:t> které </a:t>
            </a:r>
            <a:r>
              <a:rPr lang="cs-CZ" dirty="0"/>
              <a:t>si </a:t>
            </a:r>
            <a:r>
              <a:rPr lang="cs-CZ" dirty="0" smtClean="0"/>
              <a:t>potvrzují podle </a:t>
            </a:r>
            <a:r>
              <a:rPr lang="cs-CZ" dirty="0"/>
              <a:t>nápovědy </a:t>
            </a:r>
            <a:r>
              <a:rPr lang="cs-CZ" dirty="0" smtClean="0"/>
              <a:t>kliknutím na příslušná políčka</a:t>
            </a:r>
          </a:p>
          <a:p>
            <a:r>
              <a:rPr lang="cs-CZ" dirty="0" smtClean="0"/>
              <a:t>.</a:t>
            </a:r>
          </a:p>
          <a:p>
            <a:r>
              <a:rPr lang="cs-CZ" dirty="0" smtClean="0"/>
              <a:t>Mohou pracovat i samostatně na svých PC stanovištích a používat jednoduché</a:t>
            </a:r>
          </a:p>
          <a:p>
            <a:r>
              <a:rPr lang="cs-CZ" dirty="0"/>
              <a:t>p</a:t>
            </a:r>
            <a:r>
              <a:rPr lang="cs-CZ" dirty="0" smtClean="0"/>
              <a:t>rvky práce na počítači – přetažení, podbarvení apod., které vyučující s žáky  </a:t>
            </a:r>
          </a:p>
          <a:p>
            <a:r>
              <a:rPr lang="cs-CZ" dirty="0" smtClean="0"/>
              <a:t>předem nacvičí.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34565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Standard\Plocha\Ana s pico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9410" y="1379677"/>
            <a:ext cx="6048672" cy="4536504"/>
          </a:xfrm>
          <a:prstGeom prst="rect">
            <a:avLst/>
          </a:prstGeom>
          <a:ln w="228600" cap="sq" cmpd="thickThin">
            <a:solidFill>
              <a:srgbClr val="FFC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90669" y="188640"/>
            <a:ext cx="565821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50000"/>
                  </a:schemeClr>
                </a:solidFill>
              </a:rPr>
              <a:t>POTRAVINY A VÝŽIVA</a:t>
            </a:r>
            <a:endParaRPr lang="cs-CZ" sz="4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54875" y="6021288"/>
            <a:ext cx="404238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DOBROU CHUŤ !</a:t>
            </a:r>
            <a:endParaRPr lang="cs-CZ" sz="4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73672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C:\Documents and Settings\Standard\Local Settings\Temporary Internet Files\Content.IE5\M6P1ILGH\MC9002295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919" y="1607772"/>
            <a:ext cx="2880320" cy="2614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620688"/>
            <a:ext cx="8342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MAMINKA JDE NAKUPOVAT. DNES CHCE KOUPIT POUZE PEČIVO.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Pomoc ji ho dát do koše. Klikej.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Picture 4" descr="C:\Documents and Settings\Standard\Local Settings\Temporary Internet Files\Content.IE5\SAKK4170\MP900422953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7273227" y="1229791"/>
            <a:ext cx="995330" cy="1371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3" descr="C:\Documents and Settings\Standard\Local Settings\Temporary Internet Files\Content.IE5\0W9QYXC5\MC9002987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609" y="5805568"/>
            <a:ext cx="1449386" cy="985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Documents and Settings\Standard\Local Settings\Temporary Internet Files\Content.IE5\VWHOHKOE\MC9003470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227" y="5358384"/>
            <a:ext cx="1839773" cy="1499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Standard\Local Settings\Temporary Internet Files\Content.IE5\VED32U3S\MP900422454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14" r="8425" b="19298"/>
          <a:stretch/>
        </p:blipFill>
        <p:spPr bwMode="auto">
          <a:xfrm>
            <a:off x="391883" y="3681881"/>
            <a:ext cx="1781338" cy="2155372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Documents and Settings\Standard\Local Settings\Temporary Internet Files\Content.IE5\DPNPILTB\MP90044835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504" y="4413473"/>
            <a:ext cx="2034723" cy="135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C:\Documents and Settings\Standard\Local Settings\Temporary Internet Files\Content.IE5\QITERR6P\MC90019866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0340"/>
            <a:ext cx="1992635" cy="1573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Documents and Settings\Standard\Local Settings\Temporary Internet Files\Content.IE5\0W9QYXC5\MC900441776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1357" y="3536885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Documents and Settings\Standard\Local Settings\Temporary Internet Files\Content.IE5\SAKK4170\MP900422953[1].jpg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4454"/>
          <a:stretch/>
        </p:blipFill>
        <p:spPr bwMode="auto">
          <a:xfrm>
            <a:off x="2483767" y="4728406"/>
            <a:ext cx="1368153" cy="1801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78570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11111E-6 C 0.00729 -0.00232 0.01215 0.00324 0.0191 0.00625 C 0.0349 0.0206 0.01771 0.00694 0.03333 0.01435 C 0.03802 0.01667 0.04201 0.02106 0.04653 0.02384 C 0.05851 0.03102 0.07292 0.03866 0.08576 0.0412 C 0.09149 0.04375 0.09635 0.0463 0.10243 0.04768 C 0.10816 0.05139 0.11406 0.05324 0.12031 0.05555 C 0.12691 0.0618 0.12031 0.05648 0.12986 0.06018 C 0.13837 0.06343 0.14601 0.06875 0.15486 0.0713 C 0.16927 0.08125 0.18003 0.08773 0.19653 0.09051 C 0.2026 0.09537 0.20746 0.10116 0.21319 0.10625 C 0.21562 0.10833 0.22031 0.11273 0.22031 0.11273 C 0.22118 0.11481 0.22153 0.11736 0.22274 0.11898 C 0.22361 0.12014 0.22621 0.1206 0.22621 0.1206 " pathEditMode="relative" ptsTypes="fffffffffffffA">
                                      <p:cBhvr>
                                        <p:cTn id="13" dur="4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2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52 -0.08441 C -0.0632 -0.07632 -0.07014 -0.07262 -0.08056 -0.06799 C -0.08716 -0.06499 -0.08959 -0.05828 -0.09757 -0.05574 C -0.10348 -0.05111 -0.11007 -0.04787 -0.11598 -0.04348 C -0.11927 -0.04117 -0.12257 -0.03862 -0.12518 -0.03515 C -0.12726 -0.03238 -0.129 -0.02914 -0.13143 -0.02706 C -0.13525 -0.02382 -0.14011 -0.02266 -0.14375 -0.01896 C -0.15938 -0.00301 -0.17605 0.00763 -0.19445 0.01596 C -0.20764 0.02197 -0.22084 0.02567 -0.23438 0.0303 C -0.24098 0.03261 -0.25452 0.03654 -0.25452 0.03654 C -0.26528 0.04602 -0.27431 0.04487 -0.28681 0.05296 C -0.29323 0.05712 -0.29809 0.0592 -0.30521 0.06105 C -0.32379 0.07331 -0.34098 0.08858 -0.35903 0.10199 C -0.37118 0.11101 -0.3842 0.11864 -0.39601 0.12858 C -0.42275 0.15125 -0.40226 0.13598 -0.4283 0.15125 C -0.43143 0.1531 -0.43455 0.15518 -0.4375 0.15749 C -0.43976 0.15934 -0.44375 0.16351 -0.44375 0.16351 " pathEditMode="relative" ptsTypes="ffffffffffffffffA">
                                      <p:cBhvr>
                                        <p:cTn id="17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6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5.2729E-7 C 0.00226 -0.01827 0.00955 -0.03377 0.01389 -0.05134 C 0.01545 -0.06568 0.01493 -0.08048 0.0184 -0.09436 C 0.0217 -0.13899 0.02188 -0.13043 0.0184 -0.20305 C 0.01788 -0.21438 0.01389 -0.22479 0.01233 -0.23589 C 0.01198 -0.23797 0.01076 -0.24191 0.01076 -0.24191 " pathEditMode="relative" ptsTypes="fffffA">
                                      <p:cBhvr>
                                        <p:cTn id="21" dur="4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33117E-6 C -0.00434 -0.01133 -0.00642 -0.02359 -0.01076 -0.03492 C -0.01215 -0.0481 -0.01441 -0.06244 -0.01996 -0.07377 C -0.02187 -0.09089 -0.02413 -0.10638 -0.02621 -0.12303 C -0.02673 -0.13252 -0.02691 -0.14223 -0.02777 -0.15171 C -0.02864 -0.16119 -0.03263 -0.17368 -0.03385 -0.18247 C -0.03454 -0.18733 -0.03437 -0.19218 -0.03541 -0.19681 C -0.0368 -0.20305 -0.04114 -0.21115 -0.04305 -0.21739 C -0.04722 -0.23057 -0.05052 -0.24329 -0.05538 -0.25624 C -0.05642 -0.25879 -0.05868 -0.26018 -0.06006 -0.26249 C -0.06336 -0.26781 -0.06527 -0.27451 -0.06927 -0.27868 C -0.07135 -0.28076 -0.07361 -0.28238 -0.07534 -0.28492 C -0.07968 -0.29093 -0.08229 -0.29648 -0.08767 -0.30134 C -0.09496 -0.31614 -0.10468 -0.32771 -0.11232 -0.34228 C -0.11336 -0.34436 -0.11562 -0.34482 -0.11701 -0.34644 C -0.12239 -0.35268 -0.12881 -0.35823 -0.13385 -0.36494 " pathEditMode="relative" ptsTypes="fffffffffffffffA">
                                      <p:cBhvr>
                                        <p:cTn id="25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4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83333E-6 -1.11008E-7 C -0.00122 -0.02105 -0.00105 -0.02961 -0.00608 -0.04718 C -0.00834 -0.07748 -0.01286 -0.10454 -0.0139 -0.1353 C -0.01546 -0.1834 -0.01164 -0.16605 -0.01685 -0.18664 C -0.01824 -0.20213 -0.01963 -0.21832 -0.02605 -0.23173 C -0.03004 -0.25209 -0.03786 -0.26735 -0.04775 -0.28284 C -0.05105 -0.28816 -0.05261 -0.2958 -0.05695 -0.29926 C -0.06772 -0.30805 -0.07761 -0.318 -0.08768 -0.32794 C -0.09011 -0.33025 -0.09272 -0.33234 -0.09532 -0.33419 C -0.0974 -0.3358 -0.09966 -0.3365 -0.10157 -0.33835 C -0.11477 -0.35084 -0.12518 -0.36749 -0.1415 -0.37304 C -0.1474 -0.37836 -0.15313 -0.38113 -0.1599 -0.38345 C -0.17657 -0.39755 -0.22206 -0.38622 -0.2323 -0.3853 C -0.25174 -0.38183 -0.27987 -0.36795 -0.29237 -0.34644 C -0.29376 -0.34043 -0.29688 -0.33395 -0.29688 -0.32794 " pathEditMode="relative" ptsTypes="ffffffffffffffA">
                                      <p:cBhvr>
                                        <p:cTn id="29" dur="4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8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horzBrick">
          <a:fgClr>
            <a:schemeClr val="bg2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C:\Documents and Settings\Standard\Local Settings\Temporary Internet Files\Content.IE5\0W9QYXC5\MC9002785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903" y="1607410"/>
            <a:ext cx="1541678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Documents and Settings\Standard\Local Settings\Temporary Internet Files\Content.IE5\0W9QYXC5\MC90044177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0558" y="1127110"/>
            <a:ext cx="165618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2" descr="C:\Documents and Settings\Standard\Local Settings\Temporary Internet Files\Content.IE5\LDZ16G42\MC90023219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42" y="1739910"/>
            <a:ext cx="2781844" cy="1532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Standard\Local Settings\Temporary Internet Files\Content.IE5\VJTPVKV5\MP90043062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56595"/>
            <a:ext cx="2046413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Documents and Settings\Standard\Local Settings\Temporary Internet Files\Content.IE5\VED32U3S\MP90044029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93" b="100000" l="8782" r="8895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5791" y="3504213"/>
            <a:ext cx="1464023" cy="2156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914802" y="208844"/>
            <a:ext cx="77846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POZNÁŠ, CO PATŘÍ MEZI MLÉČNÉ VÝROBKY ?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3521587" y="1057075"/>
            <a:ext cx="914400" cy="914400"/>
          </a:xfrm>
          <a:prstGeom prst="smileyFace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7741695" y="3424130"/>
            <a:ext cx="914400" cy="914400"/>
          </a:xfrm>
          <a:prstGeom prst="smileyFace">
            <a:avLst>
              <a:gd name="adj" fmla="val -4653"/>
            </a:avLst>
          </a:prstGeom>
          <a:solidFill>
            <a:srgbClr val="92D05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811937" y="1150210"/>
            <a:ext cx="914400" cy="914400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1855562" y="4051920"/>
            <a:ext cx="914400" cy="914400"/>
          </a:xfrm>
          <a:prstGeom prst="smileyFace">
            <a:avLst>
              <a:gd name="adj" fmla="val -4653"/>
            </a:avLst>
          </a:prstGeom>
          <a:solidFill>
            <a:srgbClr val="92D05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3892749" y="4426917"/>
            <a:ext cx="914400" cy="914400"/>
          </a:xfrm>
          <a:prstGeom prst="smileyFace">
            <a:avLst>
              <a:gd name="adj" fmla="val -4653"/>
            </a:avLst>
          </a:prstGeom>
          <a:solidFill>
            <a:srgbClr val="92D05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Picture 5" descr="C:\Documents and Settings\Standard\Dokumenty\DUM-př +prv\Ovoce a zelenina\Banán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1587" y="4391967"/>
            <a:ext cx="2841833" cy="189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Veselý obličej 16"/>
          <p:cNvSpPr/>
          <p:nvPr/>
        </p:nvSpPr>
        <p:spPr>
          <a:xfrm>
            <a:off x="6693731" y="2204864"/>
            <a:ext cx="914400" cy="914400"/>
          </a:xfrm>
          <a:prstGeom prst="smileyFace">
            <a:avLst/>
          </a:prstGeom>
          <a:solidFill>
            <a:srgbClr val="FFFF00"/>
          </a:solidFill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682712" y="1180730"/>
            <a:ext cx="1172850" cy="12023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6903004" y="5602789"/>
            <a:ext cx="2446681" cy="1375756"/>
            <a:chOff x="4776722" y="930870"/>
            <a:chExt cx="2446681" cy="1375756"/>
          </a:xfrm>
        </p:grpSpPr>
        <p:grpSp>
          <p:nvGrpSpPr>
            <p:cNvPr id="19" name="Skupina 18"/>
            <p:cNvGrpSpPr/>
            <p:nvPr/>
          </p:nvGrpSpPr>
          <p:grpSpPr>
            <a:xfrm>
              <a:off x="4776722" y="1115536"/>
              <a:ext cx="1583427" cy="1191090"/>
              <a:chOff x="7236212" y="5495106"/>
              <a:chExt cx="1583427" cy="1191090"/>
            </a:xfrm>
          </p:grpSpPr>
          <p:sp>
            <p:nvSpPr>
              <p:cNvPr id="21" name="TextovéPole 20"/>
              <p:cNvSpPr txBox="1"/>
              <p:nvPr/>
            </p:nvSpPr>
            <p:spPr>
              <a:xfrm>
                <a:off x="7236212" y="6039865"/>
                <a:ext cx="838691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00B0F0"/>
                    </a:solidFill>
                  </a:rPr>
                  <a:t>KLIKEJ </a:t>
                </a:r>
              </a:p>
              <a:p>
                <a:endParaRPr lang="cs-CZ" b="1" dirty="0">
                  <a:solidFill>
                    <a:srgbClr val="00B0F0"/>
                  </a:solidFill>
                </a:endParaRPr>
              </a:p>
            </p:txBody>
          </p:sp>
          <p:pic>
            <p:nvPicPr>
              <p:cNvPr id="23" name="Picture 3" descr="C:\Documents and Settings\Standard\Local Settings\Temporary Internet Files\Content.IE5\M6P1ILGH\MC900356073[1].wmf"/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779068" y="5495106"/>
                <a:ext cx="1040571" cy="83379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20" name="TextovéPole 19"/>
            <p:cNvSpPr txBox="1"/>
            <p:nvPr/>
          </p:nvSpPr>
          <p:spPr>
            <a:xfrm>
              <a:off x="5177259" y="930870"/>
              <a:ext cx="204614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B0F0"/>
                  </a:solidFill>
                </a:rPr>
                <a:t>Pusť prezentaci</a:t>
              </a:r>
              <a:endParaRPr lang="cs-CZ" dirty="0">
                <a:solidFill>
                  <a:srgbClr val="00B0F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222842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 animBg="1"/>
      <p:bldP spid="12" grpId="0" animBg="1"/>
      <p:bldP spid="13" grpId="0" animBg="1"/>
      <p:bldP spid="14" grpId="0" animBg="1"/>
      <p:bldP spid="1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C:\Documents and Settings\Standard\Local Settings\Temporary Internet Files\Content.IE5\VWHOHKOE\MP9004387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7830" y="1752040"/>
            <a:ext cx="4791677" cy="3208713"/>
          </a:xfrm>
          <a:prstGeom prst="rect">
            <a:avLst/>
          </a:prstGeom>
          <a:ln>
            <a:noFill/>
          </a:ln>
          <a:effectLst>
            <a:outerShdw blurRad="50800" dist="38100" dir="13500000" algn="br" rotWithShape="0">
              <a:prstClr val="black">
                <a:alpha val="40000"/>
              </a:prstClr>
            </a:outerShdw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66753" y="1638092"/>
            <a:ext cx="13532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7030A0"/>
                </a:solidFill>
              </a:rPr>
              <a:t>j</a:t>
            </a:r>
            <a:r>
              <a:rPr lang="cs-CZ" sz="3200" b="1" dirty="0" smtClean="0">
                <a:solidFill>
                  <a:srgbClr val="7030A0"/>
                </a:solidFill>
              </a:rPr>
              <a:t>ahoda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05165" y="2077292"/>
            <a:ext cx="18956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7030A0"/>
                </a:solidFill>
              </a:rPr>
              <a:t>p</a:t>
            </a:r>
            <a:r>
              <a:rPr lang="cs-CZ" sz="3200" b="1" dirty="0" smtClean="0">
                <a:solidFill>
                  <a:srgbClr val="7030A0"/>
                </a:solidFill>
              </a:rPr>
              <a:t>omeranč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238489" y="6000424"/>
            <a:ext cx="8899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kiwi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79712" y="5013176"/>
            <a:ext cx="11815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citron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2060848"/>
            <a:ext cx="1393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7030A0"/>
                </a:solidFill>
              </a:rPr>
              <a:t>a</a:t>
            </a:r>
            <a:r>
              <a:rPr lang="cs-CZ" sz="3200" b="1" dirty="0" smtClean="0">
                <a:solidFill>
                  <a:srgbClr val="7030A0"/>
                </a:solidFill>
              </a:rPr>
              <a:t>nanas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03542" y="5733256"/>
            <a:ext cx="13508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mango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52235" y="5069554"/>
            <a:ext cx="1218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jablko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3789040"/>
            <a:ext cx="1334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papája</a:t>
            </a:r>
            <a:endParaRPr lang="cs-CZ" sz="3200" b="1" dirty="0">
              <a:solidFill>
                <a:srgbClr val="7030A0"/>
              </a:solidFill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539552" y="332656"/>
            <a:ext cx="8068234" cy="1107996"/>
            <a:chOff x="539552" y="332656"/>
            <a:chExt cx="8068234" cy="1107996"/>
          </a:xfrm>
        </p:grpSpPr>
        <p:sp>
          <p:nvSpPr>
            <p:cNvPr id="3" name="TextovéPole 2"/>
            <p:cNvSpPr txBox="1"/>
            <p:nvPr/>
          </p:nvSpPr>
          <p:spPr>
            <a:xfrm>
              <a:off x="539552" y="332656"/>
              <a:ext cx="806823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b="1" dirty="0" smtClean="0">
                  <a:solidFill>
                    <a:schemeClr val="accent3">
                      <a:lumMod val="75000"/>
                    </a:schemeClr>
                  </a:solidFill>
                </a:rPr>
                <a:t>KE KAŽDÉMU OVOCI PŘIDEJ JEHO NÁZEV.</a:t>
              </a:r>
              <a:endParaRPr lang="cs-CZ" sz="3600" b="1" dirty="0">
                <a:solidFill>
                  <a:schemeClr val="accent3">
                    <a:lumMod val="75000"/>
                  </a:schemeClr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827584" y="978987"/>
              <a:ext cx="630089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smtClean="0">
                  <a:solidFill>
                    <a:srgbClr val="C00000"/>
                  </a:solidFill>
                </a:rPr>
                <a:t>Pozor na obrázku nejsou všechny druhy ovoce!!!!</a:t>
              </a:r>
              <a:endParaRPr lang="cs-CZ" sz="2400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13405" y="1281315"/>
            <a:ext cx="1273450" cy="718871"/>
            <a:chOff x="4154187" y="74429"/>
            <a:chExt cx="3085621" cy="1874904"/>
          </a:xfrm>
        </p:grpSpPr>
        <p:grpSp>
          <p:nvGrpSpPr>
            <p:cNvPr id="14" name="Skupina 13"/>
            <p:cNvGrpSpPr/>
            <p:nvPr/>
          </p:nvGrpSpPr>
          <p:grpSpPr>
            <a:xfrm>
              <a:off x="4154187" y="74429"/>
              <a:ext cx="3085621" cy="1874904"/>
              <a:chOff x="6613677" y="4453999"/>
              <a:chExt cx="3085621" cy="1874904"/>
            </a:xfrm>
          </p:grpSpPr>
          <p:sp>
            <p:nvSpPr>
              <p:cNvPr id="16" name="TextovéPole 15"/>
              <p:cNvSpPr txBox="1"/>
              <p:nvPr/>
            </p:nvSpPr>
            <p:spPr>
              <a:xfrm>
                <a:off x="6613677" y="4453999"/>
                <a:ext cx="3085621" cy="1310880"/>
              </a:xfrm>
              <a:prstGeom prst="rect">
                <a:avLst/>
              </a:prstGeom>
              <a:solidFill>
                <a:schemeClr val="accent3">
                  <a:lumMod val="60000"/>
                  <a:lumOff val="40000"/>
                </a:schemeClr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00B0F0"/>
                    </a:solidFill>
                  </a:rPr>
                  <a:t>KLIKEJ  na názvy </a:t>
                </a:r>
              </a:p>
              <a:p>
                <a:endParaRPr lang="cs-CZ" b="1" dirty="0">
                  <a:solidFill>
                    <a:srgbClr val="00B0F0"/>
                  </a:solidFill>
                </a:endParaRPr>
              </a:p>
            </p:txBody>
          </p:sp>
          <p:pic>
            <p:nvPicPr>
              <p:cNvPr id="17" name="Picture 3" descr="C:\Documents and Settings\Standard\Local Settings\Temporary Internet Files\Content.IE5\M6P1ILGH\MC900356073[1].wmf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779068" y="5495106"/>
                <a:ext cx="1040571" cy="83379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15" name="TextovéPole 14"/>
            <p:cNvSpPr txBox="1"/>
            <p:nvPr/>
          </p:nvSpPr>
          <p:spPr>
            <a:xfrm>
              <a:off x="4154188" y="491880"/>
              <a:ext cx="2046144" cy="3693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B0F0"/>
                  </a:solidFill>
                </a:rPr>
                <a:t>Pusť prezentaci</a:t>
              </a:r>
              <a:endParaRPr lang="cs-CZ" dirty="0">
                <a:solidFill>
                  <a:srgbClr val="00B0F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3916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11111E-6 L 0.07725 -0.4101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54" y="-2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48148E-6 L -0.4 0.3129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00" y="156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85185E-6 L -0.52153 0.1229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76" y="61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2.59259E-6 L -0.12587 -0.4618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02" y="-2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9" dur="2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Documents and Settings\Standard\Local Settings\Temporary Internet Files\Content.IE5\W0EWQYKV\MC900438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235036"/>
            <a:ext cx="2204191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76671"/>
            <a:ext cx="8550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Petr se rozhodl, že přestane mlsat. Vyber, co musí zahodit do koše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4" name="Picture 2" descr="C:\Documents and Settings\Standard\Local Settings\Temporary Internet Files\Content.IE5\DPNPILTB\MP9004223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071" y="1263604"/>
            <a:ext cx="1061051" cy="1590801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Documents and Settings\Standard\Local Settings\Temporary Internet Files\Content.IE5\VED32U3S\MP90042245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353" y="4026443"/>
            <a:ext cx="1312431" cy="1973465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Documents and Settings\Standard\Local Settings\Temporary Internet Files\Content.IE5\LDZ16G42\MP90042279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5743" y="3228489"/>
            <a:ext cx="1595907" cy="1595907"/>
          </a:xfrm>
          <a:prstGeom prst="pentagon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Documents and Settings\Standard\Local Settings\Temporary Internet Files\Content.IE5\VED32U3S\MP9004402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598322"/>
            <a:ext cx="1464023" cy="2156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C:\Documents and Settings\Standard\Local Settings\Temporary Internet Files\Content.IE5\DPNPILTB\MC900436325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6931" y="5013176"/>
            <a:ext cx="1462472" cy="1462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Documents and Settings\Standard\Local Settings\Temporary Internet Files\Content.IE5\SAKK4170\MP90040957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1906" y="4542098"/>
            <a:ext cx="1457810" cy="14578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C:\Documents and Settings\Standard\Local Settings\Temporary Internet Files\Content.IE5\SAKK4170\MC90021594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43" y="1588374"/>
            <a:ext cx="1271992" cy="941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Documents and Settings\Standard\Local Settings\Temporary Internet Files\Content.IE5\0W9QYXC5\MC900441776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7939" y="4847576"/>
            <a:ext cx="1558466" cy="1558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980" y="5641684"/>
            <a:ext cx="1042987" cy="957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62299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3889E-18 -7.03704E-6 C -0.00156 0.00046 -0.0033 0.00046 -0.00469 0.00161 C -0.0059 0.00277 -0.00625 0.00509 -0.00712 0.00648 C -0.01163 0.01365 -0.01805 0.02036 -0.02378 0.02546 C -0.0276 0.03263 -0.03229 0.0368 -0.0368 0.04282 C -0.04323 0.05138 -0.04705 0.06273 -0.05347 0.07152 C -0.05503 0.07731 -0.05816 0.08055 -0.06076 0.08564 C -0.0618 0.09027 -0.06163 0.09143 -0.06423 0.09536 C -0.06684 0.0993 -0.07257 0.10648 -0.07257 0.10648 C -0.07517 0.11666 -0.0941 0.13518 -0.1 0.13981 C -0.10781 0.14606 -0.11406 0.15509 -0.12135 0.16203 C -0.12778 0.16805 -0.13507 0.17245 -0.14167 0.17777 C -0.15226 0.18634 -0.16007 0.19652 -0.17257 0.19999 C -0.17969 0.20462 -0.18698 0.20786 -0.1941 0.21273 C -0.19878 0.21597 -0.20364 0.22013 -0.20712 0.22546 C -0.20798 0.22685 -0.20851 0.22893 -0.20955 0.23009 C -0.21545 0.23634 -0.22482 0.23842 -0.23212 0.2412 C -0.24028 0.24791 -0.24896 0.25624 -0.25833 0.25879 C -0.2625 0.26273 -0.26771 0.26597 -0.27257 0.26828 C -0.30312 0.26782 -0.33368 0.26874 -0.36423 0.26666 C -0.36823 0.26643 -0.3691 0.25786 -0.37257 0.25555 C -0.37552 0.2537 -0.38212 0.25231 -0.38212 0.25231 C -0.38871 0.24698 -0.38403 0.25208 -0.38923 0.23981 C -0.39062 0.23634 -0.3941 0.23009 -0.3941 0.23009 C -0.39635 0.22036 -0.40243 0.20833 -0.40712 0.19999 C -0.41319 0.16828 -0.41198 0.16018 -0.40955 0.11597 C -0.40937 0.11273 -0.39948 0.08773 -0.39757 0.08263 C -0.39601 0.06967 -0.39236 0.05833 -0.38923 0.04606 C -0.3875 0.02523 -0.38871 0.0037 -0.37969 -0.01436 C -0.37778 -0.02408 -0.37673 -0.03427 -0.37135 -0.04121 C -0.36962 -0.05001 -0.36753 -0.05578 -0.36423 -0.06343 C -0.35833 -0.07686 -0.35434 -0.09121 -0.34635 -0.10325 C -0.34288 -0.10857 -0.33976 -0.11436 -0.33576 -0.11899 C -0.33403 -0.12107 -0.33142 -0.12177 -0.32969 -0.12385 C -0.32326 -0.13102 -0.31892 -0.13982 -0.31302 -0.14769 C -0.30712 -0.16389 -0.31476 -0.14584 -0.30712 -0.15718 C -0.3 -0.16806 -0.2934 -0.18033 -0.28576 -0.19052 C -0.28212 -0.19538 -0.27673 -0.19908 -0.27257 -0.20325 C -0.2684 -0.20741 -0.26597 -0.21204 -0.26076 -0.21436 C -0.2526 -0.22501 -0.2566 -0.22246 -0.25 -0.22547 C -0.24288 -0.23218 -0.24028 -0.23635 -0.23455 -0.24445 C -0.23229 -0.25302 -0.23472 -0.24538 -0.2309 -0.25394 C -0.22882 -0.25857 -0.225 -0.26829 -0.225 -0.26829 C -0.22344 -0.28079 -0.21857 -0.2919 -0.21667 -0.30464 C -0.21389 -0.32269 -0.21267 -0.34121 -0.20833 -0.3588 C -0.20555 -0.41575 -0.20833 -0.34653 -0.20833 -0.43797 C -0.20833 -0.44491 -0.21024 -0.46876 -0.20347 -0.47778 C -0.19427 -0.49005 -0.16493 -0.49052 -0.15 -0.49352 C -0.14253 -0.49491 -0.12743 -0.49839 -0.12743 -0.49839 C -0.10139 -0.49653 -0.11146 -0.4963 -0.09288 -0.49052 C -0.08698 -0.4845 -0.08021 -0.48264 -0.07378 -0.47778 C -0.06962 -0.47454 -0.06649 -0.47038 -0.0618 -0.46829 C -0.05729 -0.46204 -0.0566 -0.45718 -0.05243 -0.4507 C -0.04739 -0.44283 -0.04531 -0.44607 -0.04167 -0.43172 C -0.04028 -0.42593 -0.03819 -0.42084 -0.03576 -0.41575 C -0.03212 -0.39237 -0.03715 -0.41968 -0.03212 -0.40325 C -0.02847 -0.39144 -0.02639 -0.37755 -0.02378 -0.36505 C -0.02048 -0.34908 -0.01805 -0.33102 -0.01076 -0.31737 C -0.00816 -0.30741 -0.01146 -0.31829 -0.0059 -0.30788 C -0.00295 -0.30255 -0.0033 -0.29445 0.00122 -0.29052 C 0.01111 -0.28172 0.04271 -0.27732 0.05365 -0.27616 C 0.06146 -0.27269 0.06458 -0.27061 0.07379 -0.26991 C 0.09566 -0.26829 0.13906 -0.26667 0.13906 -0.26667 C 0.15087 -0.27547 0.16337 -0.28056 0.17622 -0.28565 C 0.18056 -0.29005 0.1842 -0.29283 0.18924 -0.29514 C 0.19427 -0.30556 0.19688 -0.31644 0.20365 -0.32547 C 0.20781 -0.34098 0.2066 -0.33357 0.20833 -0.34769 C 0.20868 -0.36876 0.20851 -0.39005 0.20955 -0.41112 C 0.20955 -0.41552 0.21129 -0.41945 0.21198 -0.42385 C 0.21545 -0.44815 0.21719 -0.45464 0.23455 -0.46667 C 0.24028 -0.47778 0.24983 -0.4845 0.25955 -0.48727 C 0.26632 -0.4963 0.27761 -0.50116 0.28698 -0.50325 C 0.29861 -0.50927 0.2875 -0.50417 0.3059 -0.50788 C 0.31268 -0.50927 0.32622 -0.51274 0.32622 -0.51274 C 0.36476 -0.51158 0.39948 -0.50811 0.43698 -0.50325 C 0.44306 -0.50163 0.45035 -0.50209 0.4559 -0.49839 C 0.46858 -0.48982 0.48038 -0.47524 0.4941 -0.46991 C 0.49827 -0.46621 0.50799 -0.45973 0.51198 -0.45394 C 0.51806 -0.44491 0.51997 -0.43635 0.525 -0.42686 C 0.52656 -0.41852 0.53004 -0.41065 0.53333 -0.40325 C 0.53455 -0.3963 0.54011 -0.35348 0.5441 -0.34607 C 0.55 -0.31459 0.55087 -0.28149 0.55486 -0.24908 C 0.5566 -0.21181 0.56441 -0.13519 0.55486 -0.1095 C 0.54948 -0.09514 0.54323 -0.08056 0.53698 -0.06667 C 0.53542 -0.06343 0.5342 -0.05996 0.53212 -0.05718 C 0.53004 -0.0544 0.525 -0.0507 0.525 -0.0507 C 0.51754 -0.03727 0.50382 -0.02663 0.49167 -0.02385 C 0.48038 -0.00811 0.46268 -0.01459 0.44653 -0.01274 C 0.42743 -0.00672 0.4132 -0.00417 0.39531 -0.01575 C 0.38733 -0.02639 0.39688 -0.01482 0.38577 -0.02385 C 0.3757 -0.03195 0.36702 -0.0419 0.3559 -0.04769 C 0.34618 -0.06065 0.36024 -0.0426 0.34653 -0.05718 C 0.33715 -0.06714 0.32899 -0.07964 0.3191 -0.08889 C 0.31667 -0.09514 0.31511 -0.09908 0.31077 -0.10325 C 0.30781 -0.10903 0.30747 -0.11459 0.30486 -0.12061 C 0.30382 -0.12292 0.30226 -0.12454 0.30122 -0.12686 C 0.30018 -0.12894 0.29965 -0.13126 0.29879 -0.13334 C 0.29809 -0.13889 0.29827 -0.15325 0.29531 -0.15718 " pathEditMode="relative" ptsTypes="fffffffffffffffffffffffffffffffffffffffffffffffffffffffffffffffffffffffffffffffffffffffffffffffffA">
                                      <p:cBhvr>
                                        <p:cTn id="11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7 -0.00393 C 0.00678 -0.01319 0.01494 -0.025 0.02483 -0.02778 C 0.03577 -0.03958 0.04844 -0.04722 0.06181 -0.05324 C 0.07553 -0.05949 0.05921 -0.0537 0.07483 -0.05949 C 0.07796 -0.06065 0.08438 -0.06273 0.08438 -0.0625 C 0.12136 -0.06227 0.15816 -0.06204 0.19514 -0.06111 C 0.21389 -0.06065 0.2323 -0.05301 0.25105 -0.05162 C 0.26129 -0.04699 0.27136 -0.04491 0.28195 -0.04213 C 0.2915 -0.03958 0.30087 -0.03588 0.3106 -0.03426 C 0.35469 -0.01458 0.45816 -0.02778 0.46424 -0.02778 C 0.47483 -0.02569 0.48455 -0.0206 0.49514 -0.01829 C 0.49862 -0.01597 0.50244 -0.01458 0.50591 -0.01204 C 0.51667 -0.00417 0.52535 0.01019 0.53091 0.02454 C 0.53316 0.06644 0.52744 0.13056 0.54757 0.16898 C 0.55018 0.18519 0.55816 0.20278 0.56893 0.21181 C 0.57188 0.21435 0.57518 0.21667 0.57848 0.21829 C 0.57969 0.21875 0.58195 0.21991 0.58195 0.22014 " pathEditMode="relative" rAng="0" ptsTypes="ffffffffffffffffA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9097" y="824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2.59259E-6 C -0.00364 0.01643 0.00035 0.00694 -0.00711 0.01597 C -0.01041 0.02014 -0.01666 0.0287 -0.01666 0.02893 C -0.02187 0.0456 -0.04201 0.07083 -0.0559 0.07477 C -0.06631 0.08333 -0.07586 0.09143 -0.08697 0.09838 C -0.09045 0.10324 -0.09288 0.10602 -0.09756 0.1081 C -0.10625 0.12315 -0.11753 0.13356 -0.1309 0.13981 C -0.13246 0.14143 -0.13402 0.14305 -0.13576 0.14444 C -0.1368 0.14514 -0.13836 0.1449 -0.13923 0.14606 C -0.14184 0.14977 -0.14392 0.16065 -0.14531 0.16504 C -0.14722 0.18171 -0.14409 0.20046 -0.13454 0.21273 C -0.13229 0.21551 -0.1302 0.21898 -0.12743 0.2206 C -0.12447 0.22245 -0.11788 0.22384 -0.11788 0.22407 C -0.11267 0.22847 -0.10677 0.22963 -0.10121 0.23333 C -0.096 0.2368 -0.09131 0.2419 -0.08576 0.24444 C -0.08316 0.25139 -0.08263 0.25648 -0.07864 0.26203 C -0.07673 0.26805 -0.07413 0.27338 -0.07256 0.2794 C -0.07066 0.28657 -0.07118 0.29051 -0.06788 0.29699 C -0.06666 0.30301 -0.06579 0.3074 -0.06319 0.31273 C -0.06163 0.32453 -0.05798 0.33426 -0.0559 0.34606 C -0.05416 0.38819 -0.06024 0.4331 -0.05 0.47315 C -0.04756 0.4824 -0.04722 0.49166 -0.04288 0.5 C -0.04149 0.50532 -0.04079 0.51088 -0.03923 0.51597 C -0.03871 0.51759 -0.03767 0.51898 -0.03697 0.5206 C -0.03611 0.52268 -0.03524 0.52477 -0.03454 0.52708 C -0.03246 0.53449 -0.03125 0.54213 -0.02864 0.5493 C -0.02638 0.56389 -0.0217 0.57731 -0.01666 0.59051 C -0.01562 0.59768 -0.01319 0.60254 -0.01197 0.60949 C -0.00902 0.62662 -0.00937 0.63472 -0.00121 0.6493 C 0.00053 0.66088 0.00608 0.66805 0.01077 0.67778 C 0.01615 0.68912 0.01737 0.69699 0.02622 0.70486 C 0.03212 0.71551 0.04028 0.72268 0.05 0.72546 C 0.05591 0.73102 0.06112 0.72708 0.06667 0.72222 C 0.07223 0.71157 0.07952 0.70416 0.08803 0.69838 C 0.09115 0.69236 0.09497 0.68935 0.09757 0.68264 C 0.09948 0.66759 0.10452 0.65463 0.10712 0.63981 C 0.10886 0.62986 0.11233 0.6074 0.12014 0.60162 C 0.1224 0.6 0.125 0.59953 0.12744 0.59838 C 0.13351 0.59236 0.14063 0.59166 0.14757 0.58727 C 0.15382 0.5831 0.15938 0.57546 0.16546 0.57153 C 0.16928 0.56921 0.17344 0.56852 0.17744 0.56666 C 0.18646 0.56273 0.19566 0.55648 0.20348 0.5493 C 0.20573 0.54028 0.20938 0.53217 0.21303 0.52384 C 0.2158 0.47963 0.2224 0.43078 0.25348 0.40648 C 0.26598 0.39676 0.25886 0.4 0.26667 0.39699 C 0.27778 0.38657 0.26146 0.40115 0.275 0.39213 C 0.2783 0.38981 0.28195 0.38796 0.28455 0.38426 C 0.28577 0.38264 0.28664 0.38078 0.28803 0.3794 C 0.29063 0.37685 0.29375 0.37546 0.29636 0.37315 C 0.29914 0.36759 0.30278 0.36551 0.30591 0.36041 C 0.31684 0.3419 0.30573 0.35787 0.31424 0.34606 C 0.31754 0.33356 0.3125 0.34953 0.3191 0.33819 C 0.3198 0.3368 0.31945 0.33472 0.32014 0.33333 C 0.32101 0.33148 0.32257 0.33032 0.32379 0.3287 C 0.32605 0.3169 0.33264 0.29884 0.33803 0.28889 C 0.33994 0.28171 0.34775 0.26944 0.35348 0.26666 C 0.3566 0.26088 0.36025 0.25856 0.36424 0.25393 C 0.36962 0.24791 0.37396 0.24028 0.37969 0.23495 C 0.38403 0.22662 0.38889 0.21342 0.39514 0.2081 C 0.39671 0.19953 0.39688 0.19375 0.40244 0.18889 C 0.40608 0.17893 0.41146 0.17477 0.41789 0.16828 C 0.42119 0.16134 0.42691 0.15694 0.43212 0.15254 C 0.43369 0.1493 0.43438 0.1449 0.43681 0.14282 C 0.44184 0.13865 0.4448 0.1368 0.44879 0.1287 C 0.45122 0.12384 0.4533 0.11898 0.45591 0.11435 C 0.45712 0.11227 0.45955 0.1081 0.45955 0.10833 " pathEditMode="relative" rAng="0" ptsTypes="fffffffffffffffffffffffffffffffffffffffffffffffffffffffffffffffffA"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08" y="3655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3.7037E-7 C 0.00886 -0.00232 0.02361 -0.00556 0.03212 -0.01111 C 0.07848 -0.0419 0.04045 -0.02431 0.07379 -0.03819 C 0.09375 -0.05579 0.11841 -0.06852 0.13577 -0.09051 C 0.1382 -0.1 0.13507 -0.0912 0.14045 -0.09838 C 0.1441 -0.10324 0.14427 -0.10857 0.14879 -0.11273 C 0.15243 -0.12454 0.16059 -0.13148 0.16667 -0.14144 C 0.17431 -0.15417 0.16702 -0.14444 0.17257 -0.15556 C 0.17778 -0.16597 0.18386 -0.17569 0.18924 -0.18588 C 0.20295 -0.21157 0.17691 -0.17222 0.19636 -0.20324 C 0.19861 -0.20671 0.20139 -0.20926 0.20365 -0.21273 C 0.21545 -0.23125 0.19879 -0.2169 0.22136 -0.24607 C 0.2316 -0.25949 0.24063 -0.27083 0.25 -0.28588 C 0.26146 -0.3044 0.27466 -0.32245 0.28212 -0.34444 C 0.28525 -0.35394 0.28733 -0.36065 0.29167 -0.36991 C 0.29236 -0.37153 0.2941 -0.37477 0.2941 -0.37477 C 0.32344 -0.37315 0.31302 -0.37315 0.325 -0.37315 " pathEditMode="relative" ptsTypes="ffffffffffffffff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7037E-6 C 0.0158 -0.00439 0.03039 -0.0081 0.04653 -0.00949 C 0.04896 -0.01064 0.05122 -0.01203 0.05365 -0.01273 C 0.05799 -0.01412 0.06667 -0.01574 0.06667 -0.01551 C 0.07813 -0.02592 0.09046 -0.03611 0.10365 -0.0412 C 0.11667 -0.05277 0.09705 -0.03611 0.11198 -0.04606 C 0.11528 -0.04838 0.11823 -0.05162 0.12153 -0.05393 C 0.125 -0.06018 0.12969 -0.06713 0.13455 -0.07129 C 0.13611 -0.07754 0.13959 -0.07986 0.14167 -0.08564 C 0.14219 -0.08726 0.14202 -0.08935 0.14289 -0.09051 C 0.14375 -0.09166 0.14532 -0.09143 0.14653 -0.09189 C 0.15764 -0.10717 0.14289 -0.08842 0.16077 -0.10463 C 0.1658 -0.10926 0.17101 -0.11643 0.17622 -0.1206 C 0.18351 -0.12639 0.19671 -0.13449 0.20486 -0.13634 C 0.20886 -0.14213 0.22761 -0.15671 0.23455 -0.16018 C 0.23924 -0.16805 0.24323 -0.17476 0.25 -0.17939 C 0.25382 -0.18611 0.25625 -0.18819 0.26198 -0.19189 C 0.26615 -0.19745 0.28056 -0.21666 0.28698 -0.21736 C 0.30122 -0.21875 0.31563 -0.21851 0.32986 -0.21898 C 0.34271 -0.22476 0.35782 -0.22662 0.37153 -0.22847 C 0.41302 -0.22777 0.45139 -0.2287 0.49167 -0.22384 C 0.49723 -0.22199 0.50278 -0.21921 0.50834 -0.21736 C 0.51493 -0.21157 0.5224 -0.20949 0.52986 -0.20625 C 0.53108 -0.20509 0.53195 -0.2037 0.53334 -0.20301 C 0.53525 -0.20208 0.5375 -0.20277 0.53941 -0.20162 C 0.54393 -0.19861 0.54671 -0.18981 0.54896 -0.18402 " pathEditMode="relative" rAng="0" ptsTypes="fffffffffffffffffffffffffA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448" y="-11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48148E-6 L -0.10954 -0.32107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486" y="-16065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C:\Documents and Settings\Standard\Local Settings\Temporary Internet Files\Content.IE5\W0EWQYKV\MC9004382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235036"/>
            <a:ext cx="2204191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476671"/>
            <a:ext cx="57701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A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 CO MU ZBYLO?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NAJDEŠ PRO NĚHO JEŠTĚ NĚCO ZDRAVÉHO?</a:t>
            </a:r>
          </a:p>
          <a:p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1" name="Picture 8" descr="C:\Documents and Settings\Standard\Local Settings\Temporary Internet Files\Content.IE5\SAKK4170\MC9002159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580082"/>
            <a:ext cx="1271992" cy="941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Documents and Settings\Standard\Local Settings\Temporary Internet Files\Content.IE5\0W9QYXC5\MC90044177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3694" y="2834989"/>
            <a:ext cx="1558466" cy="1558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145" y="1962771"/>
            <a:ext cx="1042987" cy="957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65642" y="1235036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7504" y="5797338"/>
            <a:ext cx="111270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Podívej se pod terčíky. Povídej.</a:t>
            </a:r>
            <a:endParaRPr lang="cs-CZ" sz="24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6012160" y="2495176"/>
            <a:ext cx="1390127" cy="143788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6012160" y="2495176"/>
            <a:ext cx="1152128" cy="143788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2" descr="C:\Documents and Settings\Standard\Local Settings\Temporary Internet Files\Content.IE5\W0EWQYKV\MP900448644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377"/>
          <a:stretch/>
        </p:blipFill>
        <p:spPr bwMode="auto">
          <a:xfrm>
            <a:off x="2774349" y="3700569"/>
            <a:ext cx="1365603" cy="125629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:\Documents and Settings\Standard\Plocha\Přírodniny\P1050500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27" t="34271" r="588" b="27370"/>
          <a:stretch/>
        </p:blipFill>
        <p:spPr bwMode="auto">
          <a:xfrm>
            <a:off x="5275191" y="4169110"/>
            <a:ext cx="2489856" cy="635333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249" y="4608708"/>
            <a:ext cx="1158875" cy="785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 9"/>
          <p:cNvSpPr/>
          <p:nvPr/>
        </p:nvSpPr>
        <p:spPr>
          <a:xfrm>
            <a:off x="2662417" y="3620224"/>
            <a:ext cx="1589465" cy="1633837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275191" y="4029577"/>
            <a:ext cx="2489856" cy="9144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9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0700" y="3328300"/>
            <a:ext cx="1006475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Ovál 19"/>
          <p:cNvSpPr/>
          <p:nvPr/>
        </p:nvSpPr>
        <p:spPr>
          <a:xfrm>
            <a:off x="1023126" y="3243368"/>
            <a:ext cx="1172610" cy="1085347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Picture 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590" y="4915924"/>
            <a:ext cx="901700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" name="Ovál 21"/>
          <p:cNvSpPr/>
          <p:nvPr/>
        </p:nvSpPr>
        <p:spPr>
          <a:xfrm>
            <a:off x="4283968" y="4608708"/>
            <a:ext cx="1202432" cy="1141779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3" name="Picture 9" descr="C:\Documents and Settings\Standard\Local Settings\Temporary Internet Files\Content.IE5\M6P1ILGH\MC90021537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3589" y="1962771"/>
            <a:ext cx="911857" cy="643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vál 23"/>
          <p:cNvSpPr/>
          <p:nvPr/>
        </p:nvSpPr>
        <p:spPr>
          <a:xfrm>
            <a:off x="4371536" y="1643825"/>
            <a:ext cx="1114864" cy="1161849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Picture 9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254061"/>
            <a:ext cx="1371588" cy="1210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vál 25"/>
          <p:cNvSpPr/>
          <p:nvPr/>
        </p:nvSpPr>
        <p:spPr>
          <a:xfrm>
            <a:off x="6876256" y="5179597"/>
            <a:ext cx="1440431" cy="1336224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32248" y="4480119"/>
            <a:ext cx="1231439" cy="1112079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21956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22" dur="2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224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4" dur="225" accel="50000">
                                          <p:stCondLst>
                                            <p:cond delay="22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277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22">
                                          <p:stCondLst>
                                            <p:cond delay="2277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30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25" accel="50000">
                                          <p:stCondLst>
                                            <p:cond delay="22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32">
                                          <p:stCondLst>
                                            <p:cond delay="7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207" decel="50000">
                                          <p:stCondLst>
                                            <p:cond delay="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32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32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32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207" decel="50000">
                                          <p:stCondLst>
                                            <p:cond delay="229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3" dur="2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2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6" presetClass="exit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outVertical)">
                                      <p:cBhvr>
                                        <p:cTn id="7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/>
      <p:bldP spid="10" grpId="0" animBg="1"/>
      <p:bldP spid="18" grpId="0" animBg="1"/>
      <p:bldP spid="20" grpId="0" animBg="1"/>
      <p:bldP spid="22" grpId="0" animBg="1"/>
      <p:bldP spid="24" grpId="0" animBg="1"/>
      <p:bldP spid="26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Documents and Settings\Standard\Local Settings\Temporary Internet Files\Content.IE5\DPNPILTB\MC9002298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132856"/>
            <a:ext cx="3091943" cy="2752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294774"/>
            <a:ext cx="914461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Dnes přijde návštěva . Tatínek slíbil, že připraví ovocný salát.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Pomůžeš mu nakoupit? Klikni na to, co patří do salátu.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8555" y="5517232"/>
            <a:ext cx="1042987" cy="957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 descr="C:\Documents and Settings\Standard\Dokumenty\DUM-př +prv\Ovoce a zelenina\pomeranč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880" b="89970" l="10000" r="981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45680"/>
            <a:ext cx="2257378" cy="1508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0051" y="1028253"/>
            <a:ext cx="2541587" cy="1700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 descr="C:\Documents and Settings\Standard\Dokumenty\DUM-př +prv\Ovoce a zelenina\Hruška.JPG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10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66" t="11092" r="15553" b="4500"/>
          <a:stretch/>
        </p:blipFill>
        <p:spPr bwMode="auto">
          <a:xfrm>
            <a:off x="7524328" y="2240088"/>
            <a:ext cx="969264" cy="139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Standard\Dokumenty\DUM-př +prv\Ovoce a zelenina\Banán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73321">
            <a:off x="5563940" y="4948279"/>
            <a:ext cx="2213005" cy="1478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Documents and Settings\Standard\Dokumenty\DUM-př +prv\Ovoce a zelenina\Česnek.JPG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4595" y="1268760"/>
            <a:ext cx="1625600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Documents and Settings\Standard\Local Settings\Temporary Internet Files\Content.IE5\BEB6OYQP\MC90021551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2353" y="2594102"/>
            <a:ext cx="1210855" cy="951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Documents and Settings\Standard\Local Settings\Temporary Internet Files\Content.IE5\DPNPILTB\MP900403149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0080" y="4376910"/>
            <a:ext cx="1584176" cy="1059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Documents and Settings\Standard\Local Settings\Temporary Internet Files\Content.IE5\VWHOHKOE\MC900407952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503" y="3641681"/>
            <a:ext cx="1280790" cy="909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7517506" y="5602789"/>
            <a:ext cx="1832178" cy="1054844"/>
            <a:chOff x="4435602" y="930870"/>
            <a:chExt cx="2787801" cy="1664792"/>
          </a:xfrm>
        </p:grpSpPr>
        <p:grpSp>
          <p:nvGrpSpPr>
            <p:cNvPr id="15" name="Skupina 14"/>
            <p:cNvGrpSpPr/>
            <p:nvPr/>
          </p:nvGrpSpPr>
          <p:grpSpPr>
            <a:xfrm>
              <a:off x="4435602" y="1115536"/>
              <a:ext cx="1924547" cy="1480126"/>
              <a:chOff x="6895092" y="5495106"/>
              <a:chExt cx="1924547" cy="1480126"/>
            </a:xfrm>
          </p:grpSpPr>
          <p:sp>
            <p:nvSpPr>
              <p:cNvPr id="17" name="TextovéPole 16"/>
              <p:cNvSpPr txBox="1"/>
              <p:nvPr/>
            </p:nvSpPr>
            <p:spPr>
              <a:xfrm>
                <a:off x="6895092" y="6328902"/>
                <a:ext cx="838691" cy="6463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dirty="0" smtClean="0">
                    <a:solidFill>
                      <a:srgbClr val="00B0F0"/>
                    </a:solidFill>
                  </a:rPr>
                  <a:t>KLIKEJ </a:t>
                </a:r>
              </a:p>
              <a:p>
                <a:endParaRPr lang="cs-CZ" b="1" dirty="0">
                  <a:solidFill>
                    <a:srgbClr val="00B0F0"/>
                  </a:solidFill>
                </a:endParaRPr>
              </a:p>
            </p:txBody>
          </p:sp>
          <p:pic>
            <p:nvPicPr>
              <p:cNvPr id="18" name="Picture 3" descr="C:\Documents and Settings\Standard\Local Settings\Temporary Internet Files\Content.IE5\M6P1ILGH\MC900356073[1].wmf"/>
              <p:cNvPicPr>
                <a:picLocks noChangeAspect="1" noChangeArrowheads="1"/>
              </p:cNvPicPr>
              <p:nvPr/>
            </p:nvPicPr>
            <p:blipFill>
              <a:blip r:embed="rId1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779068" y="5495106"/>
                <a:ext cx="1040571" cy="83379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16" name="TextovéPole 15"/>
            <p:cNvSpPr txBox="1"/>
            <p:nvPr/>
          </p:nvSpPr>
          <p:spPr>
            <a:xfrm>
              <a:off x="5177259" y="930870"/>
              <a:ext cx="204614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rgbClr val="00B0F0"/>
                  </a:solidFill>
                </a:rPr>
                <a:t>Pusť prezentaci</a:t>
              </a:r>
              <a:endParaRPr lang="cs-CZ" dirty="0">
                <a:solidFill>
                  <a:srgbClr val="00B0F0"/>
                </a:solidFill>
              </a:endParaRPr>
            </a:p>
          </p:txBody>
        </p:sp>
      </p:grpSp>
      <p:pic>
        <p:nvPicPr>
          <p:cNvPr id="19" name="Picture 10" descr="C:\Documents and Settings\Standard\Local Settings\Temporary Internet Files\Content.IE5\W0EWQYKV\MC900441872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359" y="4785394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67709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0"/>
                                            </p:cond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07 -0.07546 L -0.26563 0.17662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85" y="12593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7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8 0.00486 L -0.28073 -0.08958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84" y="-4722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0"/>
                                            </p:cond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635 -0.03796 L 0.07969 -0.26898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-11551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85"/>
                                            </p:cond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11111E-6 L 0.42795 0.18217 " pathEditMode="relative" rAng="0" ptsTypes="AA">
                                      <p:cBhvr>
                                        <p:cTn id="9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89" y="909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90"/>
                                            </p:cond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33333E-6 L -0.15868 -0.20324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34" y="-10162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95"/>
                                            </p:cond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3488" y="191424"/>
            <a:ext cx="819096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50"/>
                </a:solidFill>
              </a:rPr>
              <a:t>JAK PŘIPRAVÍME OVOCNÝ SALÁT ?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Čtěte, </a:t>
            </a:r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klikejte a doplňujte.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3200" b="1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sz="32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3224" y="3737530"/>
            <a:ext cx="9428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C00000"/>
                </a:solidFill>
              </a:rPr>
              <a:t>Do  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4" name="Picture 14" descr="C:\Documents and Settings\Standard\Local Settings\Temporary Internet Files\Content.IE5\LDZ16G42\MP9004387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053" y="3702391"/>
            <a:ext cx="1254394" cy="8399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734449" y="3687959"/>
            <a:ext cx="30912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200" b="1" dirty="0">
                <a:solidFill>
                  <a:srgbClr val="C00000"/>
                </a:solidFill>
              </a:rPr>
              <a:t>nakrájené </a:t>
            </a:r>
            <a:r>
              <a:rPr lang="cs-CZ" sz="3200" b="1" dirty="0" smtClean="0">
                <a:solidFill>
                  <a:srgbClr val="C00000"/>
                </a:solidFill>
              </a:rPr>
              <a:t>ovoce.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70493" y="1412776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3224" y="1504275"/>
            <a:ext cx="61557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C00000"/>
                </a:solidFill>
              </a:rPr>
              <a:t>Nejprve si připravíme různé druhy 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8" name="Picture 11" descr="C:\Documents and Settings\Standard\Local Settings\Temporary Internet Files\Content.IE5\VWHOHKOE\MP90043878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3614" y="1051508"/>
            <a:ext cx="1991588" cy="13336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250" y="2042898"/>
            <a:ext cx="866056" cy="8660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83224" y="2178361"/>
            <a:ext cx="1136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C00000"/>
                </a:solidFill>
              </a:rPr>
              <a:t>Třeba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90908" y="2195024"/>
            <a:ext cx="2904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C00000"/>
                </a:solidFill>
              </a:rPr>
              <a:t>,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965202" y="1162698"/>
            <a:ext cx="3786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6000" dirty="0" smtClean="0">
                <a:solidFill>
                  <a:srgbClr val="C00000"/>
                </a:solidFill>
              </a:rPr>
              <a:t>.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61953" y="2310047"/>
            <a:ext cx="2904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C00000"/>
                </a:solidFill>
              </a:rPr>
              <a:t>,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00192" y="3522545"/>
            <a:ext cx="277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endParaRPr lang="cs-CZ" sz="32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172400" y="3952899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83224" y="4727541"/>
            <a:ext cx="41531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C00000"/>
                </a:solidFill>
              </a:rPr>
              <a:t>Ovocný salát ochutíme 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26" name="Picture 2" descr="C:\Documents and Settings\Standard\Local Settings\Temporary Internet Files\Content.IE5\VWHOHKOE\MC90040795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2858" y="4592659"/>
            <a:ext cx="1287593" cy="91463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5586970" y="4771171"/>
            <a:ext cx="3866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C00000"/>
                </a:solidFill>
              </a:rPr>
              <a:t>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902215" y="4771171"/>
            <a:ext cx="3080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600" b="1" dirty="0" smtClean="0">
                <a:solidFill>
                  <a:srgbClr val="C00000"/>
                </a:solidFill>
              </a:rPr>
              <a:t>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032999" y="2332485"/>
            <a:ext cx="3866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just"/>
            <a:r>
              <a:rPr lang="cs-CZ" sz="3200" b="1" dirty="0">
                <a:solidFill>
                  <a:srgbClr val="C00000"/>
                </a:solidFill>
              </a:rPr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83224" y="2987427"/>
            <a:ext cx="666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C00000"/>
                </a:solidFill>
              </a:rPr>
              <a:t>To</a:t>
            </a:r>
            <a:r>
              <a:rPr lang="cs-CZ" sz="32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endParaRPr lang="cs-CZ" sz="32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10118" y="2987427"/>
            <a:ext cx="3866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C00000"/>
                </a:solidFill>
              </a:rPr>
              <a:t>a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31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8025" y="2858124"/>
            <a:ext cx="690450" cy="690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2" name="Picture 2" descr="C:\Documents and Settings\Standard\Dokumenty\DUM-př +prv\Ovoce a zelenina\pomeranč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9880" b="89970" l="10000" r="981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4131" y="2151988"/>
            <a:ext cx="1050379" cy="701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7" descr="C:\Documents and Settings\Standard\Local Settings\Temporary Internet Files\Content.IE5\DPNPILTB\MP900403149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0871" y="2148884"/>
            <a:ext cx="943007" cy="630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5" descr="C:\Documents and Settings\Standard\Dokumenty\DUM-př +prv\Ovoce a zelenina\Banán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BEBA8EAE-BF5A-486C-A8C5-ECC9F3942E4B}">
                <a14:imgProps xmlns:a14="http://schemas.microsoft.com/office/drawing/2010/main">
                  <a14:imgLayer r:embed="rId1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73321">
            <a:off x="3833816" y="1951743"/>
            <a:ext cx="1213394" cy="810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3" descr="C:\Documents and Settings\Standard\Dokumenty\DUM-př +prv\Ovoce a zelenina\Hruška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747" y="2111197"/>
            <a:ext cx="1086967" cy="815226"/>
          </a:xfrm>
          <a:prstGeom prst="rect">
            <a:avLst/>
          </a:prstGeom>
          <a:noFill/>
          <a:ln w="38100">
            <a:noFill/>
            <a:prstDash val="soli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439012" y="2310047"/>
            <a:ext cx="3243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000" b="1" dirty="0">
                <a:solidFill>
                  <a:srgbClr val="C00000"/>
                </a:solidFill>
              </a:rPr>
              <a:t>.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3881348" y="3075725"/>
            <a:ext cx="3209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.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447637" y="3716250"/>
            <a:ext cx="114646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>
                <a:solidFill>
                  <a:srgbClr val="C00000"/>
                </a:solidFill>
              </a:rPr>
              <a:t>dáme</a:t>
            </a:r>
          </a:p>
        </p:txBody>
      </p:sp>
      <p:pic>
        <p:nvPicPr>
          <p:cNvPr id="36" name="Picture 2" descr="C:\Users\pc\AppData\Local\Microsoft\Windows\Temporary Internet Files\Content.IE5\DUXZOR9R\MC900290049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025" y="2917260"/>
            <a:ext cx="928347" cy="697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C:\Users\pc\AppData\Local\Microsoft\Windows\Temporary Internet Files\Content.IE5\IHFNV5DX\MC900113008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6936" y="4603302"/>
            <a:ext cx="586806" cy="878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6" name="Skupina 15"/>
          <p:cNvGrpSpPr/>
          <p:nvPr/>
        </p:nvGrpSpPr>
        <p:grpSpPr>
          <a:xfrm>
            <a:off x="1693250" y="5702007"/>
            <a:ext cx="4491340" cy="914400"/>
            <a:chOff x="1693250" y="5702007"/>
            <a:chExt cx="4491340" cy="914400"/>
          </a:xfrm>
        </p:grpSpPr>
        <p:sp>
          <p:nvSpPr>
            <p:cNvPr id="29" name="TextovéPole 28"/>
            <p:cNvSpPr txBox="1"/>
            <p:nvPr/>
          </p:nvSpPr>
          <p:spPr>
            <a:xfrm>
              <a:off x="1693250" y="5805264"/>
              <a:ext cx="3404906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92D050"/>
                  </a:solidFill>
                </a:rPr>
                <a:t>DOBROU CHUŤ</a:t>
              </a:r>
              <a:endParaRPr lang="cs-CZ" sz="4000" b="1" dirty="0">
                <a:solidFill>
                  <a:srgbClr val="92D050"/>
                </a:solidFill>
              </a:endParaRPr>
            </a:p>
          </p:txBody>
        </p:sp>
        <p:sp>
          <p:nvSpPr>
            <p:cNvPr id="15" name="Veselý obličej 14"/>
            <p:cNvSpPr/>
            <p:nvPr/>
          </p:nvSpPr>
          <p:spPr>
            <a:xfrm>
              <a:off x="5270190" y="5702007"/>
              <a:ext cx="914400" cy="914400"/>
            </a:xfrm>
            <a:prstGeom prst="smileyFace">
              <a:avLst/>
            </a:prstGeom>
            <a:solidFill>
              <a:srgbClr val="FFC000"/>
            </a:solidFill>
            <a:ln w="381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5985091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3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6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7000"/>
                                  </p:iterate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  <p:bldP spid="14" grpId="0"/>
      <p:bldP spid="17" grpId="0"/>
      <p:bldP spid="18" grpId="0"/>
      <p:bldP spid="21" grpId="0"/>
      <p:bldP spid="25" grpId="0"/>
      <p:bldP spid="27" grpId="0"/>
      <p:bldP spid="28" grpId="0"/>
      <p:bldP spid="30" grpId="0"/>
      <p:bldP spid="9" grpId="0"/>
      <p:bldP spid="11" grpId="0"/>
      <p:bldP spid="13" grpId="0"/>
      <p:bldP spid="38" grpId="0"/>
      <p:bldP spid="4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Documents and Settings\Standard\Local Settings\Temporary Internet Files\Content.IE5\BEB6OYQP\MP90040280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495398"/>
            <a:ext cx="2808312" cy="2415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7" descr="C:\Documents and Settings\Standard\Local Settings\Temporary Internet Files\Content.IE5\SAKK4170\MC9003474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17729"/>
            <a:ext cx="792088" cy="1104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7158" y="548680"/>
            <a:ext cx="153545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Maminka připravuje snídani.</a:t>
            </a:r>
          </a:p>
          <a:p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Dokážeš ji pomoci vybrat správné potraviny?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3068960"/>
            <a:ext cx="1204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vajíčka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50211" y="1699461"/>
            <a:ext cx="6200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sýr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01802" y="3933056"/>
            <a:ext cx="10839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4">
                    <a:lumMod val="75000"/>
                  </a:schemeClr>
                </a:solidFill>
              </a:rPr>
              <a:t>jogurt</a:t>
            </a:r>
            <a:endParaRPr lang="cs-CZ" sz="2800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94014" y="5035083"/>
            <a:ext cx="22658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chemeClr val="bg2">
                    <a:lumMod val="50000"/>
                  </a:schemeClr>
                </a:solidFill>
              </a:rPr>
              <a:t>o</a:t>
            </a: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vesné vločky</a:t>
            </a:r>
            <a:endParaRPr lang="cs-CZ" sz="2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21816" y="6072652"/>
            <a:ext cx="8499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med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99871" y="4773473"/>
            <a:ext cx="978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sádlo</a:t>
            </a:r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27375" y="1721768"/>
            <a:ext cx="13292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klobása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1405" y="1922751"/>
            <a:ext cx="21750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C000"/>
                </a:solidFill>
              </a:rPr>
              <a:t>t</a:t>
            </a:r>
            <a:r>
              <a:rPr lang="cs-CZ" sz="2800" b="1" dirty="0" smtClean="0">
                <a:solidFill>
                  <a:srgbClr val="FFC000"/>
                </a:solidFill>
              </a:rPr>
              <a:t>mavé pečivo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44677" y="5608404"/>
            <a:ext cx="822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dort</a:t>
            </a:r>
            <a:endParaRPr lang="cs-CZ" sz="2800" b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800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1.48148E-6 L 0.20018 0.2655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00" y="1326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312 -0.00625 -0.00312 -0.01227 -0.00486 -0.01922 C -0.00607 -0.03033 -0.00573 -0.0419 -0.00833 -0.05255 C -0.00798 -0.0588 -0.00781 -0.06528 -0.00711 -0.07153 C -0.00677 -0.07477 -0.00486 -0.08102 -0.00486 -0.08102 C -0.00451 -0.08727 -0.00486 -0.09399 -0.00364 -0.1 C -0.00312 -0.10232 -0.00086 -0.10278 0 -0.10486 C 0.00087 -0.10672 0.00052 -0.10903 0.00122 -0.11111 C 0.00174 -0.11297 0.00278 -0.11436 0.00348 -0.11598 C 0.00382 -0.12176 0.00296 -0.12801 0.00469 -0.13334 C 0.00521 -0.13496 0.00834 -0.13172 0.00834 -0.13172 L 0.00469 -0.12385 " pathEditMode="relative" ptsTypes="ffffffffffAA">
                                      <p:cBhvr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1 -0.03149 L -0.30261 -0.01713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40" y="718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0.00417 L -0.29132 0.17639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861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0.0037 L 0.35955 -0.00671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108" y="-532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-0.05591 -0.45509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95" y="-2275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331640" y="404664"/>
            <a:ext cx="612141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NA KTERÉM OBRÁZKU JE </a:t>
            </a:r>
          </a:p>
          <a:p>
            <a:r>
              <a:rPr lang="cs-CZ" sz="4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     ZDRAVĚJŠÍ OBĚD ?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654148" y="2233857"/>
            <a:ext cx="2843710" cy="2974122"/>
            <a:chOff x="654148" y="2233857"/>
            <a:chExt cx="2843710" cy="2974122"/>
          </a:xfrm>
        </p:grpSpPr>
        <p:grpSp>
          <p:nvGrpSpPr>
            <p:cNvPr id="12" name="Skupina 11"/>
            <p:cNvGrpSpPr/>
            <p:nvPr/>
          </p:nvGrpSpPr>
          <p:grpSpPr>
            <a:xfrm>
              <a:off x="654148" y="2622244"/>
              <a:ext cx="2843710" cy="2585735"/>
              <a:chOff x="654148" y="2622244"/>
              <a:chExt cx="2843710" cy="2585735"/>
            </a:xfrm>
          </p:grpSpPr>
          <p:sp>
            <p:nvSpPr>
              <p:cNvPr id="3" name="Ovál 2"/>
              <p:cNvSpPr/>
              <p:nvPr/>
            </p:nvSpPr>
            <p:spPr>
              <a:xfrm>
                <a:off x="833864" y="2622244"/>
                <a:ext cx="2484278" cy="2585735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 w="571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027" name="Picture 3" descr="C:\Documents and Settings\Standard\Plocha\Přírodniny\P1110690.JPG"/>
              <p:cNvPicPr>
                <a:picLocks noChangeAspect="1" noChangeArrowheads="1"/>
              </p:cNvPicPr>
              <p:nvPr/>
            </p:nvPicPr>
            <p:blipFill>
              <a:blip r:embed="rId2" cstate="print"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backgroundRemoval t="0" b="89915" l="9904" r="89989"/>
                        </a14:imgEffect>
                        <a14:imgEffect>
                          <a14:sharpenSoften amount="50000"/>
                        </a14:imgEffect>
                        <a14:imgEffect>
                          <a14:brightnessContrast bright="20000" contrast="-40000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54148" y="3075197"/>
                <a:ext cx="2843710" cy="213278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7" name="TextovéPole 6"/>
            <p:cNvSpPr txBox="1"/>
            <p:nvPr/>
          </p:nvSpPr>
          <p:spPr>
            <a:xfrm>
              <a:off x="805534" y="2233857"/>
              <a:ext cx="526106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accent6">
                      <a:lumMod val="50000"/>
                    </a:schemeClr>
                  </a:solidFill>
                </a:rPr>
                <a:t>A</a:t>
              </a:r>
              <a:endParaRPr lang="cs-CZ" sz="44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5184968" y="2492896"/>
            <a:ext cx="3096749" cy="2621623"/>
            <a:chOff x="5217156" y="2586356"/>
            <a:chExt cx="3096749" cy="2621623"/>
          </a:xfrm>
        </p:grpSpPr>
        <p:grpSp>
          <p:nvGrpSpPr>
            <p:cNvPr id="13" name="Skupina 12"/>
            <p:cNvGrpSpPr/>
            <p:nvPr/>
          </p:nvGrpSpPr>
          <p:grpSpPr>
            <a:xfrm>
              <a:off x="5217156" y="2586356"/>
              <a:ext cx="3096749" cy="2621623"/>
              <a:chOff x="5217156" y="2586356"/>
              <a:chExt cx="3096749" cy="2621623"/>
            </a:xfrm>
          </p:grpSpPr>
          <p:pic>
            <p:nvPicPr>
              <p:cNvPr id="1026" name="Picture 2" descr="C:\Documents and Settings\Standard\Plocha\Přírodniny\P1110060.JPG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backgroundRemoval t="7386" b="89915" l="9904" r="85304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17156" y="2586356"/>
                <a:ext cx="3096749" cy="262162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" name="Ovál 3"/>
              <p:cNvSpPr/>
              <p:nvPr/>
            </p:nvSpPr>
            <p:spPr>
              <a:xfrm>
                <a:off x="5508104" y="2712038"/>
                <a:ext cx="2514854" cy="2495941"/>
              </a:xfrm>
              <a:prstGeom prst="ellipse">
                <a:avLst/>
              </a:prstGeom>
              <a:noFill/>
              <a:ln w="571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" name="TextovéPole 7"/>
            <p:cNvSpPr txBox="1"/>
            <p:nvPr/>
          </p:nvSpPr>
          <p:spPr>
            <a:xfrm>
              <a:off x="5217156" y="2622244"/>
              <a:ext cx="500458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chemeClr val="accent6">
                      <a:lumMod val="50000"/>
                    </a:schemeClr>
                  </a:solidFill>
                </a:rPr>
                <a:t>B</a:t>
              </a:r>
              <a:endParaRPr lang="cs-CZ" sz="4400" b="1" dirty="0">
                <a:solidFill>
                  <a:schemeClr val="accent6">
                    <a:lumMod val="50000"/>
                  </a:schemeClr>
                </a:solidFill>
              </a:endParaRPr>
            </a:p>
          </p:txBody>
        </p:sp>
      </p:grpSp>
      <p:sp>
        <p:nvSpPr>
          <p:cNvPr id="9" name="TextovéPole 8"/>
          <p:cNvSpPr txBox="1"/>
          <p:nvPr/>
        </p:nvSpPr>
        <p:spPr>
          <a:xfrm>
            <a:off x="112581" y="5260558"/>
            <a:ext cx="39268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Králík se zelím a bramborovými knedlíky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11682" y="5260558"/>
            <a:ext cx="3914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Smažený kuřecí řízek, brambor, zelenina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6350497" y="5618128"/>
            <a:ext cx="914400" cy="914400"/>
          </a:xfrm>
          <a:prstGeom prst="smileyFac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1547664" y="5652834"/>
            <a:ext cx="914400" cy="914400"/>
          </a:xfrm>
          <a:prstGeom prst="smileyFace">
            <a:avLst>
              <a:gd name="adj" fmla="val -465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3948593" y="5288299"/>
            <a:ext cx="887511" cy="729069"/>
            <a:chOff x="266864" y="5157192"/>
            <a:chExt cx="887511" cy="729069"/>
          </a:xfrm>
        </p:grpSpPr>
        <p:pic>
          <p:nvPicPr>
            <p:cNvPr id="18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6864" y="5294818"/>
              <a:ext cx="887511" cy="5914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9" name="Přímá spojnice se šipkou 18"/>
            <p:cNvCxnSpPr/>
            <p:nvPr/>
          </p:nvCxnSpPr>
          <p:spPr>
            <a:xfrm>
              <a:off x="611560" y="5157192"/>
              <a:ext cx="0" cy="288032"/>
            </a:xfrm>
            <a:prstGeom prst="straightConnector1">
              <a:avLst/>
            </a:prstGeom>
            <a:ln w="38100">
              <a:solidFill>
                <a:srgbClr val="2134E5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5227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1" grpId="0" animBg="1"/>
      <p:bldP spid="1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6320" y="391500"/>
            <a:ext cx="7965386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</a:rPr>
              <a:t>Z nabídnutých potravin sestav jídelníček </a:t>
            </a:r>
          </a:p>
          <a:p>
            <a:pPr marL="342900" indent="-342900">
              <a:buAutoNum type="arabicPeriod"/>
            </a:pPr>
            <a:r>
              <a:rPr lang="cs-CZ" sz="2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Snídane</a:t>
            </a:r>
            <a:endParaRPr lang="cs-CZ" sz="24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342900" indent="-342900">
              <a:buAutoNum type="arabicPeriod"/>
            </a:pP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Svačina</a:t>
            </a:r>
            <a:endParaRPr lang="cs-CZ" sz="24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pPr marL="342900" indent="-342900">
              <a:buAutoNum type="arabicPeriod"/>
            </a:pP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Oběd</a:t>
            </a:r>
          </a:p>
          <a:p>
            <a:pPr marL="342900" indent="-342900">
              <a:buAutoNum type="arabicPeriod"/>
            </a:pP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</a:t>
            </a:r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ečeře</a:t>
            </a:r>
            <a:endParaRPr lang="cs-CZ" sz="24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700836"/>
            <a:ext cx="1158875" cy="785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827" y="4403094"/>
            <a:ext cx="7620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902" y="5480277"/>
            <a:ext cx="1072337" cy="984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26" y="5434545"/>
            <a:ext cx="676275" cy="79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827" y="5480277"/>
            <a:ext cx="1006475" cy="744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488" y="3819527"/>
            <a:ext cx="1517650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582" y="2989371"/>
            <a:ext cx="1155589" cy="1019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9883" y="3819527"/>
            <a:ext cx="1452671" cy="1300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322" y="1147608"/>
            <a:ext cx="1796157" cy="1282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95" y="3695218"/>
            <a:ext cx="1085850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832" y="2638225"/>
            <a:ext cx="1501248" cy="998826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4" descr="C:\Documents and Settings\Standard\Plocha\Přírodniny\P1050500.JPG"/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27" t="34271" r="588" b="27370"/>
          <a:stretch/>
        </p:blipFill>
        <p:spPr bwMode="auto">
          <a:xfrm>
            <a:off x="5684187" y="2482447"/>
            <a:ext cx="2093279" cy="534139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C:\Documents and Settings\Standard\Local Settings\Temporary Internet Files\Content.IE5\LDZ16G42\MC900232197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5351" y="2776142"/>
            <a:ext cx="1312246" cy="722992"/>
          </a:xfrm>
          <a:prstGeom prst="rect">
            <a:avLst/>
          </a:prstGeom>
          <a:noFill/>
          <a:ln w="63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Documents and Settings\Standard\Local Settings\Temporary Internet Files\Content.IE5\VJTPVKV5\MC900251493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2508" y="3271368"/>
            <a:ext cx="1216057" cy="119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1" descr="C:\Documents and Settings\Standard\Local Settings\Temporary Internet Files\Content.IE5\VWHOHKOE\MC900347079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6219" y="1290104"/>
            <a:ext cx="1435718" cy="1170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Documents and Settings\Standard\Local Settings\Temporary Internet Files\Content.IE5\LDZ16G42\MC900305487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256" y="5501527"/>
            <a:ext cx="930116" cy="70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7" descr="C:\Documents and Settings\Standard\Local Settings\Temporary Internet Files\Content.IE5\DPNPILTB\MP900403149[1].jp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1582" y="5012694"/>
            <a:ext cx="951005" cy="636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7" descr="C:\Documents and Settings\Standard\Local Settings\Temporary Internet Files\Content.IE5\SAKK4170\MC900233355[1].wmf"/>
          <p:cNvPicPr>
            <a:picLocks noChangeAspect="1" noChangeArrowheads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063259"/>
            <a:ext cx="1371919" cy="1179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Documents and Settings\Standard\Local Settings\Temporary Internet Files\Content.IE5\W0EWQYKV\MP900448644[1].jpg"/>
          <p:cNvPicPr>
            <a:picLocks noChangeAspect="1" noChangeArrowheads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278"/>
          <a:stretch/>
        </p:blipFill>
        <p:spPr bwMode="auto">
          <a:xfrm>
            <a:off x="4180718" y="3865500"/>
            <a:ext cx="1143757" cy="915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Documents and Settings\Standard\Local Settings\Temporary Internet Files\Content.IE5\M6P1ILGH\MC900441824[1].wmf"/>
          <p:cNvPicPr>
            <a:picLocks noChangeAspect="1" noChangeArrowheads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218" y="2789580"/>
            <a:ext cx="1182183" cy="809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13" descr="C:\Documents and Settings\Standard\Local Settings\Temporary Internet Files\Content.IE5\W0EWQYKV\MC900411900[1].wmf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712" y="2998896"/>
            <a:ext cx="696610" cy="638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1123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Standard\Local Settings\Temporary Internet Files\Content.IE5\M6P1ILGH\MP9004484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6934"/>
            <a:ext cx="4788024" cy="3195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4149080"/>
            <a:ext cx="6819174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ZA DOBROU PRÁCI SI DÁME </a:t>
            </a:r>
          </a:p>
          <a:p>
            <a:r>
              <a:rPr lang="cs-CZ" sz="4400" b="1" dirty="0" smtClean="0">
                <a:solidFill>
                  <a:srgbClr val="FF0000"/>
                </a:solidFill>
              </a:rPr>
              <a:t>PLNOU SKLENICI MLÉKA !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541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42113" y="1052736"/>
            <a:ext cx="10843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Zdroje: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1403648" y="160928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pl-PL" dirty="0"/>
              <a:t>Obrázky dostupné na WWW: &lt;http://office.microsoft.com&gt;.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42113" y="2411596"/>
            <a:ext cx="3752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Fotografie : </a:t>
            </a:r>
            <a:r>
              <a:rPr lang="cs-CZ" dirty="0" smtClean="0"/>
              <a:t>vlastní fotogalerie autorky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7556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erodynamika">
    <a:dk1>
      <a:sysClr val="windowText" lastClr="000000"/>
    </a:dk1>
    <a:lt1>
      <a:sysClr val="window" lastClr="FFFFFF"/>
    </a:lt1>
    <a:dk2>
      <a:srgbClr val="212745"/>
    </a:dk2>
    <a:lt2>
      <a:srgbClr val="B4DCFA"/>
    </a:lt2>
    <a:accent1>
      <a:srgbClr val="4E67C8"/>
    </a:accent1>
    <a:accent2>
      <a:srgbClr val="5ECCF3"/>
    </a:accent2>
    <a:accent3>
      <a:srgbClr val="A7EA52"/>
    </a:accent3>
    <a:accent4>
      <a:srgbClr val="5DCEAF"/>
    </a:accent4>
    <a:accent5>
      <a:srgbClr val="FF8021"/>
    </a:accent5>
    <a:accent6>
      <a:srgbClr val="F14124"/>
    </a:accent6>
    <a:hlink>
      <a:srgbClr val="56C7AA"/>
    </a:hlink>
    <a:folHlink>
      <a:srgbClr val="59A8D1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832</TotalTime>
  <Words>335</Words>
  <Application>Microsoft Office PowerPoint</Application>
  <PresentationFormat>Předvádění na obrazovce (4:3)</PresentationFormat>
  <Paragraphs>93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Your User Name</cp:lastModifiedBy>
  <cp:revision>90</cp:revision>
  <dcterms:created xsi:type="dcterms:W3CDTF">2013-12-04T10:10:24Z</dcterms:created>
  <dcterms:modified xsi:type="dcterms:W3CDTF">2014-02-27T18:57:28Z</dcterms:modified>
</cp:coreProperties>
</file>