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2"/>
  </p:notesMasterIdLst>
  <p:sldIdLst>
    <p:sldId id="256" r:id="rId5"/>
    <p:sldId id="267" r:id="rId6"/>
    <p:sldId id="257" r:id="rId7"/>
    <p:sldId id="258" r:id="rId8"/>
    <p:sldId id="263" r:id="rId9"/>
    <p:sldId id="259" r:id="rId10"/>
    <p:sldId id="260" r:id="rId11"/>
    <p:sldId id="271" r:id="rId12"/>
    <p:sldId id="273" r:id="rId13"/>
    <p:sldId id="261" r:id="rId14"/>
    <p:sldId id="275" r:id="rId15"/>
    <p:sldId id="262" r:id="rId16"/>
    <p:sldId id="266" r:id="rId17"/>
    <p:sldId id="277" r:id="rId18"/>
    <p:sldId id="268" r:id="rId19"/>
    <p:sldId id="269" r:id="rId20"/>
    <p:sldId id="26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AFBA03-9435-4B56-ACEB-560703F89066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9232B-F5CC-4F6D-A802-96C41A9D764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9849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Čáru najdete na horní liště v obrazcích.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232B-F5CC-4F6D-A802-96C41A9D764B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2252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232B-F5CC-4F6D-A802-96C41A9D764B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4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Šipku najdeš na horní liště mezi obrazci. Klikni na ni, přenes ji k plodu, drž levé tlačítko a táhni</a:t>
            </a:r>
            <a:r>
              <a:rPr lang="cs-CZ" baseline="0" dirty="0" smtClean="0"/>
              <a:t> na správné místo. Tlačítko uvolni.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232B-F5CC-4F6D-A802-96C41A9D764B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73790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9232B-F5CC-4F6D-A802-96C41A9D764B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7379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9814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8217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5233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284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283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6478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6172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72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4785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525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3307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4626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CAFE526-E874-4848-9C1E-462BD17A4CFC}" type="datetimeFigureOut">
              <a:rPr lang="cs-CZ" smtClean="0"/>
              <a:pPr/>
              <a:t>28.2.2014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3EF609-4767-471A-9AAC-E222D877B3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audio" Target="../media/audio11.wav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wmf"/><Relationship Id="rId3" Type="http://schemas.openxmlformats.org/officeDocument/2006/relationships/image" Target="../media/image11.wmf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wmf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wmf"/><Relationship Id="rId4" Type="http://schemas.openxmlformats.org/officeDocument/2006/relationships/image" Target="../media/image12.jpeg"/><Relationship Id="rId9" Type="http://schemas.openxmlformats.org/officeDocument/2006/relationships/image" Target="../media/image17.wmf"/><Relationship Id="rId1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wmf"/><Relationship Id="rId18" Type="http://schemas.openxmlformats.org/officeDocument/2006/relationships/image" Target="../media/image22.jpeg"/><Relationship Id="rId3" Type="http://schemas.openxmlformats.org/officeDocument/2006/relationships/audio" Target="../media/audio3.wav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17" Type="http://schemas.openxmlformats.org/officeDocument/2006/relationships/image" Target="../media/image21.wm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audio" Target="../media/audio4.wav"/><Relationship Id="rId15" Type="http://schemas.openxmlformats.org/officeDocument/2006/relationships/image" Target="../media/image19.wmf"/><Relationship Id="rId10" Type="http://schemas.openxmlformats.org/officeDocument/2006/relationships/image" Target="../media/image14.jpeg"/><Relationship Id="rId19" Type="http://schemas.openxmlformats.org/officeDocument/2006/relationships/image" Target="../media/image23.png"/><Relationship Id="rId4" Type="http://schemas.openxmlformats.org/officeDocument/2006/relationships/audio" Target="../media/audio2.wav"/><Relationship Id="rId9" Type="http://schemas.openxmlformats.org/officeDocument/2006/relationships/image" Target="../media/image13.png"/><Relationship Id="rId1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audio" Target="../media/audio2.wav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png"/><Relationship Id="rId15" Type="http://schemas.openxmlformats.org/officeDocument/2006/relationships/image" Target="../media/image34.jpeg"/><Relationship Id="rId10" Type="http://schemas.openxmlformats.org/officeDocument/2006/relationships/image" Target="../media/image29.png"/><Relationship Id="rId4" Type="http://schemas.openxmlformats.org/officeDocument/2006/relationships/audio" Target="../media/audio3.wav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37.jpe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55803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63688" y="1997838"/>
            <a:ext cx="53285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NÁZEV ŠKOLY: Základní škola a Mateřská škola Doudleby, okres České Budějovice</a:t>
            </a:r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AUTOR:    Mgr. Jaromíra </a:t>
            </a:r>
            <a:r>
              <a:rPr lang="cs-CZ" dirty="0" err="1" smtClean="0"/>
              <a:t>Stropková</a:t>
            </a:r>
            <a:endParaRPr lang="cs-CZ" dirty="0" smtClean="0"/>
          </a:p>
          <a:p>
            <a:r>
              <a:rPr lang="cs-CZ" dirty="0" smtClean="0"/>
              <a:t>NÁZEV:	VY_32_INOVACE_10_Proměny přírody na podzim</a:t>
            </a:r>
          </a:p>
          <a:p>
            <a:r>
              <a:rPr lang="cs-CZ" dirty="0" smtClean="0"/>
              <a:t>TÉMA: Prvouka 2. ročník, Já a můj svět, </a:t>
            </a:r>
            <a:r>
              <a:rPr lang="cs-CZ" dirty="0"/>
              <a:t>P</a:t>
            </a:r>
            <a:r>
              <a:rPr lang="cs-CZ" dirty="0" smtClean="0"/>
              <a:t>odzim </a:t>
            </a:r>
          </a:p>
          <a:p>
            <a:r>
              <a:rPr lang="cs-CZ" dirty="0" smtClean="0"/>
              <a:t>Datum tvorby: 22. října 2013 </a:t>
            </a:r>
          </a:p>
          <a:p>
            <a:r>
              <a:rPr lang="cs-CZ" dirty="0" smtClean="0"/>
              <a:t>Číslo projektu:      CZ.1.07/1.4.00/21.3424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9430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96752"/>
            <a:ext cx="792088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ANOTACE</a:t>
            </a:r>
          </a:p>
          <a:p>
            <a:r>
              <a:rPr lang="cs-CZ" sz="2400" dirty="0" smtClean="0"/>
              <a:t>Digitální učební materiál doplňuje výklad učitele v hodině. </a:t>
            </a:r>
          </a:p>
          <a:p>
            <a:r>
              <a:rPr lang="cs-CZ" sz="2400" dirty="0" smtClean="0"/>
              <a:t>Žáci pracují na svých PC stanovištích a jednoduchou formou 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lní zadané úkoly. Snímky bez animace, určené pro práci na PC jsou při prezentaci skryté.</a:t>
            </a:r>
          </a:p>
          <a:p>
            <a:r>
              <a:rPr lang="cs-CZ" sz="2400" dirty="0" smtClean="0"/>
              <a:t>Kontrolu je možné provést frontálně na interaktivní tabuli.</a:t>
            </a:r>
          </a:p>
          <a:p>
            <a:endParaRPr lang="cs-CZ" sz="2400" dirty="0"/>
          </a:p>
          <a:p>
            <a:r>
              <a:rPr lang="cs-CZ" sz="2400" dirty="0" smtClean="0"/>
              <a:t>Poslední snímek vybízí žáky k volnému vyprávění o výlovu</a:t>
            </a:r>
          </a:p>
          <a:p>
            <a:r>
              <a:rPr lang="cs-CZ" sz="2400" dirty="0"/>
              <a:t>r</a:t>
            </a:r>
            <a:r>
              <a:rPr lang="cs-CZ" sz="2400" dirty="0" smtClean="0"/>
              <a:t>ybníků, jako typické podzimní činnosti.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0937478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tandard\Plocha\Přírodniny\P11103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750537" cy="581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755576" y="1628800"/>
            <a:ext cx="72950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PROMĚNY </a:t>
            </a:r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PŘÍRODY NA PODZIM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102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pull/>
        <p:sndAc>
          <p:stSnd>
            <p:snd r:embed="rId4" name="camera.wav"/>
          </p:stSnd>
        </p:sndAc>
      </p:transition>
    </mc:Choice>
    <mc:Fallback>
      <p:transition spd="slow">
        <p:pull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5556" y="1523667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Spoj šipkou větu v levé části se správným slovem v pravé části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27584" y="2276872"/>
            <a:ext cx="7344816" cy="526297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Podzim začíná                                                PRODLUŽUJÍ   </a:t>
            </a:r>
          </a:p>
          <a:p>
            <a:endParaRPr lang="cs-CZ" sz="2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Zemědělci sklízí na polích                            KAŠTANY</a:t>
            </a:r>
          </a:p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Děti sbírají                                                       MLHY                                        </a:t>
            </a:r>
          </a:p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Venku se ochlazuje a bývají často              23. ZÁŘÍ</a:t>
            </a:r>
          </a:p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Loví se                                                              BRAMBORY</a:t>
            </a:r>
          </a:p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Dny se zkracují a noci se                               RYBNÍKY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2420888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83568" y="487705"/>
            <a:ext cx="7776864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CO SE DĚJE NA PODZIM?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99792" y="2492896"/>
            <a:ext cx="3312368" cy="21602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995936" y="3212976"/>
            <a:ext cx="2016224" cy="216024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267744" y="3212976"/>
            <a:ext cx="3744416" cy="79208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5004048" y="4005064"/>
            <a:ext cx="1008112" cy="792088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835696" y="5373216"/>
            <a:ext cx="4248472" cy="792088"/>
          </a:xfrm>
          <a:prstGeom prst="straightConnector1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3959932" y="2605554"/>
            <a:ext cx="2052228" cy="3559750"/>
          </a:xfrm>
          <a:prstGeom prst="straightConnector1">
            <a:avLst/>
          </a:prstGeom>
          <a:ln w="3810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Skupina 21"/>
          <p:cNvGrpSpPr/>
          <p:nvPr/>
        </p:nvGrpSpPr>
        <p:grpSpPr>
          <a:xfrm>
            <a:off x="8124688" y="1865449"/>
            <a:ext cx="887511" cy="1110878"/>
            <a:chOff x="6625322" y="548680"/>
            <a:chExt cx="887511" cy="1110878"/>
          </a:xfrm>
        </p:grpSpPr>
        <p:pic>
          <p:nvPicPr>
            <p:cNvPr id="23" name="Picture 5" descr="C:\Users\pc\AppData\Local\Microsoft\Windows\Temporary Internet Files\Content.IE5\1XELVQVC\MP900430970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5322" y="1068115"/>
              <a:ext cx="887511" cy="591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4" name="Přímá spojnice se šipkou 23"/>
            <p:cNvCxnSpPr/>
            <p:nvPr/>
          </p:nvCxnSpPr>
          <p:spPr>
            <a:xfrm flipH="1">
              <a:off x="7069077" y="548680"/>
              <a:ext cx="167219" cy="72008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4605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0286"/>
            <a:ext cx="8496944" cy="675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620688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Na zahrádce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sklízíme                                  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POLE</a:t>
            </a:r>
          </a:p>
          <a:p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V sadech očesáváme                                    ZELENINU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Zemědělci vláčí a orají                               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OVOCE</a:t>
            </a:r>
          </a:p>
          <a:p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Sejí se některé druhy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obilí =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                    HONY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V lesích se konají                                         OZIMY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Do teplých krajin odlétají                          PTÁCI</a:t>
            </a:r>
          </a:p>
          <a:p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 stěhovaví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6340678"/>
            <a:ext cx="3362844" cy="36933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SPOJTE ČAROU, CO K SOBĚ PATŘÍ.</a:t>
            </a:r>
            <a:endParaRPr lang="cs-CZ" dirty="0"/>
          </a:p>
        </p:txBody>
      </p:sp>
      <p:cxnSp>
        <p:nvCxnSpPr>
          <p:cNvPr id="5" name="Zakřivená spojnice 4"/>
          <p:cNvCxnSpPr/>
          <p:nvPr/>
        </p:nvCxnSpPr>
        <p:spPr>
          <a:xfrm>
            <a:off x="3563888" y="908720"/>
            <a:ext cx="2808312" cy="864096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Zakřivená spojnice 6"/>
          <p:cNvCxnSpPr/>
          <p:nvPr/>
        </p:nvCxnSpPr>
        <p:spPr>
          <a:xfrm>
            <a:off x="3563888" y="1772816"/>
            <a:ext cx="2808312" cy="864096"/>
          </a:xfrm>
          <a:prstGeom prst="curvedConnector3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Zakřivená spojnice 8"/>
          <p:cNvCxnSpPr/>
          <p:nvPr/>
        </p:nvCxnSpPr>
        <p:spPr>
          <a:xfrm flipV="1">
            <a:off x="3758380" y="908720"/>
            <a:ext cx="2613820" cy="1728192"/>
          </a:xfrm>
          <a:prstGeom prst="curvedConnector3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Zakřivená spojnice 10"/>
          <p:cNvCxnSpPr/>
          <p:nvPr/>
        </p:nvCxnSpPr>
        <p:spPr>
          <a:xfrm flipV="1">
            <a:off x="3131840" y="3436843"/>
            <a:ext cx="3240360" cy="928261"/>
          </a:xfrm>
          <a:prstGeom prst="curvedConnector3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Zakřivená spojnice 12"/>
          <p:cNvCxnSpPr/>
          <p:nvPr/>
        </p:nvCxnSpPr>
        <p:spPr>
          <a:xfrm>
            <a:off x="4644008" y="3436843"/>
            <a:ext cx="1728192" cy="928261"/>
          </a:xfrm>
          <a:prstGeom prst="curvedConnector3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Zakřivená spojnice 14"/>
          <p:cNvCxnSpPr/>
          <p:nvPr/>
        </p:nvCxnSpPr>
        <p:spPr>
          <a:xfrm flipV="1">
            <a:off x="2195736" y="5157192"/>
            <a:ext cx="4176464" cy="432048"/>
          </a:xfrm>
          <a:prstGeom prst="curvedConnector3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92891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6883" y="180509"/>
            <a:ext cx="786165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ZNAČKY Z KALENDÁŘE PŘÍRODY</a:t>
            </a:r>
          </a:p>
          <a:p>
            <a:endParaRPr lang="cs-CZ" dirty="0"/>
          </a:p>
        </p:txBody>
      </p:sp>
      <p:cxnSp>
        <p:nvCxnSpPr>
          <p:cNvPr id="18" name="Přímá spojnice 17"/>
          <p:cNvCxnSpPr/>
          <p:nvPr/>
        </p:nvCxnSpPr>
        <p:spPr>
          <a:xfrm>
            <a:off x="5724128" y="345307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louk 24"/>
          <p:cNvSpPr/>
          <p:nvPr/>
        </p:nvSpPr>
        <p:spPr>
          <a:xfrm>
            <a:off x="1043607" y="2176149"/>
            <a:ext cx="2232249" cy="2553856"/>
          </a:xfrm>
          <a:prstGeom prst="arc">
            <a:avLst>
              <a:gd name="adj1" fmla="val 11235950"/>
              <a:gd name="adj2" fmla="val 21462890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louk 25"/>
          <p:cNvSpPr/>
          <p:nvPr/>
        </p:nvSpPr>
        <p:spPr>
          <a:xfrm rot="21392929">
            <a:off x="614264" y="1726207"/>
            <a:ext cx="3042636" cy="2998526"/>
          </a:xfrm>
          <a:prstGeom prst="arc">
            <a:avLst>
              <a:gd name="adj1" fmla="val 10512440"/>
              <a:gd name="adj2" fmla="val 856504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899592" y="980728"/>
            <a:ext cx="4836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Co znamenají tyto značky z kalendáře přírody? Srovnej písmenka na řádku. Klikej.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83568" y="3868259"/>
            <a:ext cx="2942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860032" y="397230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 </a:t>
            </a:r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5310310" y="1196752"/>
            <a:ext cx="2595514" cy="157499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063" name="Skupina 2062"/>
          <p:cNvGrpSpPr/>
          <p:nvPr/>
        </p:nvGrpSpPr>
        <p:grpSpPr>
          <a:xfrm>
            <a:off x="5253217" y="2589412"/>
            <a:ext cx="2373219" cy="1148066"/>
            <a:chOff x="5253218" y="2880164"/>
            <a:chExt cx="1979184" cy="1229050"/>
          </a:xfrm>
        </p:grpSpPr>
        <p:cxnSp>
          <p:nvCxnSpPr>
            <p:cNvPr id="8" name="Přímá spojnice 7"/>
            <p:cNvCxnSpPr/>
            <p:nvPr/>
          </p:nvCxnSpPr>
          <p:spPr>
            <a:xfrm flipH="1">
              <a:off x="5792536" y="3172264"/>
              <a:ext cx="72008" cy="18466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H="1">
              <a:off x="5346780" y="3587446"/>
              <a:ext cx="92366" cy="184666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6481884" y="3316901"/>
              <a:ext cx="119967" cy="270545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 flipH="1">
              <a:off x="5984434" y="3172264"/>
              <a:ext cx="119890" cy="279909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4682" y="2880164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3117" y="3730111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3754" y="3273487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4913" y="3168250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4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9790" y="3534275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5004" y="3662545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39" name="Přímá spojnice 38"/>
            <p:cNvCxnSpPr/>
            <p:nvPr/>
          </p:nvCxnSpPr>
          <p:spPr>
            <a:xfrm flipH="1">
              <a:off x="7112435" y="3225471"/>
              <a:ext cx="119967" cy="270545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58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3060" y="3612642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9" name="Picture 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3218" y="3264597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0" name="Picture 11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4405" y="3817114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61" name="Picture 1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1819" y="3438011"/>
              <a:ext cx="158750" cy="292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2065" name="Přímá spojnice 2064"/>
          <p:cNvCxnSpPr/>
          <p:nvPr/>
        </p:nvCxnSpPr>
        <p:spPr>
          <a:xfrm>
            <a:off x="899592" y="4730005"/>
            <a:ext cx="0" cy="129128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7" name="Přímá spojnice se šipkou 2066"/>
          <p:cNvCxnSpPr/>
          <p:nvPr/>
        </p:nvCxnSpPr>
        <p:spPr>
          <a:xfrm>
            <a:off x="899592" y="5157192"/>
            <a:ext cx="2304256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68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8438" y="5375646"/>
            <a:ext cx="25542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9" name="TextovéPole 2068"/>
          <p:cNvSpPr txBox="1"/>
          <p:nvPr/>
        </p:nvSpPr>
        <p:spPr>
          <a:xfrm>
            <a:off x="899592" y="6381328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</a:t>
            </a:r>
            <a:endParaRPr lang="cs-CZ" dirty="0"/>
          </a:p>
        </p:txBody>
      </p:sp>
      <p:sp>
        <p:nvSpPr>
          <p:cNvPr id="2071" name="Slunce 2070"/>
          <p:cNvSpPr/>
          <p:nvPr/>
        </p:nvSpPr>
        <p:spPr>
          <a:xfrm>
            <a:off x="4956116" y="446124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2" name="Mrak 2071"/>
          <p:cNvSpPr/>
          <p:nvPr/>
        </p:nvSpPr>
        <p:spPr>
          <a:xfrm>
            <a:off x="5154588" y="4653137"/>
            <a:ext cx="2399921" cy="137041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4" name="TextovéPole 2073"/>
          <p:cNvSpPr txBox="1"/>
          <p:nvPr/>
        </p:nvSpPr>
        <p:spPr>
          <a:xfrm>
            <a:off x="4426117" y="6412472"/>
            <a:ext cx="4363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1807" y="3529705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D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0394" y="3529705"/>
            <a:ext cx="428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U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186" y="3529705"/>
            <a:ext cx="42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H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01805" y="3529705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8906" y="607391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V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7530" y="6073918"/>
            <a:ext cx="2840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Í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435317" y="607391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T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043714" y="607391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R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9165" y="3656208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D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812481" y="3656208"/>
            <a:ext cx="388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É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95244" y="36562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C00000"/>
                </a:solidFill>
              </a:rPr>
              <a:t>Ť</a:t>
            </a:r>
          </a:p>
        </p:txBody>
      </p:sp>
      <p:sp>
        <p:nvSpPr>
          <p:cNvPr id="2049" name="TextovéPole 2048"/>
          <p:cNvSpPr txBox="1"/>
          <p:nvPr/>
        </p:nvSpPr>
        <p:spPr>
          <a:xfrm>
            <a:off x="5389227" y="3656208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Š</a:t>
            </a:r>
            <a:endParaRPr lang="cs-CZ" sz="2800" b="1" dirty="0">
              <a:solidFill>
                <a:srgbClr val="C00000"/>
              </a:solidFill>
            </a:endParaRPr>
          </a:p>
        </p:txBody>
      </p:sp>
      <p:grpSp>
        <p:nvGrpSpPr>
          <p:cNvPr id="22" name="Skupina 21"/>
          <p:cNvGrpSpPr/>
          <p:nvPr/>
        </p:nvGrpSpPr>
        <p:grpSpPr>
          <a:xfrm>
            <a:off x="5119893" y="5732691"/>
            <a:ext cx="2852529" cy="955349"/>
            <a:chOff x="5119893" y="5732691"/>
            <a:chExt cx="2852529" cy="955349"/>
          </a:xfrm>
        </p:grpSpPr>
        <p:sp>
          <p:nvSpPr>
            <p:cNvPr id="21" name="TextovéPole 20"/>
            <p:cNvSpPr txBox="1"/>
            <p:nvPr/>
          </p:nvSpPr>
          <p:spPr>
            <a:xfrm>
              <a:off x="7577762" y="6164820"/>
              <a:ext cx="39466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P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7223449" y="6164820"/>
              <a:ext cx="4155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O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5474207" y="6164820"/>
              <a:ext cx="3685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L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5119893" y="6164820"/>
              <a:ext cx="4155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O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6015514" y="6164820"/>
              <a:ext cx="36075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J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048" name="TextovéPole 2047"/>
            <p:cNvSpPr txBox="1"/>
            <p:nvPr/>
          </p:nvSpPr>
          <p:spPr>
            <a:xfrm>
              <a:off x="6613755" y="6164820"/>
              <a:ext cx="39209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A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057" name="TextovéPole 2056"/>
            <p:cNvSpPr txBox="1"/>
            <p:nvPr/>
          </p:nvSpPr>
          <p:spPr>
            <a:xfrm>
              <a:off x="5781518" y="6164820"/>
              <a:ext cx="36901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S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062" name="TextovéPole 2061"/>
            <p:cNvSpPr txBox="1"/>
            <p:nvPr/>
          </p:nvSpPr>
          <p:spPr>
            <a:xfrm>
              <a:off x="6273770" y="5732691"/>
              <a:ext cx="29307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 N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  <p:sp>
          <p:nvSpPr>
            <p:cNvPr id="2064" name="TextovéPole 2063"/>
            <p:cNvSpPr txBox="1"/>
            <p:nvPr/>
          </p:nvSpPr>
          <p:spPr>
            <a:xfrm>
              <a:off x="6944568" y="6164820"/>
              <a:ext cx="4379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rgbClr val="C00000"/>
                  </a:solidFill>
                </a:rPr>
                <a:t>O</a:t>
              </a:r>
              <a:endParaRPr lang="cs-CZ" sz="28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5176227" y="5981219"/>
            <a:ext cx="2652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POLOJASNO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190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animMotion origin="layout" path="M 1.38889E-6 3.7037E-6 L 0.05694 0.04004 C 0.06892 0.04884 0.0868 0.05416 0.10538 0.05416 C 0.12656 0.05416 0.14358 0.04884 0.15555 0.04004 L 0.21285 3.7037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27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animMotion origin="layout" path="M 0.00087 -0.00023 L 0.07274 0.03981 C 0.08785 0.04884 0.11042 0.05393 0.13403 0.05393 C 0.16076 0.05393 0.18229 0.04884 0.1974 0.03981 L 0.26945 -0.00023 " pathEditMode="relative" rAng="0" ptsTypes="FffFF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20" y="27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3.33333E-6 -1.11111E-6 L 0.03159 0.0382 C 0.03819 0.04676 0.04809 0.05162 0.0585 0.05162 C 0.07031 0.05162 0.07968 0.04676 0.08628 0.0382 L 0.11823 -1.11111E-6 " pathEditMode="relative" rAng="0" ptsTypes="FffFF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1.38889E-6 0.00231 L 0.05712 0.04051 C 0.0691 0.04907 0.08698 0.05393 0.10573 0.05393 C 0.12708 0.05393 0.1441 0.04907 0.15608 0.04051 L 0.21337 0.00231 " pathEditMode="relative" rAng="0" ptsTypes="FffFF">
                                      <p:cBhvr>
                                        <p:cTn id="30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60" y="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-2.77778E-7 -1.11111E-6 L 0.07153 0.0382 C 0.08646 0.04676 0.10903 0.05162 0.13229 0.05162 C 0.15903 0.05162 0.18038 0.04676 0.19531 0.0382 L 0.26719 -1.11111E-6 " pathEditMode="relative" rAng="0" ptsTypes="FffFF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8.33333E-7 0.00672 L 0.04566 0.04167 C 0.05521 0.04954 0.06944 0.05394 0.08437 0.05394 C 0.10156 0.05394 0.1151 0.04954 0.12465 0.04167 L 0.17049 0.00672 " pathEditMode="relative" rAng="0" ptsTypes="FffFF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23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-8.33333E-7 0.00672 L 0.05955 0.03658 C 0.07222 0.04306 0.0908 0.04722 0.11042 0.04722 C 0.13264 0.04722 0.15035 0.04306 0.16302 0.03658 L 0.22274 0.00672 " pathEditMode="relative" rAng="0" ptsTypes="FffFF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28" y="20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-3.05556E-6 0.00672 L 0.03316 0.03658 C 0.04011 0.04306 0.05052 0.04722 0.06146 0.04722 C 0.07379 0.04722 0.08368 0.04306 0.09063 0.03658 L 0.12414 0.00672 " pathEditMode="relative" rAng="0" ptsTypes="FffFF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98" y="201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0"/>
                                  </p:iterate>
                                  <p:childTnLst>
                                    <p:animMotion origin="layout" path="M 0.00156 0.01829 L 0.05261 0.06111 C 0.0632 0.0706 0.07917 0.07616 0.09601 0.07616 C 0.11493 0.07616 0.13021 0.0706 0.1408 0.06111 L 0.19219 0.01829 " pathEditMode="relative" rAng="0" ptsTypes="FffFF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31" y="289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5" grpId="0"/>
      <p:bldP spid="16" grpId="0"/>
      <p:bldP spid="17" grpId="0"/>
      <p:bldP spid="19" grpId="0"/>
      <p:bldP spid="10" grpId="0"/>
      <p:bldP spid="12" grpId="0"/>
      <p:bldP spid="13" grpId="0"/>
      <p:bldP spid="2049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6771" y="1013437"/>
            <a:ext cx="8705709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A TEĎ TY – za pomoci obrazců na horní liště namaluj značku pro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1137" y="2735342"/>
            <a:ext cx="1662631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M L H 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1137" y="4526380"/>
            <a:ext cx="2617191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Z A T A Ž E N O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80112" y="2879358"/>
            <a:ext cx="1475084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SLUNCE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4526380"/>
            <a:ext cx="2664296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</a:rPr>
              <a:t>B O U Ř K A</a:t>
            </a:r>
            <a:endParaRPr lang="cs-CZ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674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6771" y="1013437"/>
            <a:ext cx="8705709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A TEĎ TY – za pomoci obrazců na horní liště namaluj značku pro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66772" y="2473732"/>
            <a:ext cx="1662631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M L H 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66772" y="4636043"/>
            <a:ext cx="2617191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Z A T A Ž E N O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17654" y="2473732"/>
            <a:ext cx="1475084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SLUNCE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7" name="Skupina 26"/>
          <p:cNvGrpSpPr/>
          <p:nvPr/>
        </p:nvGrpSpPr>
        <p:grpSpPr>
          <a:xfrm>
            <a:off x="953130" y="3645024"/>
            <a:ext cx="1662631" cy="504056"/>
            <a:chOff x="953130" y="3645024"/>
            <a:chExt cx="1662631" cy="504056"/>
          </a:xfrm>
        </p:grpSpPr>
        <p:cxnSp>
          <p:nvCxnSpPr>
            <p:cNvPr id="7" name="Přímá spojnice 6"/>
            <p:cNvCxnSpPr/>
            <p:nvPr/>
          </p:nvCxnSpPr>
          <p:spPr>
            <a:xfrm>
              <a:off x="953130" y="3645024"/>
              <a:ext cx="1662631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953130" y="3869432"/>
              <a:ext cx="1662631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>
              <a:off x="953130" y="4149080"/>
              <a:ext cx="1662631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Slunce 9"/>
          <p:cNvSpPr/>
          <p:nvPr/>
        </p:nvSpPr>
        <p:spPr>
          <a:xfrm>
            <a:off x="6457825" y="3054031"/>
            <a:ext cx="1194742" cy="1181986"/>
          </a:xfrm>
          <a:prstGeom prst="su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9" name="Skupina 28"/>
          <p:cNvGrpSpPr/>
          <p:nvPr/>
        </p:nvGrpSpPr>
        <p:grpSpPr>
          <a:xfrm>
            <a:off x="1359728" y="5089956"/>
            <a:ext cx="1700103" cy="1104490"/>
            <a:chOff x="1359728" y="5089956"/>
            <a:chExt cx="1700103" cy="1104490"/>
          </a:xfrm>
        </p:grpSpPr>
        <p:sp>
          <p:nvSpPr>
            <p:cNvPr id="11" name="Obláček 10"/>
            <p:cNvSpPr/>
            <p:nvPr/>
          </p:nvSpPr>
          <p:spPr>
            <a:xfrm>
              <a:off x="1360966" y="5089956"/>
              <a:ext cx="1698865" cy="1096341"/>
            </a:xfrm>
            <a:prstGeom prst="cloudCallout">
              <a:avLst>
                <a:gd name="adj1" fmla="val 24229"/>
                <a:gd name="adj2" fmla="val 625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láček 11"/>
            <p:cNvSpPr/>
            <p:nvPr/>
          </p:nvSpPr>
          <p:spPr>
            <a:xfrm>
              <a:off x="1544740" y="5372190"/>
              <a:ext cx="1461253" cy="822256"/>
            </a:xfrm>
            <a:prstGeom prst="cloudCallout">
              <a:avLst>
                <a:gd name="adj1" fmla="val -26654"/>
                <a:gd name="adj2" fmla="val 1336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láček 12"/>
            <p:cNvSpPr/>
            <p:nvPr/>
          </p:nvSpPr>
          <p:spPr>
            <a:xfrm>
              <a:off x="1359728" y="5646275"/>
              <a:ext cx="849433" cy="548170"/>
            </a:xfrm>
            <a:prstGeom prst="cloudCallout">
              <a:avLst>
                <a:gd name="adj1" fmla="val -13323"/>
                <a:gd name="adj2" fmla="val 45043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6048672" y="4621454"/>
            <a:ext cx="2232248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25000"/>
                  </a:schemeClr>
                </a:solidFill>
              </a:rPr>
              <a:t>B O U Ř K  A</a:t>
            </a:r>
            <a:endParaRPr lang="cs-CZ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28" name="Skupina 27"/>
          <p:cNvGrpSpPr/>
          <p:nvPr/>
        </p:nvGrpSpPr>
        <p:grpSpPr>
          <a:xfrm>
            <a:off x="5951254" y="5203872"/>
            <a:ext cx="2026615" cy="1458511"/>
            <a:chOff x="5951254" y="5203872"/>
            <a:chExt cx="2026615" cy="1458511"/>
          </a:xfrm>
        </p:grpSpPr>
        <p:sp>
          <p:nvSpPr>
            <p:cNvPr id="15" name="Obláček 14"/>
            <p:cNvSpPr/>
            <p:nvPr/>
          </p:nvSpPr>
          <p:spPr>
            <a:xfrm>
              <a:off x="6351722" y="5203872"/>
              <a:ext cx="1626147" cy="1007121"/>
            </a:xfrm>
            <a:prstGeom prst="cloudCallout">
              <a:avLst>
                <a:gd name="adj1" fmla="val -23159"/>
                <a:gd name="adj2" fmla="val 2084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ravoúhlá spojnice 16"/>
            <p:cNvCxnSpPr/>
            <p:nvPr/>
          </p:nvCxnSpPr>
          <p:spPr>
            <a:xfrm rot="10800000" flipV="1">
              <a:off x="5951254" y="5989666"/>
              <a:ext cx="1213542" cy="672717"/>
            </a:xfrm>
            <a:prstGeom prst="bentConnector3">
              <a:avLst/>
            </a:prstGeom>
            <a:ln w="38100">
              <a:solidFill>
                <a:schemeClr val="bg2">
                  <a:lumMod val="1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32605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4" grpId="0" animBg="1"/>
      <p:bldP spid="10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5181" y="324353"/>
            <a:ext cx="512492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CO PATŘÍ K PODZIMU?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Škrtněte obrázky, které NEPATŘÍ k podzimu: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5" name="Picture 3" descr="C:\Documents and Settings\Standard\Plocha\P108026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89" t="9305" r="29079" b="32475"/>
          <a:stretch/>
        </p:blipFill>
        <p:spPr bwMode="auto">
          <a:xfrm>
            <a:off x="2001596" y="5949280"/>
            <a:ext cx="1032544" cy="78704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48557" y="3781593"/>
            <a:ext cx="2575216" cy="1769364"/>
            <a:chOff x="323528" y="3959249"/>
            <a:chExt cx="2575216" cy="1769364"/>
          </a:xfrm>
        </p:grpSpPr>
        <p:pic>
          <p:nvPicPr>
            <p:cNvPr id="3080" name="Picture 8" descr="C:\Documents and Settings\Standard\Local Settings\Temporary Internet Files\Content.IE5\BEB6OYQP\MC900286436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1714" y="3959249"/>
              <a:ext cx="1837030" cy="1769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7" name="Picture 5" descr="C:\Documents and Settings\Standard\Plocha\P105050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916804"/>
              <a:ext cx="1152128" cy="769765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36183"/>
            <a:ext cx="1736137" cy="130062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C:\Documents and Settings\Standard\Local Settings\Temporary Internet Files\Content.IE5\SAKK4170\MP90044854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5984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563888" y="4924788"/>
            <a:ext cx="1978917" cy="1781313"/>
            <a:chOff x="2961883" y="4478736"/>
            <a:chExt cx="2527627" cy="2224845"/>
          </a:xfrm>
        </p:grpSpPr>
        <p:pic>
          <p:nvPicPr>
            <p:cNvPr id="3082" name="Picture 10" descr="C:\Documents and Settings\Standard\Local Settings\Temporary Internet Files\Content.IE5\W0EWQYKV\MP900448716[1]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4709" y="4478736"/>
              <a:ext cx="1674801" cy="116630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Documents and Settings\Standard\Local Settings\Temporary Internet Files\Content.IE5\SAKK4170\MC900231366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1883" y="5138580"/>
              <a:ext cx="1886855" cy="1565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84" name="Picture 12" descr="C:\Documents and Settings\Standard\Local Settings\Temporary Internet Files\Content.IE5\VWHOHKOE\MC9002314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8456" y="4415868"/>
            <a:ext cx="1437650" cy="128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Documents and Settings\Standard\Local Settings\Temporary Internet Files\Content.IE5\0W9QYXC5\MC90034073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840" y="1268626"/>
            <a:ext cx="2229928" cy="18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Documents and Settings\Standard\Local Settings\Temporary Internet Files\Content.IE5\W0EWQYKV\MC90012285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7" y="498300"/>
            <a:ext cx="1246883" cy="124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4236145" y="1073066"/>
            <a:ext cx="2297562" cy="1338917"/>
            <a:chOff x="2859884" y="2329765"/>
            <a:chExt cx="2973600" cy="1927195"/>
          </a:xfrm>
        </p:grpSpPr>
        <p:pic>
          <p:nvPicPr>
            <p:cNvPr id="3076" name="Picture 4" descr="C:\Documents and Settings\Standard\Dokumenty\DUM-př +prv\Pomocné fotky\Brambory.jp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9884" y="3242903"/>
              <a:ext cx="1352076" cy="101405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3" name="Picture 21" descr="C:\Documents and Settings\Standard\Local Settings\Temporary Internet Files\Content.IE5\VWHOHKOE\MC900415332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7438" y="2329765"/>
              <a:ext cx="1856046" cy="1601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ovéPole 5"/>
          <p:cNvSpPr txBox="1"/>
          <p:nvPr/>
        </p:nvSpPr>
        <p:spPr>
          <a:xfrm>
            <a:off x="5438482" y="6059770"/>
            <a:ext cx="3606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Do kterého období patří zbylé</a:t>
            </a:r>
          </a:p>
          <a:p>
            <a:r>
              <a:rPr lang="cs-CZ" dirty="0">
                <a:solidFill>
                  <a:srgbClr val="FF0000"/>
                </a:solidFill>
              </a:rPr>
              <a:t>o</a:t>
            </a:r>
            <a:r>
              <a:rPr lang="cs-CZ" dirty="0" smtClean="0">
                <a:solidFill>
                  <a:srgbClr val="FF0000"/>
                </a:solidFill>
              </a:rPr>
              <a:t>brázky? Podívej se pod jeden z nich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4077072"/>
            <a:ext cx="662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JARO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84538" y="3645024"/>
            <a:ext cx="662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JARO</a:t>
            </a:r>
            <a:endParaRPr lang="cs-CZ" dirty="0"/>
          </a:p>
        </p:txBody>
      </p:sp>
      <p:pic>
        <p:nvPicPr>
          <p:cNvPr id="2051" name="Picture 3" descr="C:\Documents and Settings\Standard\Plocha\Přírodniny\P1110550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84" t="18336" r="6646" b="8843"/>
          <a:stretch/>
        </p:blipFill>
        <p:spPr bwMode="auto">
          <a:xfrm>
            <a:off x="2677691" y="3796374"/>
            <a:ext cx="1804211" cy="127032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0961" y="3107101"/>
            <a:ext cx="1801868" cy="134898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91902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5181" y="324353"/>
            <a:ext cx="512492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CO PATŘÍ K PODZIMU?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Škrtněte obrázky, které NEPATŘÍ k podzimu: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5" name="Picture 3" descr="C:\Documents and Settings\Standard\Plocha\P108026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389" t="9305" r="29079" b="32475"/>
          <a:stretch/>
        </p:blipFill>
        <p:spPr bwMode="auto">
          <a:xfrm>
            <a:off x="5610097" y="5696471"/>
            <a:ext cx="1032544" cy="78704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48557" y="3781593"/>
            <a:ext cx="2575216" cy="1769364"/>
            <a:chOff x="323528" y="3959249"/>
            <a:chExt cx="2575216" cy="1769364"/>
          </a:xfrm>
        </p:grpSpPr>
        <p:pic>
          <p:nvPicPr>
            <p:cNvPr id="3080" name="Picture 8" descr="C:\Documents and Settings\Standard\Local Settings\Temporary Internet Files\Content.IE5\BEB6OYQP\MC900286436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1714" y="3959249"/>
              <a:ext cx="1837030" cy="17693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7" name="Picture 5" descr="C:\Documents and Settings\Standard\Plocha\P1050500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916804"/>
              <a:ext cx="1152128" cy="769765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36183"/>
            <a:ext cx="1736137" cy="1300627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C:\Documents and Settings\Standard\Local Settings\Temporary Internet Files\Content.IE5\SAKK4170\MP90044854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36912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3961235" y="4666275"/>
            <a:ext cx="1978917" cy="1781313"/>
            <a:chOff x="2961883" y="4478736"/>
            <a:chExt cx="2527627" cy="2224845"/>
          </a:xfrm>
        </p:grpSpPr>
        <p:pic>
          <p:nvPicPr>
            <p:cNvPr id="3082" name="Picture 10" descr="C:\Documents and Settings\Standard\Local Settings\Temporary Internet Files\Content.IE5\W0EWQYKV\MP900448716[1]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4709" y="4478736"/>
              <a:ext cx="1674801" cy="116630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C:\Documents and Settings\Standard\Local Settings\Temporary Internet Files\Content.IE5\SAKK4170\MC9002313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1883" y="5138580"/>
              <a:ext cx="1886855" cy="1565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84" name="Picture 12" descr="C:\Documents and Settings\Standard\Local Settings\Temporary Internet Files\Content.IE5\VWHOHKOE\MC90023141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3908" y="4666275"/>
            <a:ext cx="1437650" cy="128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Documents and Settings\Standard\Local Settings\Temporary Internet Files\Content.IE5\0W9QYXC5\MC90034073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3840" y="1268626"/>
            <a:ext cx="2229928" cy="18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C:\Documents and Settings\Standard\Local Settings\Temporary Internet Files\Content.IE5\W0EWQYKV\MC90012285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7" y="498300"/>
            <a:ext cx="1246883" cy="124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Skupina 3"/>
          <p:cNvGrpSpPr/>
          <p:nvPr/>
        </p:nvGrpSpPr>
        <p:grpSpPr>
          <a:xfrm>
            <a:off x="3837284" y="1317192"/>
            <a:ext cx="2297562" cy="1338917"/>
            <a:chOff x="2859884" y="2329765"/>
            <a:chExt cx="2973600" cy="1927195"/>
          </a:xfrm>
        </p:grpSpPr>
        <p:pic>
          <p:nvPicPr>
            <p:cNvPr id="3076" name="Picture 4" descr="C:\Documents and Settings\Standard\Dokumenty\DUM-př +prv\Pomocné fotky\Brambory.jp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9884" y="3242903"/>
              <a:ext cx="1352076" cy="101405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3" name="Picture 21" descr="C:\Documents and Settings\Standard\Local Settings\Temporary Internet Files\Content.IE5\VWHOHKOE\MC900415332[1].wmf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7438" y="2329765"/>
              <a:ext cx="1856046" cy="1601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ovéPole 5"/>
          <p:cNvSpPr txBox="1"/>
          <p:nvPr/>
        </p:nvSpPr>
        <p:spPr>
          <a:xfrm>
            <a:off x="49300" y="6089993"/>
            <a:ext cx="3911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Do kterého období patří zbylé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obrázky?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Documents and Settings\Standard\Plocha\Přírodniny\P1110550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84" t="18336" r="6646" b="8843"/>
          <a:stretch/>
        </p:blipFill>
        <p:spPr bwMode="auto">
          <a:xfrm>
            <a:off x="2761197" y="4014356"/>
            <a:ext cx="1804211" cy="127032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7873" y="2862318"/>
            <a:ext cx="1801868" cy="1348983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9"/>
          <p:cNvCxnSpPr/>
          <p:nvPr/>
        </p:nvCxnSpPr>
        <p:spPr>
          <a:xfrm flipV="1">
            <a:off x="2843808" y="3829690"/>
            <a:ext cx="1382634" cy="147174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023828" y="4014356"/>
            <a:ext cx="937407" cy="14945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881970" y="2886496"/>
            <a:ext cx="1627771" cy="185265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4859412" y="2636912"/>
            <a:ext cx="1252876" cy="167906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061448" y="6447588"/>
            <a:ext cx="1210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50000"/>
                  </a:schemeClr>
                </a:solidFill>
              </a:rPr>
              <a:t>J A R O</a:t>
            </a:r>
            <a:endParaRPr lang="cs-CZ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276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0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rgbClr val="DDEBCF"/>
            </a:gs>
            <a:gs pos="8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0303" y="797575"/>
            <a:ext cx="551730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Ke kterému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listu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patří který plod ?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2403" y="4293096"/>
            <a:ext cx="1338564" cy="101992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Documents and Settings\Standard\Plocha\Žalu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62528" b="-53984"/>
          <a:stretch/>
        </p:blipFill>
        <p:spPr bwMode="auto">
          <a:xfrm>
            <a:off x="3655455" y="3839611"/>
            <a:ext cx="1964542" cy="147340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Standard\Plocha\Bukvic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9414" y="2740475"/>
            <a:ext cx="1562230" cy="117167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42661" y="151244"/>
            <a:ext cx="4784387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b="1" dirty="0" smtClean="0">
                <a:solidFill>
                  <a:srgbClr val="92D050"/>
                </a:solidFill>
              </a:rPr>
              <a:t>PRO CHYTRÉ HLAVIČKY</a:t>
            </a:r>
            <a:endParaRPr lang="cs-CZ" sz="3600" b="1" dirty="0">
              <a:solidFill>
                <a:srgbClr val="92D050"/>
              </a:solidFill>
            </a:endParaRPr>
          </a:p>
        </p:txBody>
      </p:sp>
      <p:pic>
        <p:nvPicPr>
          <p:cNvPr id="4103" name="Picture 7" descr="C:\Documents and Settings\Standard\Dokumenty\DUM-př +prv\Pomocné fotky\Nová složka\List jírovc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581" y="1113721"/>
            <a:ext cx="2016224" cy="151216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:\List,stonek\List dubu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459" y="3079894"/>
            <a:ext cx="2290469" cy="153031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9669" y="4590229"/>
            <a:ext cx="1563851" cy="208483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Documents and Settings\Standard\Plocha\Přírodniny\P1110338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18" t="15211" r="5087" b="12775"/>
          <a:stretch/>
        </p:blipFill>
        <p:spPr bwMode="auto">
          <a:xfrm>
            <a:off x="4336807" y="5533852"/>
            <a:ext cx="1262351" cy="79190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Standard\Dokumenty\DUM-př +prv\Pomocné fotky\listy\P1100955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17" r="23344"/>
          <a:stretch/>
        </p:blipFill>
        <p:spPr bwMode="auto">
          <a:xfrm>
            <a:off x="7092280" y="1293040"/>
            <a:ext cx="1462229" cy="14474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Standard\Dokumenty\DUM-př +prv\Ořechy,kiwi\P1080268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682" t="25601" r="30019" b="27853"/>
          <a:stretch/>
        </p:blipFill>
        <p:spPr bwMode="auto">
          <a:xfrm>
            <a:off x="4500865" y="1387865"/>
            <a:ext cx="1223076" cy="96388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Standard\Plocha\Přírodniny\P1110524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4430" y="2939764"/>
            <a:ext cx="2017927" cy="151344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97941" y="6414570"/>
            <a:ext cx="367382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Spoj šipkou list nebo strom s plodem.</a:t>
            </a:r>
            <a:endParaRPr lang="cs-CZ" dirty="0"/>
          </a:p>
        </p:txBody>
      </p:sp>
      <p:pic>
        <p:nvPicPr>
          <p:cNvPr id="5" name="Picture 2" descr="C:\Documents and Settings\Standard\Plocha\Přírodniny\P1110520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510" t="26171" r="26396" b="14533"/>
          <a:stretch/>
        </p:blipFill>
        <p:spPr bwMode="auto">
          <a:xfrm>
            <a:off x="3861034" y="2363516"/>
            <a:ext cx="996696" cy="86752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Standard\Plocha\Přírodniny\P1110687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6634" y="4972115"/>
            <a:ext cx="1781955" cy="133646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1404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05304" y="845342"/>
            <a:ext cx="559508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Ke kterému listu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patří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který plod ?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2403" y="4293096"/>
            <a:ext cx="1338564" cy="1019922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Documents and Settings\Standard\Plocha\Žalud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62528" b="-53984"/>
          <a:stretch/>
        </p:blipFill>
        <p:spPr bwMode="auto">
          <a:xfrm>
            <a:off x="3655455" y="3839611"/>
            <a:ext cx="1964542" cy="147340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Standard\Plocha\Bukvic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9414" y="2740475"/>
            <a:ext cx="1562230" cy="117167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42661" y="151244"/>
            <a:ext cx="4784387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b="1" dirty="0" smtClean="0">
                <a:solidFill>
                  <a:srgbClr val="92D050"/>
                </a:solidFill>
              </a:rPr>
              <a:t>PRO CHYTRÉ HLAVIČKY</a:t>
            </a:r>
            <a:endParaRPr lang="cs-CZ" sz="3600" b="1" dirty="0">
              <a:solidFill>
                <a:srgbClr val="92D050"/>
              </a:solidFill>
            </a:endParaRPr>
          </a:p>
        </p:txBody>
      </p:sp>
      <p:pic>
        <p:nvPicPr>
          <p:cNvPr id="4103" name="Picture 7" descr="C:\Documents and Settings\Standard\Dokumenty\DUM-př +prv\Pomocné fotky\Nová složka\List jírovc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581" y="1113721"/>
            <a:ext cx="2016224" cy="151216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:\List,stonek\List dubu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459" y="3079894"/>
            <a:ext cx="2290469" cy="153031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9669" y="4590229"/>
            <a:ext cx="1563851" cy="2084831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Documents and Settings\Standard\Plocha\Přírodniny\P1110338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18" t="15211" r="5087" b="12775"/>
          <a:stretch/>
        </p:blipFill>
        <p:spPr bwMode="auto">
          <a:xfrm>
            <a:off x="4336807" y="5533852"/>
            <a:ext cx="1262351" cy="79190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Standard\Dokumenty\DUM-př +prv\Pomocné fotky\listy\P1100955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17" r="23344"/>
          <a:stretch/>
        </p:blipFill>
        <p:spPr bwMode="auto">
          <a:xfrm>
            <a:off x="7092280" y="1293040"/>
            <a:ext cx="1462229" cy="144743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Standard\Dokumenty\DUM-př +prv\Ořechy,kiwi\P1080268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682" t="25601" r="30019" b="27853"/>
          <a:stretch/>
        </p:blipFill>
        <p:spPr bwMode="auto">
          <a:xfrm>
            <a:off x="4500865" y="1387865"/>
            <a:ext cx="1223076" cy="96388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Standard\Plocha\Přírodniny\P1110524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4430" y="2939764"/>
            <a:ext cx="2017927" cy="1513445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97941" y="6414570"/>
            <a:ext cx="4823949" cy="461665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Spoj šipkou list nebo strom s plodem.</a:t>
            </a:r>
            <a:endParaRPr lang="cs-CZ" sz="2400" dirty="0"/>
          </a:p>
        </p:txBody>
      </p:sp>
      <p:pic>
        <p:nvPicPr>
          <p:cNvPr id="5" name="Picture 2" descr="C:\Documents and Settings\Standard\Plocha\Přírodniny\P1110520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510" t="26171" r="26396" b="14533"/>
          <a:stretch/>
        </p:blipFill>
        <p:spPr bwMode="auto">
          <a:xfrm>
            <a:off x="3861034" y="2363516"/>
            <a:ext cx="996696" cy="86752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Standard\Plocha\Přírodniny\P1110687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6634" y="4972115"/>
            <a:ext cx="1781955" cy="133646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5552126" y="2016757"/>
            <a:ext cx="1900194" cy="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1691680" y="2016757"/>
            <a:ext cx="2304256" cy="72371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6084168" y="3326311"/>
            <a:ext cx="1368152" cy="231403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979712" y="3696486"/>
            <a:ext cx="2016224" cy="756723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084168" y="3912148"/>
            <a:ext cx="1142880" cy="890909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1979712" y="5313018"/>
            <a:ext cx="2658014" cy="61678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04154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Standard\Plocha\Přírodniny\P11105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2037" y="2420888"/>
            <a:ext cx="3550121" cy="2662591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Standard\Plocha\Přírodniny\P11105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205" y="2420887"/>
            <a:ext cx="3550121" cy="2662591"/>
          </a:xfrm>
          <a:prstGeom prst="round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5130" y="91951"/>
            <a:ext cx="92478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Jak se jmenuje tato podzimní událost ?</a:t>
            </a:r>
          </a:p>
          <a:p>
            <a:r>
              <a:rPr lang="cs-CZ" sz="4400" b="1" dirty="0" smtClean="0">
                <a:solidFill>
                  <a:schemeClr val="accent2">
                    <a:lumMod val="75000"/>
                  </a:schemeClr>
                </a:solidFill>
              </a:rPr>
              <a:t>             Co se při ní dělá?</a:t>
            </a:r>
            <a:endParaRPr lang="cs-CZ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70265" y="5720091"/>
            <a:ext cx="5142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50000"/>
                  </a:schemeClr>
                </a:solidFill>
              </a:rPr>
              <a:t>V Ý L O V    R Y B N Í K A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57846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32" t="28700" r="5687" b="30385"/>
          <a:stretch/>
        </p:blipFill>
        <p:spPr bwMode="auto">
          <a:xfrm>
            <a:off x="2197923" y="2852936"/>
            <a:ext cx="4390300" cy="1698976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22747" y="476672"/>
            <a:ext cx="648761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      POPIŠ ČÁSTI TĚLA RYBY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 slož z písmenek jejich přetáhnutím na řádek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6198738" y="2758862"/>
            <a:ext cx="1463286" cy="98952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865830" y="2060847"/>
            <a:ext cx="1977978" cy="164157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3982197" y="4086364"/>
            <a:ext cx="432048" cy="108012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699792" y="3861048"/>
            <a:ext cx="878813" cy="10081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725985" y="2708920"/>
            <a:ext cx="336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L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21168" y="2708920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V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350013" y="2708920"/>
            <a:ext cx="410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H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2708920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5536" y="2708920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03842" y="2204864"/>
            <a:ext cx="451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C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81041" y="2204864"/>
            <a:ext cx="67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O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205364" y="2204864"/>
            <a:ext cx="425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588223" y="2204864"/>
            <a:ext cx="465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A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63400" y="5013176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723414" y="501317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470694" y="5013176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L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077016" y="5013176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O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809870" y="5013176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U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198738" y="501317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73" name="TextovéPole 3072"/>
          <p:cNvSpPr txBox="1"/>
          <p:nvPr/>
        </p:nvSpPr>
        <p:spPr>
          <a:xfrm>
            <a:off x="6461202" y="5013176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V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75" name="TextovéPole 3074"/>
          <p:cNvSpPr txBox="1"/>
          <p:nvPr/>
        </p:nvSpPr>
        <p:spPr>
          <a:xfrm>
            <a:off x="395536" y="3717032"/>
            <a:ext cx="1806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-----------------------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077" name="TextovéPole 3076"/>
          <p:cNvSpPr txBox="1"/>
          <p:nvPr/>
        </p:nvSpPr>
        <p:spPr>
          <a:xfrm>
            <a:off x="7098848" y="3748390"/>
            <a:ext cx="1383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</a:t>
            </a:r>
            <a:endParaRPr lang="cs-CZ" dirty="0"/>
          </a:p>
        </p:txBody>
      </p:sp>
      <p:sp>
        <p:nvSpPr>
          <p:cNvPr id="3078" name="TextovéPole 3077"/>
          <p:cNvSpPr txBox="1"/>
          <p:nvPr/>
        </p:nvSpPr>
        <p:spPr>
          <a:xfrm>
            <a:off x="2036346" y="5680520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</a:t>
            </a:r>
            <a:endParaRPr lang="cs-CZ" dirty="0"/>
          </a:p>
        </p:txBody>
      </p:sp>
      <p:cxnSp>
        <p:nvCxnSpPr>
          <p:cNvPr id="3083" name="Přímá spojnice se šipkou 3082"/>
          <p:cNvCxnSpPr/>
          <p:nvPr/>
        </p:nvCxnSpPr>
        <p:spPr>
          <a:xfrm flipH="1" flipV="1">
            <a:off x="5638368" y="4086364"/>
            <a:ext cx="740067" cy="78279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9268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32" t="28700" r="5687" b="30385"/>
          <a:stretch/>
        </p:blipFill>
        <p:spPr bwMode="auto">
          <a:xfrm>
            <a:off x="2273423" y="2882152"/>
            <a:ext cx="4314800" cy="1669759"/>
          </a:xfrm>
          <a:prstGeom prst="round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22747" y="476672"/>
            <a:ext cx="6487610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B050"/>
                </a:solidFill>
              </a:rPr>
              <a:t>      POPIŠ ČÁSTI TĚLA RYBY</a:t>
            </a:r>
          </a:p>
          <a:p>
            <a:r>
              <a:rPr lang="cs-CZ" sz="2400" b="1" dirty="0" smtClean="0">
                <a:solidFill>
                  <a:srgbClr val="00B050"/>
                </a:solidFill>
              </a:rPr>
              <a:t> slož z písmenek jejich přetáhnutím na řádek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6149856" y="2758862"/>
            <a:ext cx="1512168" cy="1142836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865830" y="2060847"/>
            <a:ext cx="1735550" cy="1584176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4139952" y="3933056"/>
            <a:ext cx="432048" cy="108012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699792" y="3861048"/>
            <a:ext cx="878813" cy="1008112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725985" y="2708920"/>
            <a:ext cx="336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L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21168" y="2708920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V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350013" y="2708920"/>
            <a:ext cx="410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H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2708920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5536" y="2708920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903842" y="2204864"/>
            <a:ext cx="451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C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81041" y="2204864"/>
            <a:ext cx="67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O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205364" y="2204864"/>
            <a:ext cx="425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588223" y="2204864"/>
            <a:ext cx="465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A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63400" y="5013176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723414" y="501317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E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470694" y="5013176"/>
            <a:ext cx="335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L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077016" y="5013176"/>
            <a:ext cx="42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O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809870" y="5013176"/>
            <a:ext cx="415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U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198738" y="5013176"/>
            <a:ext cx="359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73" name="TextovéPole 3072"/>
          <p:cNvSpPr txBox="1"/>
          <p:nvPr/>
        </p:nvSpPr>
        <p:spPr>
          <a:xfrm>
            <a:off x="6461202" y="5013176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V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075" name="TextovéPole 3074"/>
          <p:cNvSpPr txBox="1"/>
          <p:nvPr/>
        </p:nvSpPr>
        <p:spPr>
          <a:xfrm>
            <a:off x="395536" y="3717032"/>
            <a:ext cx="1806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-----------------------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077" name="TextovéPole 3076"/>
          <p:cNvSpPr txBox="1"/>
          <p:nvPr/>
        </p:nvSpPr>
        <p:spPr>
          <a:xfrm>
            <a:off x="7098848" y="3748390"/>
            <a:ext cx="1383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</a:t>
            </a:r>
            <a:endParaRPr lang="cs-CZ" dirty="0"/>
          </a:p>
        </p:txBody>
      </p:sp>
      <p:sp>
        <p:nvSpPr>
          <p:cNvPr id="3078" name="TextovéPole 3077"/>
          <p:cNvSpPr txBox="1"/>
          <p:nvPr/>
        </p:nvSpPr>
        <p:spPr>
          <a:xfrm>
            <a:off x="2036346" y="5680520"/>
            <a:ext cx="2441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-------------------------------</a:t>
            </a:r>
            <a:endParaRPr lang="cs-CZ" dirty="0"/>
          </a:p>
        </p:txBody>
      </p:sp>
      <p:cxnSp>
        <p:nvCxnSpPr>
          <p:cNvPr id="3083" name="Přímá spojnice se šipkou 3082"/>
          <p:cNvCxnSpPr/>
          <p:nvPr/>
        </p:nvCxnSpPr>
        <p:spPr>
          <a:xfrm flipH="1" flipV="1">
            <a:off x="5638368" y="4086364"/>
            <a:ext cx="740067" cy="7827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498746" y="3409836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H L A V A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104071" y="3409836"/>
            <a:ext cx="1250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O C A S</a:t>
            </a:r>
            <a:endParaRPr lang="cs-CZ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90845" y="5274786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P L O U T E V</a:t>
            </a:r>
            <a:endParaRPr lang="cs-CZ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3689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31988" y="-1450975"/>
            <a:ext cx="13009563" cy="975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18519"/>
            <a:ext cx="52988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Vyprávěj o výlovu rybníků!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8574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25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52736"/>
            <a:ext cx="4280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 OBRÁZKŮ A FOTOGRAFIÍ: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45360" y="2708920"/>
            <a:ext cx="4467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Fotografie : Vlastní fotogalerie autorky 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37989"/>
            <a:ext cx="2612472" cy="3493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79562" y="1907164"/>
            <a:ext cx="307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www.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74296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Motiv systému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536</Words>
  <Application>Microsoft Office PowerPoint</Application>
  <PresentationFormat>Předvádění na obrazovce (4:3)</PresentationFormat>
  <Paragraphs>158</Paragraphs>
  <Slides>17</Slides>
  <Notes>4</Notes>
  <HiddenSlides>4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Motiv systému Office</vt:lpstr>
      <vt:lpstr>Aerodynamika</vt:lpstr>
      <vt:lpstr>Cesta</vt:lpstr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Your User Name</dc:creator>
  <cp:lastModifiedBy>Dum</cp:lastModifiedBy>
  <cp:revision>66</cp:revision>
  <dcterms:created xsi:type="dcterms:W3CDTF">2013-10-22T07:37:34Z</dcterms:created>
  <dcterms:modified xsi:type="dcterms:W3CDTF">2014-02-28T16:43:48Z</dcterms:modified>
</cp:coreProperties>
</file>