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33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Img"/>
          </p:nvPr>
        </p:nvSpPr>
        <p:spPr bwMode="auto">
          <a:xfrm>
            <a:off x="0" y="-8066088"/>
            <a:ext cx="0" cy="17521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9" name="Rectangle 11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1638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6875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6875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6875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6875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1680825" y="-8066088"/>
            <a:ext cx="23363238" cy="1752282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F20565-9993-4266-B502-65FD9CAFD2B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DFC852-AAC7-480F-A2F0-2BA94DF13CF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C96D721-C00C-4831-9B36-623C486A8A5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0663" cy="4510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0263" y="1600200"/>
            <a:ext cx="4030662" cy="4510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BF08D8E-0EF7-48F9-AEE7-B9F5D9196A4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B3B898B-326C-4ECA-B7ED-0D13094E432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210E1F7-3F79-49B9-94C4-E7889BD49C1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01B328-F8C6-432C-A298-AC7B6C5262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01E52B0-53BE-4104-A145-A7ACFA1F545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F33D5EB-CC18-4BD9-971B-B06DE6DF30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946EA8C-2B5E-46F3-8A56-A1B49AF178D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18288" y="128588"/>
            <a:ext cx="2052637" cy="59817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08688" cy="59817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589B7AC-43DE-4754-8D2B-F648E848FCF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137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457200" y="6353175"/>
            <a:ext cx="2117725" cy="37147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>
          <a:xfrm>
            <a:off x="6553200" y="6353175"/>
            <a:ext cx="2117725" cy="371475"/>
          </a:xfrm>
        </p:spPr>
        <p:txBody>
          <a:bodyPr/>
          <a:lstStyle>
            <a:lvl1pPr>
              <a:defRPr/>
            </a:lvl1pPr>
          </a:lstStyle>
          <a:p>
            <a:fld id="{40956E82-F605-4859-9371-D6ACB8845CE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128588"/>
            <a:ext cx="82137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0663" cy="217805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0263" y="1600200"/>
            <a:ext cx="4030662" cy="217805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0650"/>
            <a:ext cx="4030663" cy="217963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0263" y="3930650"/>
            <a:ext cx="4030662" cy="217963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>
          <a:xfrm>
            <a:off x="457200" y="6353175"/>
            <a:ext cx="2117725" cy="37147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1"/>
          </p:nvPr>
        </p:nvSpPr>
        <p:spPr>
          <a:xfrm>
            <a:off x="6553200" y="6353175"/>
            <a:ext cx="2117725" cy="371475"/>
          </a:xfrm>
        </p:spPr>
        <p:txBody>
          <a:bodyPr/>
          <a:lstStyle>
            <a:lvl1pPr>
              <a:defRPr/>
            </a:lvl1pPr>
          </a:lstStyle>
          <a:p>
            <a:fld id="{C82DD5C0-AAA6-4D7E-9B2D-CF5EB5CE8CD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137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3725" cy="4510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17725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17725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fld id="{9F08C015-5C74-4162-B794-9C23702B365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774825"/>
            <a:ext cx="7772400" cy="2179638"/>
          </a:xfrm>
          <a:ln/>
        </p:spPr>
        <p:txBody>
          <a:bodyPr lIns="91440" tIns="45720" rIns="91440" bIns="45720"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600"/>
              <a:t>Název: Rozlišování kombinatorických                     skupin</a:t>
            </a:r>
            <a:br>
              <a:rPr lang="cs-CZ" sz="3600"/>
            </a:br>
            <a:r>
              <a:rPr lang="cs-CZ" sz="3600"/>
              <a:t/>
            </a:r>
            <a:br>
              <a:rPr lang="cs-CZ" sz="3600"/>
            </a:br>
            <a:r>
              <a:rPr lang="cs-CZ" sz="2900"/>
              <a:t>Autor: Mgr. Pavel Poláček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84213" y="4140200"/>
            <a:ext cx="7775575" cy="223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</a:pPr>
            <a:r>
              <a:rPr lang="cs-CZ" sz="2400">
                <a:solidFill>
                  <a:srgbClr val="898989"/>
                </a:solidFill>
                <a:ea typeface="Microsoft YaHei" charset="0"/>
                <a:cs typeface="Microsoft YaHei" charset="0"/>
              </a:rPr>
              <a:t>Název SŠ:		VOŠ, SPŠ automobilní a technická</a:t>
            </a:r>
          </a:p>
          <a:p>
            <a:pPr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</a:pPr>
            <a:r>
              <a:rPr lang="cs-CZ" sz="2400">
                <a:solidFill>
                  <a:srgbClr val="898989"/>
                </a:solidFill>
                <a:ea typeface="Microsoft YaHei" charset="0"/>
                <a:cs typeface="Microsoft YaHei" charset="0"/>
              </a:rPr>
              <a:t>Tem. oblast:	             Matematika	</a:t>
            </a:r>
          </a:p>
          <a:p>
            <a:pPr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</a:pPr>
            <a:r>
              <a:rPr lang="cs-CZ" sz="2400">
                <a:solidFill>
                  <a:srgbClr val="898989"/>
                </a:solidFill>
                <a:ea typeface="Microsoft YaHei" charset="0"/>
                <a:cs typeface="Microsoft YaHei" charset="0"/>
              </a:rPr>
              <a:t>Ročník:		             Třetí</a:t>
            </a:r>
          </a:p>
          <a:p>
            <a:pPr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</a:pPr>
            <a:r>
              <a:rPr lang="cs-CZ" sz="2400">
                <a:solidFill>
                  <a:srgbClr val="898989"/>
                </a:solidFill>
                <a:ea typeface="Microsoft YaHei" charset="0"/>
                <a:cs typeface="Microsoft YaHei" charset="0"/>
              </a:rPr>
              <a:t>Číslo projektu:		CZ.1.07/1.5.00/34.0504</a:t>
            </a:r>
          </a:p>
          <a:p>
            <a:pPr>
              <a:spcBef>
                <a:spcPts val="6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</a:pPr>
            <a:r>
              <a:rPr lang="cs-CZ" sz="2400">
                <a:solidFill>
                  <a:srgbClr val="898989"/>
                </a:solidFill>
                <a:ea typeface="Microsoft YaHei" charset="0"/>
                <a:cs typeface="Microsoft YaHei" charset="0"/>
              </a:rPr>
              <a:t>Datum vzniku:	             20.6.2013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000000"/>
                </a:solidFill>
                <a:ea typeface="Microsoft YaHei" charset="0"/>
                <a:cs typeface="Microsoft YaHei" charset="0"/>
              </a:rPr>
              <a:t>Anotace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6425" cy="14351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 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6425" cy="4522788"/>
          </a:xfrm>
          <a:ln/>
        </p:spPr>
        <p:txBody>
          <a:bodyPr/>
          <a:lstStyle/>
          <a:p>
            <a:pPr indent="-33178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Účelem materiálu je naučit rozpoznávat situace v kombinatorice podle jejich typických znaků a zvolit správnou kombinatorickou skupinu. Ke každé skupině je uveden příklad. </a:t>
            </a:r>
          </a:p>
          <a:p>
            <a:pPr indent="-33178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Časová náročnost: 45 min.</a:t>
            </a:r>
          </a:p>
          <a:p>
            <a:pPr indent="-33178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4838" cy="14351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Kombinatorické skupiny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4838" cy="4521200"/>
          </a:xfrm>
          <a:ln/>
        </p:spPr>
        <p:txBody>
          <a:bodyPr/>
          <a:lstStyle/>
          <a:p>
            <a:pPr indent="-33178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V předchozích dílech materiálu jsme se seznámili se základními kombinatorickými skupinami. Jsou to variace, permutace a kombinace. Všechny ve dvou verzích: bez opakování a s opakováním.</a:t>
            </a:r>
          </a:p>
          <a:p>
            <a:pPr indent="-33178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Nyní si připomeneme vztahy, které platí pro počet všech těchto skupin o </a:t>
            </a:r>
            <a:r>
              <a:rPr lang="cs-CZ" i="1"/>
              <a:t>k </a:t>
            </a:r>
            <a:r>
              <a:rPr lang="cs-CZ"/>
              <a:t>prvcích vybíraných z množiny o </a:t>
            </a:r>
            <a:r>
              <a:rPr lang="cs-CZ" i="1"/>
              <a:t>n </a:t>
            </a:r>
            <a:r>
              <a:rPr lang="cs-CZ"/>
              <a:t>prvcích.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3250" cy="14351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Kombinatorické skupiny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4013200" cy="2155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>
                <a:solidFill>
                  <a:srgbClr val="000000"/>
                </a:solidFill>
                <a:ea typeface="Microsoft YaHei" charset="0"/>
                <a:cs typeface="Microsoft YaHei" charset="0"/>
              </a:rPr>
              <a:t>Permutace bez opakování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>
                <a:solidFill>
                  <a:srgbClr val="000000"/>
                </a:solidFill>
                <a:ea typeface="Microsoft YaHei" charset="0"/>
                <a:cs typeface="Microsoft YaHei" charset="0"/>
              </a:rPr>
              <a:t>Variace bez opakování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670425" y="1600200"/>
            <a:ext cx="4013200" cy="2155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>
                <a:solidFill>
                  <a:srgbClr val="000000"/>
                </a:solidFill>
                <a:ea typeface="Microsoft YaHei" charset="0"/>
                <a:cs typeface="Microsoft YaHei" charset="0"/>
              </a:rPr>
              <a:t>Kombinace bez opakování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670425" y="3959225"/>
            <a:ext cx="4473575" cy="2898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Kombinace s opakováním 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Následující tabulka a rozhodovací strom </a:t>
            </a:r>
            <a:r>
              <a:rPr lang="cs-CZ" sz="2800" dirty="0" smtClean="0">
                <a:solidFill>
                  <a:srgbClr val="000000"/>
                </a:solidFill>
                <a:ea typeface="Microsoft YaHei" charset="0"/>
                <a:cs typeface="Microsoft YaHei" charset="0"/>
              </a:rPr>
              <a:t>udávají, </a:t>
            </a:r>
            <a:r>
              <a:rPr lang="cs-CZ" sz="2800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kdy kterou skupinu použít. 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57200" y="3960813"/>
            <a:ext cx="4013200" cy="2155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>
                <a:solidFill>
                  <a:srgbClr val="000000"/>
                </a:solidFill>
                <a:ea typeface="Microsoft YaHei" charset="0"/>
                <a:cs typeface="Microsoft YaHei" charset="0"/>
              </a:rPr>
              <a:t>Permutace s opakováním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>
              <a:solidFill>
                <a:srgbClr val="000000"/>
              </a:solidFill>
              <a:ea typeface="Microsoft YaHei" charset="0"/>
              <a:cs typeface="Microsoft YaHei" charset="0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>
                <a:solidFill>
                  <a:srgbClr val="000000"/>
                </a:solidFill>
                <a:ea typeface="Microsoft YaHei" charset="0"/>
                <a:cs typeface="Microsoft YaHei" charset="0"/>
              </a:rPr>
              <a:t>Variace s opakováním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160588"/>
            <a:ext cx="1800225" cy="53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6425" y="3060700"/>
            <a:ext cx="3173413" cy="900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9950" y="2160588"/>
            <a:ext cx="3960813" cy="1079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288" y="5572125"/>
            <a:ext cx="2538412" cy="53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2438" y="4473575"/>
            <a:ext cx="4140200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35513" y="4500563"/>
            <a:ext cx="3905250" cy="9001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419100" y="115888"/>
            <a:ext cx="8220075" cy="1068387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/>
              <a:t>Permutace a variace bez opakování – příklady použití</a:t>
            </a:r>
          </a:p>
        </p:txBody>
      </p:sp>
      <p:graphicFrame>
        <p:nvGraphicFramePr>
          <p:cNvPr id="9218" name="Group 2"/>
          <p:cNvGraphicFramePr>
            <a:graphicFrameLocks noGrp="1"/>
          </p:cNvGraphicFramePr>
          <p:nvPr/>
        </p:nvGraphicFramePr>
        <p:xfrm>
          <a:off x="457200" y="1260475"/>
          <a:ext cx="8221663" cy="4354513"/>
        </p:xfrm>
        <a:graphic>
          <a:graphicData uri="http://schemas.openxmlformats.org/drawingml/2006/table">
            <a:tbl>
              <a:tblPr/>
              <a:tblGrid>
                <a:gridCol w="8221663"/>
              </a:tblGrid>
              <a:tr h="43545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1.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Kolika různými způsoby lze seřadit šestičlenné družstvo vojáků?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2.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K dispozici máme písmena A, B, C, D, E, F. Kolik různých čtyřmístných kódů (slov) lze z těchto písmen sestavit, nesmějí-li se písmena v kódu opakovat (tj. jedno písmeno nesmí být v kódu vícekrát)?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0000" marR="90000" marT="237456" marB="46800" horzOverflow="overflow">
                    <a:lnL w="18000" cap="flat" cmpd="sng" algn="ctr">
                      <a:solidFill>
                        <a:srgbClr val="FF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0" cap="flat" cmpd="sng" algn="ctr">
                      <a:solidFill>
                        <a:srgbClr val="FF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0" cap="flat" cmpd="sng" algn="ctr">
                      <a:solidFill>
                        <a:srgbClr val="FF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0" cap="flat" cmpd="sng" algn="ctr">
                      <a:solidFill>
                        <a:srgbClr val="FF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419100" y="360363"/>
            <a:ext cx="8220075" cy="5810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/>
              <a:t>Kombinace bez opakování – příklad použití</a:t>
            </a:r>
          </a:p>
        </p:txBody>
      </p:sp>
      <p:graphicFrame>
        <p:nvGraphicFramePr>
          <p:cNvPr id="10242" name="Group 2"/>
          <p:cNvGraphicFramePr>
            <a:graphicFrameLocks noGrp="1"/>
          </p:cNvGraphicFramePr>
          <p:nvPr/>
        </p:nvGraphicFramePr>
        <p:xfrm>
          <a:off x="458788" y="1133475"/>
          <a:ext cx="8318500" cy="4651375"/>
        </p:xfrm>
        <a:graphic>
          <a:graphicData uri="http://schemas.openxmlformats.org/drawingml/2006/table">
            <a:tbl>
              <a:tblPr/>
              <a:tblGrid>
                <a:gridCol w="8318500"/>
              </a:tblGrid>
              <a:tr h="46513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1.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 osudí je 5 modrých a 4 červené míčky. Poslepu táhneme 3 míčky.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a) Kolik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různých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takových tahů lze provést?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b) Kolik z těchto tahů obsahuje pouze červené nebo pouze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   modré míčky?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c) Kolik tahů obsahuje </a:t>
                      </a:r>
                      <a:r>
                        <a:rPr kumimoji="0" lang="cs-CZ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alepsoň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2 červené míčky?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Později se dozvíme, co to je v matematice pravděpodobnost a jak ji určit. Pak se vrátíme k tomuto příkladu a určíme pravděpodobnost, že při tahu nastane situace z b) a c).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0000" marR="90000" marT="237456" marB="46800" horzOverflow="overflow">
                    <a:lnL w="18000" cap="flat" cmpd="sng" algn="ctr">
                      <a:solidFill>
                        <a:srgbClr val="FF420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0" cap="flat" cmpd="sng" algn="ctr">
                      <a:solidFill>
                        <a:srgbClr val="FF420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0" cap="flat" cmpd="sng" algn="ctr">
                      <a:solidFill>
                        <a:srgbClr val="FF420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0" cap="flat" cmpd="sng" algn="ctr">
                      <a:solidFill>
                        <a:srgbClr val="FF420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419100" y="115888"/>
            <a:ext cx="8220075" cy="1068387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/>
              <a:t>Permutace a variace s opakováním – příklady použití</a:t>
            </a:r>
          </a:p>
        </p:txBody>
      </p:sp>
      <p:graphicFrame>
        <p:nvGraphicFramePr>
          <p:cNvPr id="11266" name="Group 2"/>
          <p:cNvGraphicFramePr>
            <a:graphicFrameLocks noGrp="1"/>
          </p:cNvGraphicFramePr>
          <p:nvPr/>
        </p:nvGraphicFramePr>
        <p:xfrm>
          <a:off x="457200" y="1260475"/>
          <a:ext cx="8221663" cy="4354513"/>
        </p:xfrm>
        <a:graphic>
          <a:graphicData uri="http://schemas.openxmlformats.org/drawingml/2006/table">
            <a:tbl>
              <a:tblPr/>
              <a:tblGrid>
                <a:gridCol w="8221663"/>
              </a:tblGrid>
              <a:tr h="43545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 1.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Kolik slov o čtyřech znacích lze teoreticky sestavit pomocí Morseovy abecedy (2 znaky: tečka, čárka), chceme-li, aby ve slově byly 3 tečky a jedna čárka?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Uvažujte libovolná slova daných vlastností, ne jen ta běžně známá, která jsou použita pro písmena.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 2.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Hážu třemi různými hracími kostkami (modrá, červená, zelená). Kolik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různých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výsledků mohu při dostatečné trpělivosti zaznamenat?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0000" marR="90000" marT="237456" marB="46800" horzOverflow="overflow">
                    <a:lnL w="18000" cap="flat" cmpd="sng" algn="ctr">
                      <a:solidFill>
                        <a:srgbClr val="00D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0" cap="flat" cmpd="sng" algn="ctr">
                      <a:solidFill>
                        <a:srgbClr val="00D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0" cap="flat" cmpd="sng" algn="ctr">
                      <a:solidFill>
                        <a:srgbClr val="00D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0" cap="flat" cmpd="sng" algn="ctr">
                      <a:solidFill>
                        <a:srgbClr val="00D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419100" y="360363"/>
            <a:ext cx="8220075" cy="58102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/>
              <a:t>Kombinace s opakováním – příklad použití</a:t>
            </a:r>
          </a:p>
        </p:txBody>
      </p:sp>
      <p:graphicFrame>
        <p:nvGraphicFramePr>
          <p:cNvPr id="12290" name="Group 2"/>
          <p:cNvGraphicFramePr>
            <a:graphicFrameLocks noGrp="1"/>
          </p:cNvGraphicFramePr>
          <p:nvPr/>
        </p:nvGraphicFramePr>
        <p:xfrm>
          <a:off x="457200" y="1260475"/>
          <a:ext cx="8221663" cy="3059113"/>
        </p:xfrm>
        <a:graphic>
          <a:graphicData uri="http://schemas.openxmlformats.org/drawingml/2006/table">
            <a:tbl>
              <a:tblPr/>
              <a:tblGrid>
                <a:gridCol w="8221663"/>
              </a:tblGrid>
              <a:tr h="30591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Př 1.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 počítačové hře jste kouzelník a kouzla sesíláte tak, že kombinujete tři ze základních elementů (</a:t>
                      </a: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voda, vzduch, oheň, země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). Jeden element může být v kouzlu obsažen vícekrát, přičemž nezáleží na jejich pořadí. Například           -</a:t>
                      </a: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oheň, vzduch, oheň-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 je stejné jako -</a:t>
                      </a: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oheň, oheň, vzduch-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. Kolik různých kouzel lze ve hře nakombinovat?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7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0000" marR="90000" marT="237456" marB="46800" horzOverflow="overflow">
                    <a:lnL w="18000" cap="flat" cmpd="sng" algn="ctr">
                      <a:solidFill>
                        <a:srgbClr val="B3B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8000" cap="flat" cmpd="sng" algn="ctr">
                      <a:solidFill>
                        <a:srgbClr val="B3B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8000" cap="flat" cmpd="sng" algn="ctr">
                      <a:solidFill>
                        <a:srgbClr val="B3B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8000" cap="flat" cmpd="sng" algn="ctr">
                      <a:solidFill>
                        <a:srgbClr val="B3B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18488" cy="14351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Závěr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18488" cy="6551613"/>
          </a:xfrm>
          <a:ln/>
        </p:spPr>
        <p:txBody>
          <a:bodyPr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Jako samostatnou práci/domácí úkol vyřešte všechny výše uvedené příklady. Veškeré potřebné informace naleznete v tomto materiálu.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Tento materiál je pouze přehledový. Podrobnější vysvětlení všech pojmů naleznete v minulých dílech materiálu o kombinatorice.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Zdroj obrázků: vlastní tvorba.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Microsoft YaHei"/>
        <a:cs typeface="Microsoft YaHei"/>
      </a:majorFont>
      <a:minorFont>
        <a:latin typeface="Calibri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492</Words>
  <Application>Microsoft Office PowerPoint</Application>
  <PresentationFormat>Předvádění na obrazovce (4:3)</PresentationFormat>
  <Paragraphs>65</Paragraphs>
  <Slides>11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Times New Roman</vt:lpstr>
      <vt:lpstr>Calibri</vt:lpstr>
      <vt:lpstr>Microsoft YaHei</vt:lpstr>
      <vt:lpstr>Arial</vt:lpstr>
      <vt:lpstr>Wingdings</vt:lpstr>
      <vt:lpstr>Motiv sady Office</vt:lpstr>
      <vt:lpstr>Název: Rozlišování kombinatorických                     skupin  Autor: Mgr. Pavel Poláček</vt:lpstr>
      <vt:lpstr> </vt:lpstr>
      <vt:lpstr>Kombinatorické skupiny</vt:lpstr>
      <vt:lpstr>Kombinatorické skupiny</vt:lpstr>
      <vt:lpstr>Snímek 5</vt:lpstr>
      <vt:lpstr>Snímek 6</vt:lpstr>
      <vt:lpstr>Permutace a variace bez opakování – příklady použití</vt:lpstr>
      <vt:lpstr>Kombinace bez opakování – příklad použití</vt:lpstr>
      <vt:lpstr>Permutace a variace s opakováním – příklady použití</vt:lpstr>
      <vt:lpstr>Kombinace s opakováním – příklad použití</vt:lpstr>
      <vt:lpstr>Závěr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Název: Autor:</dc:title>
  <dc:creator>Karel Hodan</dc:creator>
  <cp:lastModifiedBy>Dum</cp:lastModifiedBy>
  <cp:revision>3</cp:revision>
  <cp:lastPrinted>1601-01-01T00:00:00Z</cp:lastPrinted>
  <dcterms:created xsi:type="dcterms:W3CDTF">2013-02-28T09:52:01Z</dcterms:created>
  <dcterms:modified xsi:type="dcterms:W3CDTF">2014-02-28T16:53:14Z</dcterms:modified>
</cp:coreProperties>
</file>