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6"/>
  </p:notesMasterIdLst>
  <p:sldIdLst>
    <p:sldId id="1216" r:id="rId2"/>
    <p:sldId id="1217" r:id="rId3"/>
    <p:sldId id="1219" r:id="rId4"/>
    <p:sldId id="1220" r:id="rId5"/>
    <p:sldId id="1222" r:id="rId6"/>
    <p:sldId id="1221" r:id="rId7"/>
    <p:sldId id="1223" r:id="rId8"/>
    <p:sldId id="1224" r:id="rId9"/>
    <p:sldId id="1225" r:id="rId10"/>
    <p:sldId id="1226" r:id="rId11"/>
    <p:sldId id="1227" r:id="rId12"/>
    <p:sldId id="1228" r:id="rId13"/>
    <p:sldId id="1229" r:id="rId14"/>
    <p:sldId id="121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19" autoAdjust="0"/>
    <p:restoredTop sz="98744" autoAdjust="0"/>
  </p:normalViewPr>
  <p:slideViewPr>
    <p:cSldViewPr>
      <p:cViewPr>
        <p:scale>
          <a:sx n="100" d="100"/>
          <a:sy n="100" d="100"/>
        </p:scale>
        <p:origin x="-60" y="23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 smtClean="0">
                <a:cs typeface="+mn-cs"/>
              </a:defRPr>
            </a:lvl1pPr>
          </a:lstStyle>
          <a:p>
            <a:pPr>
              <a:defRPr/>
            </a:pPr>
            <a:fld id="{77A878A8-CFF2-4BD8-87AC-B35DBA829993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 smtClean="0">
                <a:cs typeface="+mn-cs"/>
              </a:defRPr>
            </a:lvl1pPr>
          </a:lstStyle>
          <a:p>
            <a:pPr>
              <a:defRPr/>
            </a:pPr>
            <a:fld id="{A6206B74-1E25-4290-A731-84A6CD6CA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latin typeface="Calibri" pitchFamily="34" charset="0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F13CB-0450-4A51-A1E5-FD5D1EEFA4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0253E1-2596-4AE0-BD78-21BB85A55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latin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4E463-F7DE-4275-87BD-41D29AC8B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9228D2-10F4-435C-8EF9-83C28346D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27BE4-DDDA-4807-8C5E-1C27FD8776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340E1-7EF9-4B07-A25C-BFC6D00606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FFEF61-E658-4F87-BB3E-6268730C2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A043D1-A863-42FF-BB50-2E1761D12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9F48D-A33A-42B4-B7E9-D6482A03F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9E64BB-69BF-4ACA-A6E0-D643FB000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11D696-118F-4DF6-893C-651AA4079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F02CA-33CB-483E-823B-54CB995306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789F2-0D67-4A74-A447-D02CA9AB3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cs typeface="+mn-cs"/>
              </a:defRPr>
            </a:lvl1pPr>
          </a:lstStyle>
          <a:p>
            <a:pPr>
              <a:defRPr/>
            </a:pPr>
            <a:fld id="{49F10F82-2694-4E58-98DE-9D76900E3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44675" y="5732463"/>
            <a:ext cx="5643563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Obdélník 5"/>
          <p:cNvSpPr>
            <a:spLocks noChangeArrowheads="1"/>
          </p:cNvSpPr>
          <p:nvPr/>
        </p:nvSpPr>
        <p:spPr bwMode="auto">
          <a:xfrm>
            <a:off x="533400" y="2133600"/>
            <a:ext cx="8034338" cy="332263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</a:t>
            </a:r>
            <a:r>
              <a:rPr lang="cs-CZ" sz="2000" b="1" i="1">
                <a:latin typeface="Calibri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>
                <a:latin typeface="Calibri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Název materiálu: </a:t>
            </a:r>
            <a:r>
              <a:rPr lang="cs-CZ" sz="2000" b="1" i="1">
                <a:latin typeface="Calibri" pitchFamily="34" charset="0"/>
              </a:rPr>
              <a:t>VY_32_INOVACE_6C_15_Kůže</a:t>
            </a: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Téma sady: </a:t>
            </a:r>
            <a:r>
              <a:rPr lang="cs-CZ" sz="2000" b="1" i="1">
                <a:latin typeface="Calibri" pitchFamily="34" charset="0"/>
              </a:rPr>
              <a:t>Biologie člověka</a:t>
            </a:r>
            <a:endParaRPr lang="cs-CZ" sz="1000" i="1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Datum vzniku: </a:t>
            </a:r>
            <a:r>
              <a:rPr lang="cs-CZ" sz="2000" b="1" i="1">
                <a:latin typeface="Calibri" pitchFamily="34" charset="0"/>
              </a:rPr>
              <a:t>březen 2014</a:t>
            </a:r>
            <a:endParaRPr lang="cs-CZ" sz="1000" i="1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Třída: </a:t>
            </a:r>
            <a:r>
              <a:rPr lang="cs-CZ" sz="2000" b="1" i="1">
                <a:latin typeface="Calibri" pitchFamily="34" charset="0"/>
              </a:rPr>
              <a:t>Tercie</a:t>
            </a:r>
            <a:endParaRPr lang="cs-CZ" sz="1000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Autor: </a:t>
            </a:r>
            <a:r>
              <a:rPr lang="cs-CZ" sz="2000" b="1" i="1">
                <a:latin typeface="Calibri" pitchFamily="34" charset="0"/>
              </a:rPr>
              <a:t>Mgr. Miroslav Pražienka</a:t>
            </a:r>
            <a:endParaRPr lang="cs-CZ" sz="2000">
              <a:latin typeface="Calibri" pitchFamily="34" charset="0"/>
            </a:endParaRPr>
          </a:p>
        </p:txBody>
      </p:sp>
      <p:pic>
        <p:nvPicPr>
          <p:cNvPr id="16387" name="Picture 2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296863"/>
            <a:ext cx="1620838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750300" cy="4787900"/>
          </a:xfrm>
        </p:spPr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cs-CZ" sz="2400" smtClean="0">
                <a:solidFill>
                  <a:schemeClr val="tx1"/>
                </a:solidFill>
              </a:rPr>
              <a:t>Materiál slouží k aktivní výuce o kůži. Může slo</a:t>
            </a:r>
            <a:r>
              <a:rPr lang="cs-CZ" sz="2400" smtClean="0">
                <a:solidFill>
                  <a:schemeClr val="tx1"/>
                </a:solidFill>
                <a:latin typeface="Arial" charset="0"/>
              </a:rPr>
              <a:t>u</a:t>
            </a:r>
            <a:r>
              <a:rPr lang="cs-CZ" sz="2400" smtClean="0">
                <a:solidFill>
                  <a:schemeClr val="tx1"/>
                </a:solidFill>
              </a:rPr>
              <a:t>žit i jako návod pro praktika z přírodopisu na téma kůže.</a:t>
            </a:r>
          </a:p>
          <a:p>
            <a:pPr eaLnBrk="1" hangingPunct="1">
              <a:lnSpc>
                <a:spcPct val="200000"/>
              </a:lnSpc>
            </a:pPr>
            <a:r>
              <a:rPr lang="cs-CZ" sz="2400" smtClean="0">
                <a:solidFill>
                  <a:schemeClr val="tx1"/>
                </a:solidFill>
              </a:rPr>
              <a:t>Fakta psána písmem žluté barvy jsou pro žáky povinné poznámky k zápisu do jejich sešitů, bílé písmo jsou doplňující údaje.</a:t>
            </a:r>
          </a:p>
          <a:p>
            <a:pPr eaLnBrk="1" hangingPunct="1">
              <a:lnSpc>
                <a:spcPct val="200000"/>
              </a:lnSpc>
            </a:pPr>
            <a:r>
              <a:rPr lang="cs-CZ" sz="2400" smtClean="0">
                <a:solidFill>
                  <a:schemeClr val="tx1"/>
                </a:solidFill>
              </a:rPr>
              <a:t>Aktivita je připravena pro osm</a:t>
            </a:r>
            <a:r>
              <a:rPr lang="cs-CZ" sz="2400" smtClean="0">
                <a:solidFill>
                  <a:schemeClr val="tx1"/>
                </a:solidFill>
                <a:latin typeface="Arial" charset="0"/>
              </a:rPr>
              <a:t>é </a:t>
            </a:r>
            <a:r>
              <a:rPr lang="cs-CZ" sz="2400" smtClean="0">
                <a:solidFill>
                  <a:schemeClr val="tx1"/>
                </a:solidFill>
              </a:rPr>
              <a:t>ročníky ZŠ a odpovídající ročníky víceletých gymnázií.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5" name="Picture 2" descr="File:Human skin structur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916113"/>
            <a:ext cx="6626225" cy="455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107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Úkoly: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713788" cy="5399087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během 60 sekund zapiš deset pojmů, které se ti vybaví, když se řekne </a:t>
            </a:r>
            <a:r>
              <a:rPr lang="cs-CZ" b="1" smtClean="0">
                <a:solidFill>
                  <a:schemeClr val="tx1"/>
                </a:solidFill>
              </a:rPr>
              <a:t>kůže</a:t>
            </a:r>
          </a:p>
          <a:p>
            <a:r>
              <a:rPr lang="cs-CZ" smtClean="0">
                <a:solidFill>
                  <a:schemeClr val="tx1"/>
                </a:solidFill>
              </a:rPr>
              <a:t>nyní pracujte ve dvojicích – z vašich 20 pojmů vyberte 6 pojmů nejzajímavějších a nejvíce souvisejících s biologickým pojmem kůže, na kterých se shodnete</a:t>
            </a:r>
          </a:p>
          <a:p>
            <a:endParaRPr lang="cs-CZ" sz="2800" smtClean="0">
              <a:solidFill>
                <a:schemeClr val="tx1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278812" cy="4970462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nyní pracujte ve čtveřicích – z vašich 12 pojmů vyberte 4 pojmy, na kterých se shodnete</a:t>
            </a:r>
          </a:p>
          <a:p>
            <a:r>
              <a:rPr lang="cs-CZ" smtClean="0">
                <a:solidFill>
                  <a:schemeClr val="tx1"/>
                </a:solidFill>
              </a:rPr>
              <a:t>vyberte zástupce z vaší skupiny a pojďte napsat pojmy na tabuli; POZOR – pojmy na tabuli se NESMÍ opakovat – hlídejte, co píšou ostatní!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Kůže v číslech: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7772400" cy="5049837"/>
          </a:xfrm>
        </p:spPr>
        <p:txBody>
          <a:bodyPr/>
          <a:lstStyle/>
          <a:p>
            <a:r>
              <a:rPr lang="cs-CZ" sz="2400" smtClean="0"/>
              <a:t>plocha kůže u dospělého člověka:</a:t>
            </a:r>
          </a:p>
          <a:p>
            <a:r>
              <a:rPr lang="cs-CZ" sz="2400" smtClean="0"/>
              <a:t>hmotnost kůže vzhlede</a:t>
            </a:r>
            <a:r>
              <a:rPr lang="cs-CZ" sz="2400" smtClean="0">
                <a:latin typeface="Arial" charset="0"/>
              </a:rPr>
              <a:t>m</a:t>
            </a:r>
            <a:r>
              <a:rPr lang="cs-CZ" sz="2400" smtClean="0"/>
              <a:t> k tělu: </a:t>
            </a:r>
          </a:p>
          <a:p>
            <a:r>
              <a:rPr lang="cs-CZ" sz="2400" smtClean="0"/>
              <a:t>síla pokožky: </a:t>
            </a:r>
          </a:p>
          <a:p>
            <a:r>
              <a:rPr lang="cs-CZ" sz="2400" smtClean="0"/>
              <a:t>z celkového povrchu kůže připadá na </a:t>
            </a:r>
          </a:p>
          <a:p>
            <a:pPr>
              <a:buFontTx/>
              <a:buNone/>
            </a:pPr>
            <a:r>
              <a:rPr lang="cs-CZ" sz="2400" smtClean="0"/>
              <a:t>	hlavu a krk:</a:t>
            </a:r>
          </a:p>
          <a:p>
            <a:pPr>
              <a:buFontTx/>
              <a:buNone/>
            </a:pPr>
            <a:r>
              <a:rPr lang="cs-CZ" sz="2400" smtClean="0"/>
              <a:t>	trup:</a:t>
            </a:r>
          </a:p>
          <a:p>
            <a:pPr>
              <a:buFontTx/>
              <a:buNone/>
            </a:pPr>
            <a:r>
              <a:rPr lang="cs-CZ" sz="2400" smtClean="0"/>
              <a:t>	h. končetiny:</a:t>
            </a:r>
          </a:p>
          <a:p>
            <a:pPr>
              <a:buFontTx/>
              <a:buNone/>
            </a:pPr>
            <a:r>
              <a:rPr lang="cs-CZ" sz="2400" smtClean="0"/>
              <a:t>	d. končetiny </a:t>
            </a: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Správně doplň do přecházejícího tato čísla: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5219700" y="5229225"/>
            <a:ext cx="33480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ea typeface="+mj-ea"/>
                <a:cs typeface="+mj-cs"/>
              </a:rPr>
              <a:t>1,6 - 1,8 m²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6300788" y="1989138"/>
            <a:ext cx="1511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cs typeface="+mn-cs"/>
              </a:rPr>
              <a:t>7%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6372225" y="3500438"/>
            <a:ext cx="15128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cs typeface="+mn-cs"/>
              </a:rPr>
              <a:t>11 %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1258888" y="3644900"/>
            <a:ext cx="15128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cs typeface="+mn-cs"/>
              </a:rPr>
              <a:t>23 %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 bwMode="auto">
          <a:xfrm>
            <a:off x="1116013" y="5229225"/>
            <a:ext cx="1511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cs typeface="+mn-cs"/>
              </a:rPr>
              <a:t>36 %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 bwMode="auto">
          <a:xfrm>
            <a:off x="395288" y="2060575"/>
            <a:ext cx="3348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ea typeface="+mj-ea"/>
                <a:cs typeface="+mj-cs"/>
              </a:rPr>
              <a:t>0,4 - </a:t>
            </a:r>
            <a:r>
              <a:rPr lang="cs-CZ" sz="4400" dirty="0" err="1">
                <a:latin typeface="+mn-lt"/>
                <a:ea typeface="+mj-ea"/>
                <a:cs typeface="+mj-cs"/>
              </a:rPr>
              <a:t>4</a:t>
            </a:r>
            <a:r>
              <a:rPr lang="cs-CZ" sz="4400" dirty="0">
                <a:latin typeface="+mn-lt"/>
                <a:ea typeface="+mj-ea"/>
                <a:cs typeface="+mj-cs"/>
              </a:rPr>
              <a:t> mm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3924300" y="3573463"/>
            <a:ext cx="1511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4400" dirty="0">
                <a:latin typeface="+mn-lt"/>
                <a:cs typeface="+mn-cs"/>
              </a:rPr>
              <a:t>30 %</a:t>
            </a:r>
            <a:endParaRPr lang="cs-CZ" sz="4400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Řešení: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685800" y="1341438"/>
            <a:ext cx="7772400" cy="4754562"/>
          </a:xfrm>
        </p:spPr>
        <p:txBody>
          <a:bodyPr/>
          <a:lstStyle/>
          <a:p>
            <a:pPr>
              <a:spcAft>
                <a:spcPts val="200"/>
              </a:spcAft>
            </a:pPr>
            <a:r>
              <a:rPr lang="cs-CZ" sz="2400" smtClean="0">
                <a:solidFill>
                  <a:schemeClr val="tx1"/>
                </a:solidFill>
              </a:rPr>
              <a:t>plocha kůže u dospělého člověka:</a:t>
            </a:r>
          </a:p>
          <a:p>
            <a:pPr>
              <a:spcAft>
                <a:spcPts val="200"/>
              </a:spcAft>
            </a:pPr>
            <a:r>
              <a:rPr lang="cs-CZ" sz="2400" smtClean="0">
                <a:solidFill>
                  <a:schemeClr val="tx1"/>
                </a:solidFill>
              </a:rPr>
              <a:t>hmotnost kůže vzhlede</a:t>
            </a:r>
            <a:r>
              <a:rPr lang="cs-CZ" sz="2400" smtClean="0">
                <a:solidFill>
                  <a:schemeClr val="tx1"/>
                </a:solidFill>
                <a:latin typeface="Arial" charset="0"/>
              </a:rPr>
              <a:t>m</a:t>
            </a:r>
            <a:r>
              <a:rPr lang="cs-CZ" sz="2400" smtClean="0">
                <a:solidFill>
                  <a:schemeClr val="tx1"/>
                </a:solidFill>
              </a:rPr>
              <a:t> k tělu: </a:t>
            </a:r>
          </a:p>
          <a:p>
            <a:pPr>
              <a:spcAft>
                <a:spcPts val="200"/>
              </a:spcAft>
            </a:pPr>
            <a:r>
              <a:rPr lang="cs-CZ" sz="2400" smtClean="0">
                <a:solidFill>
                  <a:schemeClr val="tx1"/>
                </a:solidFill>
              </a:rPr>
              <a:t>síla pokožky: </a:t>
            </a:r>
          </a:p>
          <a:p>
            <a:pPr>
              <a:spcAft>
                <a:spcPts val="200"/>
              </a:spcAft>
            </a:pPr>
            <a:r>
              <a:rPr lang="cs-CZ" sz="2400" smtClean="0">
                <a:solidFill>
                  <a:schemeClr val="tx1"/>
                </a:solidFill>
              </a:rPr>
              <a:t>z celkového povrchu kůže připadá na </a:t>
            </a:r>
          </a:p>
          <a:p>
            <a:pPr>
              <a:spcAft>
                <a:spcPts val="200"/>
              </a:spcAft>
              <a:buFontTx/>
              <a:buNone/>
            </a:pPr>
            <a:r>
              <a:rPr lang="cs-CZ" sz="2400" smtClean="0">
                <a:solidFill>
                  <a:schemeClr val="tx1"/>
                </a:solidFill>
              </a:rPr>
              <a:t>	hlavu a krk:</a:t>
            </a:r>
          </a:p>
          <a:p>
            <a:pPr>
              <a:spcAft>
                <a:spcPts val="200"/>
              </a:spcAft>
              <a:buFontTx/>
              <a:buNone/>
            </a:pPr>
            <a:r>
              <a:rPr lang="cs-CZ" sz="2400" smtClean="0">
                <a:solidFill>
                  <a:schemeClr val="tx1"/>
                </a:solidFill>
              </a:rPr>
              <a:t>	trup:</a:t>
            </a:r>
          </a:p>
          <a:p>
            <a:pPr>
              <a:spcAft>
                <a:spcPts val="200"/>
              </a:spcAft>
              <a:buFontTx/>
              <a:buNone/>
            </a:pPr>
            <a:r>
              <a:rPr lang="cs-CZ" sz="2400" smtClean="0">
                <a:solidFill>
                  <a:schemeClr val="tx1"/>
                </a:solidFill>
              </a:rPr>
              <a:t>	h. končetiny:</a:t>
            </a:r>
          </a:p>
          <a:p>
            <a:pPr>
              <a:spcAft>
                <a:spcPts val="200"/>
              </a:spcAft>
              <a:buFontTx/>
              <a:buNone/>
            </a:pPr>
            <a:r>
              <a:rPr lang="cs-CZ" sz="2400" smtClean="0">
                <a:solidFill>
                  <a:schemeClr val="tx1"/>
                </a:solidFill>
              </a:rPr>
              <a:t>	d. končetiny </a:t>
            </a:r>
          </a:p>
          <a:p>
            <a:pPr>
              <a:spcAft>
                <a:spcPts val="200"/>
              </a:spcAft>
              <a:buFontTx/>
              <a:buNone/>
            </a:pPr>
            <a:endParaRPr lang="cs-CZ" smtClean="0"/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5076825" y="1484313"/>
            <a:ext cx="2951163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1,6 - 1,8 m²</a:t>
            </a:r>
            <a:endParaRPr lang="cs-CZ" sz="3600" dirty="0">
              <a:solidFill>
                <a:schemeClr val="tx2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4572000" y="1773238"/>
            <a:ext cx="15128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7%</a:t>
            </a:r>
            <a:endParaRPr lang="cs-CZ" sz="3600" dirty="0">
              <a:solidFill>
                <a:schemeClr val="tx2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213" y="2711450"/>
            <a:ext cx="2193925" cy="646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0,4 - </a:t>
            </a:r>
            <a:r>
              <a:rPr lang="cs-CZ" sz="3600" dirty="0" err="1">
                <a:solidFill>
                  <a:schemeClr val="tx2"/>
                </a:solidFill>
                <a:latin typeface="+mn-lt"/>
                <a:cs typeface="+mn-cs"/>
              </a:rPr>
              <a:t>4</a:t>
            </a: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 mm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2484438" y="3716338"/>
            <a:ext cx="1511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11 %</a:t>
            </a:r>
            <a:endParaRPr lang="cs-CZ" sz="3600" dirty="0">
              <a:solidFill>
                <a:schemeClr val="tx2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 bwMode="auto">
          <a:xfrm>
            <a:off x="1692275" y="4365625"/>
            <a:ext cx="1511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30 %</a:t>
            </a:r>
            <a:endParaRPr lang="cs-CZ" sz="3600" dirty="0">
              <a:solidFill>
                <a:schemeClr val="tx2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 bwMode="auto">
          <a:xfrm>
            <a:off x="2627313" y="5670550"/>
            <a:ext cx="15128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36 %</a:t>
            </a:r>
            <a:endParaRPr lang="cs-CZ" sz="3600" dirty="0">
              <a:solidFill>
                <a:schemeClr val="tx2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2700338" y="5022850"/>
            <a:ext cx="1511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dirty="0">
                <a:solidFill>
                  <a:schemeClr val="tx2"/>
                </a:solidFill>
                <a:latin typeface="+mn-lt"/>
                <a:cs typeface="+mn-cs"/>
              </a:rPr>
              <a:t>23 %</a:t>
            </a:r>
            <a:endParaRPr lang="cs-CZ" sz="3600" dirty="0">
              <a:solidFill>
                <a:schemeClr val="tx2"/>
              </a:solidFill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Kůže a bakterie na 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875"/>
            <a:ext cx="8964613" cy="4683125"/>
          </a:xfrm>
        </p:spPr>
        <p:txBody>
          <a:bodyPr/>
          <a:lstStyle/>
          <a:p>
            <a:r>
              <a:rPr lang="cs-CZ" smtClean="0"/>
              <a:t>v okamžiku narození je naše kůže téměř bez bakterií</a:t>
            </a:r>
          </a:p>
          <a:p>
            <a:r>
              <a:rPr lang="cs-CZ" smtClean="0"/>
              <a:t>po prvním dnu nalezneme na každém cm</a:t>
            </a:r>
            <a:r>
              <a:rPr lang="cs-CZ" baseline="30000" smtClean="0"/>
              <a:t>2</a:t>
            </a:r>
            <a:r>
              <a:rPr lang="cs-CZ" smtClean="0"/>
              <a:t> kůže 6 tis. bakterií, pátý den 150 tis. a desátý den se zastaví na hodnotě cca 490 tis. bakterií na každém cm</a:t>
            </a:r>
            <a:r>
              <a:rPr lang="cs-CZ" baseline="30000" smtClean="0"/>
              <a:t>2</a:t>
            </a:r>
            <a:r>
              <a:rPr lang="cs-CZ" smtClean="0"/>
              <a:t> a během života se už příliš nemění </a:t>
            </a:r>
            <a:r>
              <a:rPr lang="cs-CZ" smtClean="0">
                <a:solidFill>
                  <a:schemeClr val="tx1"/>
                </a:solidFill>
              </a:rPr>
              <a:t>(jde samozřejmě o průměrné hodnoty)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Úkoly: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497888" cy="4827587"/>
          </a:xfrm>
        </p:spPr>
        <p:txBody>
          <a:bodyPr/>
          <a:lstStyle/>
          <a:p>
            <a:r>
              <a:rPr lang="cs-CZ" smtClean="0"/>
              <a:t>Kolikrát se změnilo množství bakterií na naší kůži během pěti dnů po narození?</a:t>
            </a:r>
          </a:p>
          <a:p>
            <a:r>
              <a:rPr lang="cs-CZ" smtClean="0"/>
              <a:t>Kolikrát se změnilo množství bakterií na naší kůži během 10 dnů po narození?</a:t>
            </a:r>
          </a:p>
          <a:p>
            <a:r>
              <a:rPr lang="cs-CZ" smtClean="0"/>
              <a:t>Kolik bakterií cca žije na vašich rukou? </a:t>
            </a:r>
          </a:p>
          <a:p>
            <a:pPr>
              <a:buFontTx/>
              <a:buNone/>
            </a:pPr>
            <a:r>
              <a:rPr lang="cs-CZ" sz="2400" smtClean="0">
                <a:solidFill>
                  <a:schemeClr val="tx1"/>
                </a:solidFill>
              </a:rPr>
              <a:t>(plochu ruky odhadněte jako plochu obdélníka pomocí pravítka)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692150"/>
            <a:ext cx="8820150" cy="5403850"/>
          </a:xfrm>
        </p:spPr>
        <p:txBody>
          <a:bodyPr/>
          <a:lstStyle/>
          <a:p>
            <a:r>
              <a:rPr lang="cs-CZ" smtClean="0"/>
              <a:t>Kolik bakterií cca žije na našem těle?</a:t>
            </a:r>
          </a:p>
          <a:p>
            <a:pPr>
              <a:buFontTx/>
              <a:buNone/>
            </a:pPr>
            <a:r>
              <a:rPr lang="cs-CZ" sz="2800" smtClean="0">
                <a:solidFill>
                  <a:schemeClr val="tx1"/>
                </a:solidFill>
              </a:rPr>
              <a:t>víme počet bakterií na 1 cm</a:t>
            </a:r>
            <a:r>
              <a:rPr lang="cs-CZ" sz="2800" baseline="30000" smtClean="0">
                <a:solidFill>
                  <a:schemeClr val="tx1"/>
                </a:solidFill>
              </a:rPr>
              <a:t>2 </a:t>
            </a:r>
            <a:r>
              <a:rPr lang="cs-CZ" sz="2800" smtClean="0">
                <a:solidFill>
                  <a:schemeClr val="tx1"/>
                </a:solidFill>
              </a:rPr>
              <a:t>a víme i povrch těla</a:t>
            </a:r>
          </a:p>
          <a:p>
            <a:endParaRPr lang="cs-CZ" smtClean="0"/>
          </a:p>
          <a:p>
            <a:r>
              <a:rPr lang="cs-CZ" smtClean="0"/>
              <a:t>Kolik bakterií cca žije na naší hlavě a krku?</a:t>
            </a:r>
          </a:p>
          <a:p>
            <a:pPr>
              <a:buFontTx/>
              <a:buNone/>
            </a:pPr>
            <a:r>
              <a:rPr lang="cs-CZ" sz="2800" smtClean="0">
                <a:solidFill>
                  <a:schemeClr val="tx1"/>
                </a:solidFill>
              </a:rPr>
              <a:t>víme: kolik baterií žije na 1 cm</a:t>
            </a:r>
            <a:r>
              <a:rPr lang="cs-CZ" sz="2800" baseline="30000" smtClean="0">
                <a:solidFill>
                  <a:schemeClr val="tx1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 sz="2800" smtClean="0">
                <a:solidFill>
                  <a:schemeClr val="tx1"/>
                </a:solidFill>
              </a:rPr>
              <a:t>		 jaký je povrch naší kůže</a:t>
            </a:r>
          </a:p>
          <a:p>
            <a:pPr>
              <a:buFontTx/>
              <a:buNone/>
            </a:pPr>
            <a:r>
              <a:rPr lang="cs-CZ" sz="2800" smtClean="0">
                <a:solidFill>
                  <a:schemeClr val="tx1"/>
                </a:solidFill>
              </a:rPr>
              <a:t>		 jakou část z celkového povrchu zaujímá hlava a krk</a:t>
            </a:r>
          </a:p>
          <a:p>
            <a:pPr>
              <a:buFontTx/>
              <a:buNone/>
            </a:pPr>
            <a:endParaRPr lang="cs-CZ" sz="28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207375" cy="5043487"/>
          </a:xfrm>
        </p:spPr>
        <p:txBody>
          <a:bodyPr/>
          <a:lstStyle/>
          <a:p>
            <a:pPr>
              <a:spcAft>
                <a:spcPts val="2400"/>
              </a:spcAft>
            </a:pPr>
            <a:r>
              <a:rPr lang="cs-CZ" sz="2400" smtClean="0">
                <a:solidFill>
                  <a:schemeClr val="tx1"/>
                </a:solidFill>
              </a:rPr>
              <a:t>Kolikrát se změnilo množství bakterií na naší kůži během pěti dnů po narození?    </a:t>
            </a:r>
            <a:r>
              <a:rPr lang="cs-CZ" sz="2400" smtClean="0"/>
              <a:t>asi 25 x</a:t>
            </a:r>
          </a:p>
          <a:p>
            <a:pPr>
              <a:spcAft>
                <a:spcPts val="2400"/>
              </a:spcAft>
            </a:pPr>
            <a:r>
              <a:rPr lang="cs-CZ" sz="2400" smtClean="0">
                <a:solidFill>
                  <a:schemeClr val="tx1"/>
                </a:solidFill>
              </a:rPr>
              <a:t>Kolikrát se změnilo množství bakterií na naší kůži během 10 dnů po narození?    </a:t>
            </a:r>
            <a:r>
              <a:rPr lang="cs-CZ" sz="2400" smtClean="0"/>
              <a:t>asi 82 x</a:t>
            </a:r>
            <a:endParaRPr lang="cs-CZ" sz="2400" smtClean="0">
              <a:solidFill>
                <a:schemeClr val="tx1"/>
              </a:solidFill>
            </a:endParaRPr>
          </a:p>
          <a:p>
            <a:pPr>
              <a:spcAft>
                <a:spcPts val="2400"/>
              </a:spcAft>
            </a:pPr>
            <a:r>
              <a:rPr lang="cs-CZ" sz="2400" smtClean="0">
                <a:solidFill>
                  <a:schemeClr val="tx1"/>
                </a:solidFill>
              </a:rPr>
              <a:t>Kolik bakterií cca žije na vašich rukou?     </a:t>
            </a:r>
            <a:r>
              <a:rPr lang="cs-CZ" sz="2400" smtClean="0"/>
              <a:t>přes 50 milionů</a:t>
            </a:r>
          </a:p>
          <a:p>
            <a:pPr>
              <a:spcAft>
                <a:spcPts val="2400"/>
              </a:spcAft>
            </a:pPr>
            <a:r>
              <a:rPr lang="cs-CZ" sz="2400" smtClean="0">
                <a:solidFill>
                  <a:schemeClr val="tx1"/>
                </a:solidFill>
              </a:rPr>
              <a:t>Kolik bakterií cca žije na našem těle?    </a:t>
            </a:r>
            <a:r>
              <a:rPr lang="cs-CZ" sz="2400" smtClean="0"/>
              <a:t>přes 8 miliard</a:t>
            </a:r>
          </a:p>
          <a:p>
            <a:pPr>
              <a:spcAft>
                <a:spcPts val="2400"/>
              </a:spcAft>
            </a:pPr>
            <a:r>
              <a:rPr lang="cs-CZ" sz="2400" smtClean="0">
                <a:solidFill>
                  <a:schemeClr val="tx1"/>
                </a:solidFill>
              </a:rPr>
              <a:t>Kolik bakterií cca žije na naší hlavě a krku?    </a:t>
            </a:r>
            <a:r>
              <a:rPr lang="cs-CZ" sz="2400" smtClean="0"/>
              <a:t>téměř 1 miliarda</a:t>
            </a:r>
          </a:p>
          <a:p>
            <a:endParaRPr lang="cs-CZ" sz="2400" smtClean="0">
              <a:solidFill>
                <a:schemeClr val="tx1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Věděli jste, že…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179388" y="2997200"/>
            <a:ext cx="87852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lnSpc>
                <a:spcPct val="150000"/>
              </a:lnSpc>
              <a:defRPr/>
            </a:pPr>
            <a:r>
              <a:rPr lang="cs-CZ" sz="4400" kern="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…</a:t>
            </a:r>
            <a:r>
              <a:rPr lang="cs-CZ" sz="3600" kern="0" dirty="0">
                <a:latin typeface="+mn-lt"/>
                <a:ea typeface="+mj-ea"/>
                <a:cs typeface="+mj-cs"/>
              </a:rPr>
              <a:t>hmotnost bakterií žijíc</a:t>
            </a:r>
            <a:r>
              <a:rPr lang="cs-CZ" sz="3600" kern="0" dirty="0" err="1">
                <a:latin typeface="+mn-lt"/>
                <a:ea typeface="+mj-ea"/>
                <a:cs typeface="+mj-cs"/>
              </a:rPr>
              <a:t>ích</a:t>
            </a:r>
            <a:r>
              <a:rPr lang="cs-CZ" sz="3600" kern="0" dirty="0">
                <a:latin typeface="+mn-lt"/>
                <a:ea typeface="+mj-ea"/>
                <a:cs typeface="+mj-cs"/>
              </a:rPr>
              <a:t> v našem střevě je kolem půl druhého kilogramu?</a:t>
            </a:r>
            <a:endParaRPr lang="cs-CZ" sz="3600" kern="0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20838" y="3284538"/>
            <a:ext cx="6408738" cy="509587"/>
          </a:xfrm>
        </p:spPr>
        <p:txBody>
          <a:bodyPr/>
          <a:lstStyle/>
          <a:p>
            <a:pPr>
              <a:defRPr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68313" y="4221163"/>
            <a:ext cx="8229600" cy="3887787"/>
          </a:xfrm>
        </p:spPr>
        <p:txBody>
          <a:bodyPr/>
          <a:lstStyle/>
          <a:p>
            <a:r>
              <a:rPr lang="cs-CZ" sz="1100" smtClean="0">
                <a:solidFill>
                  <a:schemeClr val="tx1"/>
                </a:solidFill>
              </a:rPr>
              <a:t>http://commons.wikimedia.org/wiki/File:Human_skin_structure.jpg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0" y="0"/>
            <a:ext cx="8280400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/>
          <a:p>
            <a:pPr eaLnBrk="0" hangingPunct="0"/>
            <a:r>
              <a:rPr lang="cs-CZ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cs-CZ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000">
                <a:latin typeface="Calibri" pitchFamily="34" charset="0"/>
              </a:rPr>
              <a:t>Použitá literatura:</a:t>
            </a:r>
          </a:p>
          <a:p>
            <a:pPr eaLnBrk="0" hangingPunct="0"/>
            <a:endParaRPr lang="cs-CZ" sz="2000">
              <a:solidFill>
                <a:schemeClr val="tx2"/>
              </a:solidFill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>
                <a:latin typeface="Calibri" pitchFamily="34" charset="0"/>
              </a:rPr>
              <a:t>FRONĚK, Jiří. Lidské tělo: Poznávejme sami sebe. Inka Delévová. Jaroslava Bukáčová, Vlasta Blumentrittová. Praha: Blug, 2004. 110-97-6. ISBN 80-85635-97-6.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</a:pPr>
            <a:endParaRPr lang="cs-CZ" sz="1100"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i="1">
                <a:latin typeface="Calibri" pitchFamily="34" charset="0"/>
              </a:rPr>
              <a:t>Wikipedie: Otevřená encyklopedie: Kůže</a:t>
            </a:r>
            <a:r>
              <a:rPr lang="cs-CZ" sz="1100">
                <a:latin typeface="Calibri" pitchFamily="34" charset="0"/>
              </a:rPr>
              <a:t> [online]. c2014 [citováno 28. 02. 2014]. Dostupný z WWW: http://cs.wikipedia.org/w/index.php?title=K%C5%AF%C5%BEe&amp;oldid=11231812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>
                <a:latin typeface="Calibri" pitchFamily="34" charset="0"/>
              </a:rPr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4353</TotalTime>
  <Words>505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Comic Sans MS</vt:lpstr>
      <vt:lpstr>Arial</vt:lpstr>
      <vt:lpstr>Calibri</vt:lpstr>
      <vt:lpstr>Times New Roman</vt:lpstr>
      <vt:lpstr>Wingdings</vt:lpstr>
      <vt:lpstr>Výchozí návrh</vt:lpstr>
      <vt:lpstr>Snímek 1</vt:lpstr>
      <vt:lpstr>ANOTACE</vt:lpstr>
      <vt:lpstr>Kůže</vt:lpstr>
      <vt:lpstr>Úkoly:</vt:lpstr>
      <vt:lpstr>Snímek 5</vt:lpstr>
      <vt:lpstr>Kůže v číslech:</vt:lpstr>
      <vt:lpstr>Správně doplň do přecházejícího tato čísla: </vt:lpstr>
      <vt:lpstr>Řešení:</vt:lpstr>
      <vt:lpstr>Kůže a bakterie na ní:</vt:lpstr>
      <vt:lpstr>Úkoly:</vt:lpstr>
      <vt:lpstr>Snímek 11</vt:lpstr>
      <vt:lpstr>Řešení</vt:lpstr>
      <vt:lpstr>Věděli jste, že… 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 - osmička, první pololetí</dc:title>
  <dc:creator>Miroslav Pražienka</dc:creator>
  <cp:lastModifiedBy>DUM</cp:lastModifiedBy>
  <cp:revision>639</cp:revision>
  <dcterms:created xsi:type="dcterms:W3CDTF">2004-03-24T18:19:47Z</dcterms:created>
  <dcterms:modified xsi:type="dcterms:W3CDTF">2014-02-28T17:06:28Z</dcterms:modified>
</cp:coreProperties>
</file>