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slideLayouts/slideLayout37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44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Override1.xml" ContentType="application/vnd.openxmlformats-officedocument.themeOverr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Masters/slideMaster4.xml" ContentType="application/vnd.openxmlformats-officedocument.presentationml.slideMaster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8.xml" ContentType="application/vnd.openxmlformats-officedocument.presentationml.slideLayout+xml"/>
  <Override PartName="/ppt/theme/theme4.xml" ContentType="application/vnd.openxmlformats-officedocument.them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Default Extension="jpeg" ContentType="image/jpeg"/>
  <Override PartName="/ppt/slideLayouts/slideLayout34.xml" ContentType="application/vnd.openxmlformats-officedocument.presentationml.slideLayout+xml"/>
  <Override PartName="/ppt/slideLayouts/slideLayout43.xml" ContentType="application/vnd.openxmlformats-officedocument.presentationml.slideLayout+xml"/>
  <Default Extension="emf" ContentType="image/x-emf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41.xml" ContentType="application/vnd.openxmlformats-officedocument.presentationml.slideLayout+xml"/>
  <Default Extension="wav" ContentType="audio/wav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72" r:id="rId2"/>
    <p:sldMasterId id="2147483684" r:id="rId3"/>
    <p:sldMasterId id="2147483696" r:id="rId4"/>
  </p:sldMasterIdLst>
  <p:sldIdLst>
    <p:sldId id="270" r:id="rId5"/>
    <p:sldId id="271" r:id="rId6"/>
    <p:sldId id="256" r:id="rId7"/>
    <p:sldId id="257" r:id="rId8"/>
    <p:sldId id="265" r:id="rId9"/>
    <p:sldId id="260" r:id="rId10"/>
    <p:sldId id="258" r:id="rId11"/>
    <p:sldId id="259" r:id="rId12"/>
    <p:sldId id="266" r:id="rId13"/>
    <p:sldId id="261" r:id="rId14"/>
    <p:sldId id="262" r:id="rId15"/>
    <p:sldId id="263" r:id="rId16"/>
    <p:sldId id="264" r:id="rId17"/>
    <p:sldId id="267" r:id="rId18"/>
    <p:sldId id="268" r:id="rId19"/>
    <p:sldId id="274" r:id="rId20"/>
    <p:sldId id="269" r:id="rId21"/>
    <p:sldId id="272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90B6A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A6EC5-1654-4152-A4CD-D1B280702EFB}" type="datetimeFigureOut">
              <a:rPr lang="cs-CZ" smtClean="0"/>
              <a:pPr/>
              <a:t>28.2.2014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FB6FD-5A3B-465D-A84F-82A0BA68B94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452706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A6EC5-1654-4152-A4CD-D1B280702EFB}" type="datetimeFigureOut">
              <a:rPr lang="cs-CZ" smtClean="0"/>
              <a:pPr/>
              <a:t>28.2.2014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FB6FD-5A3B-465D-A84F-82A0BA68B94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450326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A6EC5-1654-4152-A4CD-D1B280702EFB}" type="datetimeFigureOut">
              <a:rPr lang="cs-CZ" smtClean="0"/>
              <a:pPr/>
              <a:t>28.2.2014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FB6FD-5A3B-465D-A84F-82A0BA68B94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947363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A6EC5-1654-4152-A4CD-D1B280702EFB}" type="datetimeFigureOut">
              <a:rPr lang="cs-CZ" smtClean="0"/>
              <a:pPr/>
              <a:t>28.2.2014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FB6FD-5A3B-465D-A84F-82A0BA68B94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20075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A6EC5-1654-4152-A4CD-D1B280702EFB}" type="datetimeFigureOut">
              <a:rPr lang="cs-CZ" smtClean="0"/>
              <a:pPr/>
              <a:t>28.2.2014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FB6FD-5A3B-465D-A84F-82A0BA68B94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967706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A6EC5-1654-4152-A4CD-D1B280702EFB}" type="datetimeFigureOut">
              <a:rPr lang="cs-CZ" smtClean="0"/>
              <a:pPr/>
              <a:t>28.2.2014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FB6FD-5A3B-465D-A84F-82A0BA68B94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81794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A6EC5-1654-4152-A4CD-D1B280702EFB}" type="datetimeFigureOut">
              <a:rPr lang="cs-CZ" smtClean="0"/>
              <a:pPr/>
              <a:t>28.2.2014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FB6FD-5A3B-465D-A84F-82A0BA68B94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302739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A6EC5-1654-4152-A4CD-D1B280702EFB}" type="datetimeFigureOut">
              <a:rPr lang="cs-CZ" smtClean="0"/>
              <a:pPr/>
              <a:t>28.2.2014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FB6FD-5A3B-465D-A84F-82A0BA68B94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206279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A6EC5-1654-4152-A4CD-D1B280702EFB}" type="datetimeFigureOut">
              <a:rPr lang="cs-CZ" smtClean="0"/>
              <a:pPr/>
              <a:t>28.2.2014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FB6FD-5A3B-465D-A84F-82A0BA68B94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802783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A6EC5-1654-4152-A4CD-D1B280702EFB}" type="datetimeFigureOut">
              <a:rPr lang="cs-CZ" smtClean="0"/>
              <a:pPr/>
              <a:t>28.2.2014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FB6FD-5A3B-465D-A84F-82A0BA68B94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534908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A6EC5-1654-4152-A4CD-D1B280702EFB}" type="datetimeFigureOut">
              <a:rPr lang="cs-CZ" smtClean="0"/>
              <a:pPr/>
              <a:t>28.2.2014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FB6FD-5A3B-465D-A84F-82A0BA68B94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4707191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A6EC5-1654-4152-A4CD-D1B280702EFB}" type="datetimeFigureOut">
              <a:rPr lang="cs-CZ" smtClean="0"/>
              <a:pPr/>
              <a:t>28.2.2014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FB6FD-5A3B-465D-A84F-82A0BA68B94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A6EC5-1654-4152-A4CD-D1B280702EFB}" type="datetimeFigureOut">
              <a:rPr lang="cs-CZ" smtClean="0"/>
              <a:pPr/>
              <a:t>28.2.2014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FB6FD-5A3B-465D-A84F-82A0BA68B9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A6EC5-1654-4152-A4CD-D1B280702EFB}" type="datetimeFigureOut">
              <a:rPr lang="cs-CZ" smtClean="0"/>
              <a:pPr/>
              <a:t>28.2.2014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FB6FD-5A3B-465D-A84F-82A0BA68B9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A6EC5-1654-4152-A4CD-D1B280702EFB}" type="datetimeFigureOut">
              <a:rPr lang="cs-CZ" smtClean="0"/>
              <a:pPr/>
              <a:t>28.2.2014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FB6FD-5A3B-465D-A84F-82A0BA68B9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A6EC5-1654-4152-A4CD-D1B280702EFB}" type="datetimeFigureOut">
              <a:rPr lang="cs-CZ" smtClean="0"/>
              <a:pPr/>
              <a:t>28.2.2014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FB6FD-5A3B-465D-A84F-82A0BA68B9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A6EC5-1654-4152-A4CD-D1B280702EFB}" type="datetimeFigureOut">
              <a:rPr lang="cs-CZ" smtClean="0"/>
              <a:pPr/>
              <a:t>28.2.2014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FB6FD-5A3B-465D-A84F-82A0BA68B9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A6EC5-1654-4152-A4CD-D1B280702EFB}" type="datetimeFigureOut">
              <a:rPr lang="cs-CZ" smtClean="0"/>
              <a:pPr/>
              <a:t>28.2.2014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FB6FD-5A3B-465D-A84F-82A0BA68B9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A6EC5-1654-4152-A4CD-D1B280702EFB}" type="datetimeFigureOut">
              <a:rPr lang="cs-CZ" smtClean="0"/>
              <a:pPr/>
              <a:t>28.2.2014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FB6FD-5A3B-465D-A84F-82A0BA68B94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A6EC5-1654-4152-A4CD-D1B280702EFB}" type="datetimeFigureOut">
              <a:rPr lang="cs-CZ" smtClean="0"/>
              <a:pPr/>
              <a:t>28.2.2014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FB6FD-5A3B-465D-A84F-82A0BA68B94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A6EC5-1654-4152-A4CD-D1B280702EFB}" type="datetimeFigureOut">
              <a:rPr lang="cs-CZ" smtClean="0"/>
              <a:pPr/>
              <a:t>28.2.2014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FB6FD-5A3B-465D-A84F-82A0BA68B9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A6EC5-1654-4152-A4CD-D1B280702EFB}" type="datetimeFigureOut">
              <a:rPr lang="cs-CZ" smtClean="0"/>
              <a:pPr/>
              <a:t>28.2.2014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FB6FD-5A3B-465D-A84F-82A0BA68B9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A6EC5-1654-4152-A4CD-D1B280702EFB}" type="datetimeFigureOut">
              <a:rPr lang="cs-CZ" smtClean="0"/>
              <a:pPr/>
              <a:t>28.2.2014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29FB6FD-5A3B-465D-A84F-82A0BA68B9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A6EC5-1654-4152-A4CD-D1B280702EFB}" type="datetimeFigureOut">
              <a:rPr lang="cs-CZ" smtClean="0"/>
              <a:pPr/>
              <a:t>28.2.2014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29FB6FD-5A3B-465D-A84F-82A0BA68B9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A6EC5-1654-4152-A4CD-D1B280702EFB}" type="datetimeFigureOut">
              <a:rPr lang="cs-CZ" smtClean="0"/>
              <a:pPr/>
              <a:t>28.2.2014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FB6FD-5A3B-465D-A84F-82A0BA68B94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A6EC5-1654-4152-A4CD-D1B280702EFB}" type="datetimeFigureOut">
              <a:rPr lang="cs-CZ" smtClean="0"/>
              <a:pPr/>
              <a:t>28.2.2014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FB6FD-5A3B-465D-A84F-82A0BA68B9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A6EC5-1654-4152-A4CD-D1B280702EFB}" type="datetimeFigureOut">
              <a:rPr lang="cs-CZ" smtClean="0"/>
              <a:pPr/>
              <a:t>28.2.2014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529FB6FD-5A3B-465D-A84F-82A0BA68B94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A6EC5-1654-4152-A4CD-D1B280702EFB}" type="datetimeFigureOut">
              <a:rPr lang="cs-CZ" smtClean="0"/>
              <a:pPr/>
              <a:t>28.2.2014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FB6FD-5A3B-465D-A84F-82A0BA68B9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A6EC5-1654-4152-A4CD-D1B280702EFB}" type="datetimeFigureOut">
              <a:rPr lang="cs-CZ" smtClean="0"/>
              <a:pPr/>
              <a:t>28.2.2014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FB6FD-5A3B-465D-A84F-82A0BA68B9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A6EC5-1654-4152-A4CD-D1B280702EFB}" type="datetimeFigureOut">
              <a:rPr lang="cs-CZ" smtClean="0"/>
              <a:pPr/>
              <a:t>28.2.2014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FB6FD-5A3B-465D-A84F-82A0BA68B9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A6EC5-1654-4152-A4CD-D1B280702EFB}" type="datetimeFigureOut">
              <a:rPr lang="cs-CZ" smtClean="0"/>
              <a:pPr/>
              <a:t>28.2.2014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FB6FD-5A3B-465D-A84F-82A0BA68B94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A6EC5-1654-4152-A4CD-D1B280702EFB}" type="datetimeFigureOut">
              <a:rPr lang="cs-CZ" smtClean="0"/>
              <a:pPr/>
              <a:t>28.2.2014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FB6FD-5A3B-465D-A84F-82A0BA68B9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A6EC5-1654-4152-A4CD-D1B280702EFB}" type="datetimeFigureOut">
              <a:rPr lang="cs-CZ" smtClean="0"/>
              <a:pPr/>
              <a:t>28.2.2014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FB6FD-5A3B-465D-A84F-82A0BA68B9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A6EC5-1654-4152-A4CD-D1B280702EFB}" type="datetimeFigureOut">
              <a:rPr lang="cs-CZ" smtClean="0"/>
              <a:pPr/>
              <a:t>28.2.2014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FB6FD-5A3B-465D-A84F-82A0BA68B94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A6EC5-1654-4152-A4CD-D1B280702EFB}" type="datetimeFigureOut">
              <a:rPr lang="cs-CZ" smtClean="0"/>
              <a:pPr/>
              <a:t>28.2.2014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FB6FD-5A3B-465D-A84F-82A0BA68B9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A6EC5-1654-4152-A4CD-D1B280702EFB}" type="datetimeFigureOut">
              <a:rPr lang="cs-CZ" smtClean="0"/>
              <a:pPr/>
              <a:t>28.2.2014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529FB6FD-5A3B-465D-A84F-82A0BA68B9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A6EC5-1654-4152-A4CD-D1B280702EFB}" type="datetimeFigureOut">
              <a:rPr lang="cs-CZ" smtClean="0"/>
              <a:pPr/>
              <a:t>28.2.2014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FB6FD-5A3B-465D-A84F-82A0BA68B9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A6EC5-1654-4152-A4CD-D1B280702EFB}" type="datetimeFigureOut">
              <a:rPr lang="cs-CZ" smtClean="0"/>
              <a:pPr/>
              <a:t>28.2.2014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FB6FD-5A3B-465D-A84F-82A0BA68B9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A6EC5-1654-4152-A4CD-D1B280702EFB}" type="datetimeFigureOut">
              <a:rPr lang="cs-CZ" smtClean="0"/>
              <a:pPr/>
              <a:t>28.2.2014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FB6FD-5A3B-465D-A84F-82A0BA68B9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A6EC5-1654-4152-A4CD-D1B280702EFB}" type="datetimeFigureOut">
              <a:rPr lang="cs-CZ" smtClean="0"/>
              <a:pPr/>
              <a:t>28.2.2014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FB6FD-5A3B-465D-A84F-82A0BA68B9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A6EC5-1654-4152-A4CD-D1B280702EFB}" type="datetimeFigureOut">
              <a:rPr lang="cs-CZ" smtClean="0"/>
              <a:pPr/>
              <a:t>28.2.2014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FB6FD-5A3B-465D-A84F-82A0BA68B9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A6EC5-1654-4152-A4CD-D1B280702EFB}" type="datetimeFigureOut">
              <a:rPr lang="cs-CZ" smtClean="0"/>
              <a:pPr/>
              <a:t>28.2.2014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FB6FD-5A3B-465D-A84F-82A0BA68B9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A6EC5-1654-4152-A4CD-D1B280702EFB}" type="datetimeFigureOut">
              <a:rPr lang="cs-CZ" smtClean="0"/>
              <a:pPr/>
              <a:t>28.2.2014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FB6FD-5A3B-465D-A84F-82A0BA68B9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A6EC5-1654-4152-A4CD-D1B280702EFB}" type="datetimeFigureOut">
              <a:rPr lang="cs-CZ" smtClean="0"/>
              <a:pPr/>
              <a:t>28.2.2014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FB6FD-5A3B-465D-A84F-82A0BA68B9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1A6EC5-1654-4152-A4CD-D1B280702EFB}" type="datetimeFigureOut">
              <a:rPr lang="cs-CZ" smtClean="0"/>
              <a:pPr/>
              <a:t>28.2.2014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9FB6FD-5A3B-465D-A84F-82A0BA68B94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176704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3E1A6EC5-1654-4152-A4CD-D1B280702EFB}" type="datetimeFigureOut">
              <a:rPr lang="cs-CZ" smtClean="0"/>
              <a:pPr/>
              <a:t>28.2.2014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529FB6FD-5A3B-465D-A84F-82A0BA68B94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E1A6EC5-1654-4152-A4CD-D1B280702EFB}" type="datetimeFigureOut">
              <a:rPr lang="cs-CZ" smtClean="0"/>
              <a:pPr/>
              <a:t>28.2.2014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29FB6FD-5A3B-465D-A84F-82A0BA68B94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3E1A6EC5-1654-4152-A4CD-D1B280702EFB}" type="datetimeFigureOut">
              <a:rPr lang="cs-CZ" smtClean="0"/>
              <a:pPr/>
              <a:t>28.2.2014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529FB6FD-5A3B-465D-A84F-82A0BA68B94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35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srubyservis.cz/aktuality-barborky---prvni-vanocni-zvyk" TargetMode="Externa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image" Target="../media/image12.jpeg"/><Relationship Id="rId7" Type="http://schemas.microsoft.com/office/2007/relationships/hdphoto" Target="../media/hdphoto3.wdp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jpeg"/><Relationship Id="rId5" Type="http://schemas.microsoft.com/office/2007/relationships/hdphoto" Target="../media/hdphoto2.wdp"/><Relationship Id="rId10" Type="http://schemas.openxmlformats.org/officeDocument/2006/relationships/hyperlink" Target="http://cs.wikipedia.org/wiki/Svat%C3%BD_Mikul%C3%A1%C5%A1" TargetMode="External"/><Relationship Id="rId4" Type="http://schemas.openxmlformats.org/officeDocument/2006/relationships/image" Target="../media/image13.jpeg"/><Relationship Id="rId9" Type="http://schemas.openxmlformats.org/officeDocument/2006/relationships/image" Target="../media/image16.jpeg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druidova.mysteria.cz/KELTSKY_ROK/Lucie.htm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slideLayout" Target="../slideLayouts/slideLayout6.xml"/><Relationship Id="rId1" Type="http://schemas.openxmlformats.org/officeDocument/2006/relationships/themeOverride" Target="../theme/themeOverride1.xml"/><Relationship Id="rId6" Type="http://schemas.openxmlformats.org/officeDocument/2006/relationships/image" Target="../media/image20.jpeg"/><Relationship Id="rId5" Type="http://schemas.openxmlformats.org/officeDocument/2006/relationships/image" Target="../media/image19.jpeg"/><Relationship Id="rId4" Type="http://schemas.microsoft.com/office/2007/relationships/hdphoto" Target="../media/hdphoto5.wdp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emf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Relationship Id="rId4" Type="http://schemas.openxmlformats.org/officeDocument/2006/relationships/image" Target="../media/image22.png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6.wdp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24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microsoft.com/office/2007/relationships/hdphoto" Target="../media/hdphoto7.wdp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4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wmf"/><Relationship Id="rId13" Type="http://schemas.openxmlformats.org/officeDocument/2006/relationships/image" Target="../media/image36.png"/><Relationship Id="rId18" Type="http://schemas.openxmlformats.org/officeDocument/2006/relationships/image" Target="../media/image41.png"/><Relationship Id="rId26" Type="http://schemas.openxmlformats.org/officeDocument/2006/relationships/image" Target="../media/image48.png"/><Relationship Id="rId3" Type="http://schemas.openxmlformats.org/officeDocument/2006/relationships/image" Target="../media/image27.png"/><Relationship Id="rId21" Type="http://schemas.microsoft.com/office/2007/relationships/hdphoto" Target="../media/hdphoto8.wdp"/><Relationship Id="rId7" Type="http://schemas.openxmlformats.org/officeDocument/2006/relationships/image" Target="../media/image30.png"/><Relationship Id="rId12" Type="http://schemas.openxmlformats.org/officeDocument/2006/relationships/image" Target="../media/image35.png"/><Relationship Id="rId17" Type="http://schemas.openxmlformats.org/officeDocument/2006/relationships/image" Target="../media/image40.png"/><Relationship Id="rId25" Type="http://schemas.openxmlformats.org/officeDocument/2006/relationships/image" Target="../media/image47.png"/><Relationship Id="rId2" Type="http://schemas.openxmlformats.org/officeDocument/2006/relationships/image" Target="../media/image26.wmf"/><Relationship Id="rId16" Type="http://schemas.openxmlformats.org/officeDocument/2006/relationships/image" Target="../media/image39.png"/><Relationship Id="rId20" Type="http://schemas.openxmlformats.org/officeDocument/2006/relationships/image" Target="../media/image4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wmf"/><Relationship Id="rId11" Type="http://schemas.openxmlformats.org/officeDocument/2006/relationships/image" Target="../media/image34.png"/><Relationship Id="rId24" Type="http://schemas.openxmlformats.org/officeDocument/2006/relationships/image" Target="../media/image46.png"/><Relationship Id="rId5" Type="http://schemas.openxmlformats.org/officeDocument/2006/relationships/image" Target="../media/image28.jpeg"/><Relationship Id="rId15" Type="http://schemas.openxmlformats.org/officeDocument/2006/relationships/image" Target="../media/image38.png"/><Relationship Id="rId23" Type="http://schemas.openxmlformats.org/officeDocument/2006/relationships/image" Target="../media/image45.png"/><Relationship Id="rId10" Type="http://schemas.openxmlformats.org/officeDocument/2006/relationships/image" Target="../media/image33.png"/><Relationship Id="rId19" Type="http://schemas.openxmlformats.org/officeDocument/2006/relationships/image" Target="../media/image42.png"/><Relationship Id="rId4" Type="http://schemas.openxmlformats.org/officeDocument/2006/relationships/image" Target="../media/image21.emf"/><Relationship Id="rId9" Type="http://schemas.openxmlformats.org/officeDocument/2006/relationships/image" Target="../media/image32.png"/><Relationship Id="rId14" Type="http://schemas.openxmlformats.org/officeDocument/2006/relationships/image" Target="../media/image37.wmf"/><Relationship Id="rId22" Type="http://schemas.openxmlformats.org/officeDocument/2006/relationships/image" Target="../media/image44.wmf"/><Relationship Id="rId27" Type="http://schemas.openxmlformats.org/officeDocument/2006/relationships/image" Target="../media/image49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wmf"/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4.wmf"/><Relationship Id="rId5" Type="http://schemas.openxmlformats.org/officeDocument/2006/relationships/image" Target="../media/image53.png"/><Relationship Id="rId4" Type="http://schemas.openxmlformats.org/officeDocument/2006/relationships/image" Target="../media/image52.wm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eg"/><Relationship Id="rId7" Type="http://schemas.openxmlformats.org/officeDocument/2006/relationships/image" Target="../media/image54.wmf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3.png"/><Relationship Id="rId5" Type="http://schemas.openxmlformats.org/officeDocument/2006/relationships/image" Target="../media/image52.wmf"/><Relationship Id="rId4" Type="http://schemas.openxmlformats.org/officeDocument/2006/relationships/image" Target="../media/image51.wmf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0.jpeg"/><Relationship Id="rId3" Type="http://schemas.openxmlformats.org/officeDocument/2006/relationships/image" Target="../media/image55.jpeg"/><Relationship Id="rId7" Type="http://schemas.openxmlformats.org/officeDocument/2006/relationships/image" Target="../media/image59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58.jpeg"/><Relationship Id="rId11" Type="http://schemas.openxmlformats.org/officeDocument/2006/relationships/image" Target="../media/image63.wmf"/><Relationship Id="rId5" Type="http://schemas.openxmlformats.org/officeDocument/2006/relationships/image" Target="../media/image57.png"/><Relationship Id="rId10" Type="http://schemas.openxmlformats.org/officeDocument/2006/relationships/image" Target="../media/image62.png"/><Relationship Id="rId4" Type="http://schemas.openxmlformats.org/officeDocument/2006/relationships/image" Target="../media/image56.wmf"/><Relationship Id="rId9" Type="http://schemas.openxmlformats.org/officeDocument/2006/relationships/image" Target="../media/image61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2348879"/>
            <a:ext cx="6624736" cy="2880321"/>
          </a:xfrm>
        </p:spPr>
        <p:txBody>
          <a:bodyPr>
            <a:normAutofit fontScale="62500" lnSpcReduction="20000"/>
          </a:bodyPr>
          <a:lstStyle/>
          <a:p>
            <a:r>
              <a:rPr lang="cs-CZ" dirty="0"/>
              <a:t>NÁZEV ŠKOLY: Základní škola a Mateřská škola</a:t>
            </a:r>
          </a:p>
          <a:p>
            <a:r>
              <a:rPr lang="cs-CZ" dirty="0"/>
              <a:t>          Doudleby, okres České Budějovice</a:t>
            </a:r>
          </a:p>
          <a:p>
            <a:endParaRPr lang="cs-CZ" dirty="0"/>
          </a:p>
          <a:p>
            <a:r>
              <a:rPr lang="cs-CZ" dirty="0"/>
              <a:t>AUTOR:		Mgr. Jaromíra </a:t>
            </a:r>
            <a:r>
              <a:rPr lang="cs-CZ" dirty="0" err="1"/>
              <a:t>Stropková</a:t>
            </a:r>
            <a:endParaRPr lang="cs-CZ" dirty="0"/>
          </a:p>
          <a:p>
            <a:r>
              <a:rPr lang="cs-CZ" dirty="0"/>
              <a:t>NÁZEV:		VY_32_INOVACE_05_ </a:t>
            </a:r>
            <a:r>
              <a:rPr lang="cs-CZ" dirty="0" smtClean="0"/>
              <a:t>Vánoce</a:t>
            </a:r>
          </a:p>
          <a:p>
            <a:r>
              <a:rPr lang="cs-CZ" dirty="0" smtClean="0"/>
              <a:t>TÉMA</a:t>
            </a:r>
            <a:r>
              <a:rPr lang="cs-CZ" dirty="0"/>
              <a:t>:  </a:t>
            </a:r>
            <a:r>
              <a:rPr lang="cs-CZ" dirty="0" smtClean="0"/>
              <a:t>Člověk </a:t>
            </a:r>
            <a:r>
              <a:rPr lang="cs-CZ" dirty="0"/>
              <a:t>a jeho svět, Prvouka 2. ročník, </a:t>
            </a:r>
            <a:r>
              <a:rPr lang="cs-CZ" dirty="0" smtClean="0"/>
              <a:t>Lidé a čas, Vánoce</a:t>
            </a:r>
            <a:endParaRPr lang="cs-CZ" dirty="0"/>
          </a:p>
          <a:p>
            <a:r>
              <a:rPr lang="cs-CZ" dirty="0"/>
              <a:t>DATUM TVORBY:          23. října 2013</a:t>
            </a:r>
          </a:p>
          <a:p>
            <a:r>
              <a:rPr lang="cs-CZ" dirty="0"/>
              <a:t>ČÍSLO PROJEKTU:        Číslo projektu:      CZ.1.07/1.4.00/21.3424</a:t>
            </a:r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8034" y="548680"/>
            <a:ext cx="8162925" cy="1584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6946788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>
                <a:solidFill>
                  <a:srgbClr val="00B050"/>
                </a:solidFill>
              </a:rPr>
              <a:t>V</a:t>
            </a:r>
            <a:r>
              <a:rPr lang="cs-CZ" dirty="0" smtClean="0">
                <a:solidFill>
                  <a:srgbClr val="00B050"/>
                </a:solidFill>
              </a:rPr>
              <a:t> první části </a:t>
            </a:r>
            <a:r>
              <a:rPr lang="cs-CZ" dirty="0" smtClean="0"/>
              <a:t>digitálního materiálu se děti prostřednictvím vyprávění kamarádů seznámí</a:t>
            </a:r>
          </a:p>
          <a:p>
            <a:pPr marL="0" indent="0">
              <a:buNone/>
            </a:pPr>
            <a:r>
              <a:rPr lang="cs-CZ" dirty="0" smtClean="0"/>
              <a:t> S TRADICEMI VÁNOC.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V druhé časti </a:t>
            </a:r>
            <a:r>
              <a:rPr lang="cs-CZ" dirty="0" smtClean="0"/>
              <a:t>je několik zábavných úkolů, které děti mohou řešit samostatně na PC stanovištích či frontálně na IT. </a:t>
            </a:r>
          </a:p>
          <a:p>
            <a:pPr marL="0" indent="0">
              <a:buNone/>
            </a:pPr>
            <a:r>
              <a:rPr lang="cs-CZ" dirty="0" smtClean="0"/>
              <a:t>Materiál je vhodný rozdělit při použití na 3 hodiny – 1</a:t>
            </a:r>
            <a:r>
              <a:rPr lang="cs-CZ" dirty="0" smtClean="0"/>
              <a:t>. hod </a:t>
            </a:r>
            <a:r>
              <a:rPr lang="cs-CZ" dirty="0" smtClean="0"/>
              <a:t>až po Lucky, druhá po 3 krále a předvánoční hodina – zábavné úkoly.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471470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Documents and Settings\Standard\Local Settings\Temporary Internet Files\Content.IE5\SAKK4170\MC90044490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1665340" y="-93334"/>
            <a:ext cx="5813320" cy="7528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63688" y="1196752"/>
            <a:ext cx="5256584" cy="720080"/>
          </a:xfrm>
          <a:solidFill>
            <a:schemeClr val="accent3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VÁNOCE v naší obci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2780928"/>
            <a:ext cx="6120680" cy="660882"/>
          </a:xfrm>
          <a:solidFill>
            <a:schemeClr val="accent6">
              <a:lumMod val="40000"/>
              <a:lumOff val="60000"/>
            </a:schemeClr>
          </a:solidFill>
        </p:spPr>
        <p:txBody>
          <a:bodyPr>
            <a:normAutofit fontScale="92500"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Co vypráví žáci 2. třídy o VÁNOCÍCH?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15616" y="4725144"/>
            <a:ext cx="6912768" cy="1384995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ADVENT = předvánoční čas, 4 neděle před VÁNOCEMI</a:t>
            </a:r>
          </a:p>
          <a:p>
            <a:r>
              <a:rPr lang="cs-CZ" sz="2800" b="1" dirty="0" smtClean="0">
                <a:solidFill>
                  <a:srgbClr val="00B050"/>
                </a:solidFill>
              </a:rPr>
              <a:t>1.adventní, 2. bronzová, 3. stříbrná, 4. zlatá </a:t>
            </a:r>
            <a:endParaRPr lang="cs-CZ" sz="28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289243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5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6451" y="1388799"/>
            <a:ext cx="3949565" cy="49277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22110" y="742469"/>
            <a:ext cx="792505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VÁNOČNÍ TRADICE A ZVYKY V NAŠÍ OBCI</a:t>
            </a:r>
            <a:endParaRPr lang="cs-CZ" sz="36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05580" y="1628800"/>
            <a:ext cx="35790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 PROSINEC    - TRHÁME BARBORKY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075310" y="1948190"/>
            <a:ext cx="38290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 PROSINEC -  PŘIJDE ČERT A MIKULÁŠ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2352" y="2502196"/>
            <a:ext cx="36375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13. PROSINEC  - CHODÍ PO VSI LUCKY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05579" y="2987660"/>
            <a:ext cx="64331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TŘETÍ SOBOTA V ADVENTU -  ZDOBÍME NA NÁVSI VÁNOČNÍ STROM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43608" y="3501008"/>
            <a:ext cx="28597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24.PROSINEC  -  ŠTĚDRÝ DEN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707904" y="4005064"/>
            <a:ext cx="382534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25. – 26. PROSINEC – VÁNOČNÍ SVÁTKY</a:t>
            </a:r>
          </a:p>
          <a:p>
            <a:r>
              <a:rPr lang="cs-CZ" dirty="0"/>
              <a:t> </a:t>
            </a:r>
            <a:r>
              <a:rPr lang="cs-CZ" dirty="0" smtClean="0"/>
              <a:t>         25. BOŽÍ HOD VÁNOČNÍ</a:t>
            </a:r>
          </a:p>
          <a:p>
            <a:r>
              <a:rPr lang="cs-CZ" dirty="0"/>
              <a:t> </a:t>
            </a:r>
            <a:r>
              <a:rPr lang="cs-CZ" dirty="0" smtClean="0"/>
              <a:t>         26. ŠTĚPÁNA</a:t>
            </a:r>
            <a:endParaRPr lang="cs-CZ" dirty="0"/>
          </a:p>
        </p:txBody>
      </p:sp>
      <p:pic>
        <p:nvPicPr>
          <p:cNvPr id="7171" name="Picture 3" descr="C:\Documents and Settings\Standard\Local Settings\Temporary Internet Files\Content.IE5\KHBLEWD3\MP90042769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382190"/>
            <a:ext cx="9144000" cy="60936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Documents and Settings\Standard\Local Settings\Temporary Internet Files\Content.IE5\KHBLEWD3\MP90042769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382190"/>
            <a:ext cx="9144000" cy="60936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C:\Documents and Settings\Standard\Local Settings\Temporary Internet Files\Content.IE5\QW0SCBC5\MP90042777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75009"/>
            <a:ext cx="9144000" cy="67079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892352" y="548680"/>
            <a:ext cx="386272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3">
                    <a:lumMod val="75000"/>
                  </a:schemeClr>
                </a:solidFill>
              </a:rPr>
              <a:t>PŘEDVÁNOČNÍ ČAS</a:t>
            </a:r>
            <a:endParaRPr lang="cs-CZ" sz="36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902688" y="1204134"/>
            <a:ext cx="32444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4. </a:t>
            </a:r>
            <a:r>
              <a:rPr lang="cs-CZ" sz="2400" b="1" dirty="0">
                <a:solidFill>
                  <a:schemeClr val="accent1">
                    <a:lumMod val="75000"/>
                  </a:schemeClr>
                </a:solidFill>
              </a:rPr>
              <a:t>p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rosince - BARBORKA</a:t>
            </a:r>
            <a:endParaRPr lang="cs-CZ" sz="2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848557" y="1587548"/>
            <a:ext cx="28108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 6. prosince -Mikuláš</a:t>
            </a:r>
            <a:endParaRPr lang="cs-CZ" sz="2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014618" y="1998132"/>
            <a:ext cx="27766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13. prosince - LUCKY</a:t>
            </a:r>
            <a:endParaRPr lang="cs-CZ" sz="2400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053497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I:\Foto 2012\Adventní výzdoba 30.11.12\P1060086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06832" y="211251"/>
            <a:ext cx="4280354" cy="2859277"/>
          </a:xfrm>
          <a:prstGeom prst="rect">
            <a:avLst/>
          </a:prstGeom>
          <a:noFill/>
          <a:ln w="57150">
            <a:solidFill>
              <a:srgbClr val="00B050"/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621035" y="2283979"/>
            <a:ext cx="483914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rgbClr val="FF0000"/>
                </a:solidFill>
              </a:rPr>
              <a:t>25. – </a:t>
            </a:r>
            <a:r>
              <a:rPr lang="cs-CZ" sz="2400" b="1" dirty="0" smtClean="0">
                <a:solidFill>
                  <a:srgbClr val="FF0000"/>
                </a:solidFill>
              </a:rPr>
              <a:t>26. prosince</a:t>
            </a:r>
            <a:r>
              <a:rPr lang="cs-CZ" sz="2400" dirty="0" smtClean="0">
                <a:solidFill>
                  <a:srgbClr val="FF0000"/>
                </a:solidFill>
              </a:rPr>
              <a:t> – VÁNOČNÍ </a:t>
            </a:r>
            <a:r>
              <a:rPr lang="cs-CZ" sz="2400" dirty="0">
                <a:solidFill>
                  <a:srgbClr val="FF0000"/>
                </a:solidFill>
              </a:rPr>
              <a:t>SVÁTKY</a:t>
            </a:r>
          </a:p>
        </p:txBody>
      </p:sp>
      <p:sp>
        <p:nvSpPr>
          <p:cNvPr id="4" name="Obdélník 3"/>
          <p:cNvSpPr/>
          <p:nvPr/>
        </p:nvSpPr>
        <p:spPr>
          <a:xfrm>
            <a:off x="559779" y="3960638"/>
            <a:ext cx="297363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1. leden </a:t>
            </a:r>
            <a:r>
              <a:rPr lang="cs-CZ" sz="2400" b="1" dirty="0">
                <a:solidFill>
                  <a:srgbClr val="FF0000"/>
                </a:solidFill>
              </a:rPr>
              <a:t>– NOVÝ ROK</a:t>
            </a:r>
          </a:p>
        </p:txBody>
      </p:sp>
      <p:sp>
        <p:nvSpPr>
          <p:cNvPr id="5" name="Obdélník 4"/>
          <p:cNvSpPr/>
          <p:nvPr/>
        </p:nvSpPr>
        <p:spPr>
          <a:xfrm>
            <a:off x="718803" y="5187320"/>
            <a:ext cx="310912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/>
              <a:t>6. leden </a:t>
            </a:r>
            <a:r>
              <a:rPr lang="cs-CZ" dirty="0" smtClean="0"/>
              <a:t>– </a:t>
            </a:r>
            <a:r>
              <a:rPr lang="cs-CZ" sz="2400" b="1" dirty="0" smtClean="0"/>
              <a:t>TŘI </a:t>
            </a:r>
            <a:r>
              <a:rPr lang="cs-CZ" sz="2400" b="1" dirty="0"/>
              <a:t>KRÁLOVÉ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621035" y="1091578"/>
            <a:ext cx="353475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1">
                    <a:lumMod val="75000"/>
                  </a:schemeClr>
                </a:solidFill>
              </a:rPr>
              <a:t>VÁNOČNÍ SVÁTKY</a:t>
            </a:r>
            <a:endParaRPr lang="cs-CZ" sz="36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79446" y="4653136"/>
            <a:ext cx="2459456" cy="523220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VÁNOCE KONČÍ</a:t>
            </a:r>
            <a:endParaRPr lang="cs-CZ" sz="2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610335"/>
            <a:ext cx="2808312" cy="26936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606123" y="1822314"/>
            <a:ext cx="36122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24. Prosinec - ŠTĚDRÝ DEN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79446" y="2911891"/>
            <a:ext cx="4595575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cap="none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31. Prosinec = SILVESTR – </a:t>
            </a:r>
          </a:p>
          <a:p>
            <a:pPr algn="ctr"/>
            <a:r>
              <a:rPr lang="cs-CZ" sz="2400" b="1" cap="none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  POSLEDNÍ DEN ROKU</a:t>
            </a:r>
          </a:p>
        </p:txBody>
      </p:sp>
    </p:spTree>
    <p:extLst>
      <p:ext uri="{BB962C8B-B14F-4D97-AF65-F5344CB8AC3E}">
        <p14:creationId xmlns:p14="http://schemas.microsoft.com/office/powerpoint/2010/main" xmlns="" val="289288436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4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4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8" grpId="0"/>
      <p:bldP spid="10" grpId="0" animBg="1"/>
      <p:bldP spid="11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Documents and Settings\Standard\Plocha\Prvouka 1. - 3. třída\P111071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5248" y="242647"/>
            <a:ext cx="8568951" cy="6426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4. prosince je v kalendáři jméno BARBORA.</a:t>
            </a:r>
          </a:p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Lidé trhají třešňové větvičky a dávají je do vázy.</a:t>
            </a:r>
          </a:p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Říká se, že komu do vánoc rozkvete, ten bude mít do roka svatbu.</a:t>
            </a:r>
          </a:p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Proto je trhají hlavně mladá děvčata.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5877272"/>
            <a:ext cx="64320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hlinkClick r:id="rId4"/>
              </a:rPr>
              <a:t>http://www.srubyservis.cz/aktuality-barborky---prvni-vanocni-zvyk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131840" y="692696"/>
            <a:ext cx="2302553" cy="646331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r>
              <a:rPr lang="cs-CZ" sz="3600" b="1" dirty="0"/>
              <a:t>BARBORKY</a:t>
            </a:r>
          </a:p>
        </p:txBody>
      </p:sp>
    </p:spTree>
    <p:extLst>
      <p:ext uri="{BB962C8B-B14F-4D97-AF65-F5344CB8AC3E}">
        <p14:creationId xmlns:p14="http://schemas.microsoft.com/office/powerpoint/2010/main" xmlns="" val="7082473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76672"/>
            <a:ext cx="377580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ČERT A </a:t>
            </a:r>
            <a:endParaRPr lang="cs-CZ" sz="4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93051" y="1340768"/>
            <a:ext cx="5992218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5. Prosince večer zabouchají  u našich </a:t>
            </a:r>
          </a:p>
          <a:p>
            <a:r>
              <a:rPr lang="cs-CZ" sz="2800" b="1" dirty="0">
                <a:solidFill>
                  <a:srgbClr val="FF0000"/>
                </a:solidFill>
              </a:rPr>
              <a:t>d</a:t>
            </a:r>
            <a:r>
              <a:rPr lang="cs-CZ" sz="2800" b="1" dirty="0" smtClean="0">
                <a:solidFill>
                  <a:srgbClr val="FF0000"/>
                </a:solidFill>
              </a:rPr>
              <a:t>veří: 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93051" y="2489430"/>
            <a:ext cx="446147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5"/>
                </a:solidFill>
              </a:rPr>
              <a:t>Povíme</a:t>
            </a:r>
            <a:r>
              <a:rPr lang="cs-CZ" sz="3200" b="1" dirty="0" smtClean="0">
                <a:solidFill>
                  <a:schemeClr val="accent5"/>
                </a:solidFill>
              </a:rPr>
              <a:t> jim  b _ s n i _ ku.</a:t>
            </a:r>
            <a:endParaRPr lang="cs-CZ" sz="3200" b="1" dirty="0">
              <a:solidFill>
                <a:schemeClr val="accent5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93051" y="3356992"/>
            <a:ext cx="6411820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bg2">
                    <a:lumMod val="50000"/>
                  </a:schemeClr>
                </a:solidFill>
              </a:rPr>
              <a:t>Zeptají se, jestli jsme ne z – o b i l y.</a:t>
            </a:r>
          </a:p>
          <a:p>
            <a:endParaRPr lang="cs-CZ" dirty="0"/>
          </a:p>
          <a:p>
            <a:r>
              <a:rPr lang="cs-CZ" sz="2800" dirty="0" smtClean="0"/>
              <a:t>Dají nám </a:t>
            </a:r>
            <a:r>
              <a:rPr lang="cs-CZ" sz="2800" dirty="0" err="1" smtClean="0"/>
              <a:t>do_r</a:t>
            </a:r>
            <a:r>
              <a:rPr lang="cs-CZ" sz="2800" dirty="0" smtClean="0"/>
              <a:t> _ty a tomu, kdo zlobil, dají </a:t>
            </a:r>
          </a:p>
          <a:p>
            <a:r>
              <a:rPr lang="cs-CZ" sz="2800" dirty="0" smtClean="0"/>
              <a:t>u_ l _   a      br_ _ _ _ y.</a:t>
            </a:r>
          </a:p>
          <a:p>
            <a:endParaRPr lang="cs-CZ" dirty="0"/>
          </a:p>
        </p:txBody>
      </p:sp>
      <p:pic>
        <p:nvPicPr>
          <p:cNvPr id="3074" name="Picture 2" descr="I:\2011\Mikuláš-florbal 11\P1030814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sharpenSoften amount="50000"/>
                    </a14:imgEffect>
                    <a14:imgEffect>
                      <a14:brightnessContrast bright="4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6016956" y="1206689"/>
            <a:ext cx="3096343" cy="2068358"/>
          </a:xfrm>
          <a:prstGeom prst="rect">
            <a:avLst/>
          </a:prstGeom>
          <a:ln w="38100">
            <a:solidFill>
              <a:srgbClr val="E90B6A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  <a:extLst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</p:pic>
      <p:pic>
        <p:nvPicPr>
          <p:cNvPr id="3075" name="Picture 3" descr="I:\Foto 2012\Mikulášská Meťák 3.12.12\P1060132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4355" b="16185"/>
          <a:stretch/>
        </p:blipFill>
        <p:spPr bwMode="auto">
          <a:xfrm>
            <a:off x="6292122" y="4837801"/>
            <a:ext cx="2542659" cy="1881943"/>
          </a:xfrm>
          <a:prstGeom prst="rect">
            <a:avLst/>
          </a:prstGeom>
          <a:noFill/>
          <a:ln w="38100">
            <a:solidFill>
              <a:srgbClr val="E90B6A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I:\Petr\čerti školka 3.12.2010\P1080177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3581400" y="-8763000"/>
            <a:ext cx="4892040" cy="7315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I:\Petr\čerti školka 3.12.2010\P1080177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5533506" y="-14645008"/>
            <a:ext cx="4892040" cy="7315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I:\Petr\čerti školka 3.12.2010\P1080176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3581400" y="-8763000"/>
            <a:ext cx="4892040" cy="7315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2051720" y="476672"/>
            <a:ext cx="2263633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solidFill>
                  <a:prstClr val="black"/>
                </a:solidFill>
              </a:rPr>
              <a:t> MIKULÁŠ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22312" y="5117053"/>
            <a:ext cx="6453204" cy="132343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0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A </a:t>
            </a:r>
            <a:r>
              <a:rPr lang="cs-CZ" sz="4000" b="1" dirty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CO DOSTANETE </a:t>
            </a:r>
            <a:r>
              <a:rPr lang="cs-CZ" sz="40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VY?</a:t>
            </a:r>
          </a:p>
          <a:p>
            <a:pPr algn="ctr"/>
            <a:endParaRPr lang="cs-CZ" sz="40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6395" y="5949280"/>
            <a:ext cx="606978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hlinkClick r:id="rId10"/>
              </a:rPr>
              <a:t>http://cs.wikipedia.org/wiki/Svat%C3%BD_Mikul%C3%A1%C5%A1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86990" y="2060848"/>
            <a:ext cx="17796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M I K U L Á Š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150037" y="2056202"/>
            <a:ext cx="10230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Č E R T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315353" y="2056202"/>
            <a:ext cx="13227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A N D Ě L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540934" y="2407549"/>
            <a:ext cx="38183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á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633426" y="2407549"/>
            <a:ext cx="3577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č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175731" y="3335524"/>
            <a:ext cx="2728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l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049264" y="3978481"/>
            <a:ext cx="3770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b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427452" y="4055425"/>
            <a:ext cx="3738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</a:rPr>
              <a:t>o</a:t>
            </a:r>
            <a:endParaRPr lang="cs-CZ" sz="2800" dirty="0">
              <a:solidFill>
                <a:srgbClr val="00B05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39552" y="4578645"/>
            <a:ext cx="3770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h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980311" y="4523604"/>
            <a:ext cx="2728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í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345360" y="4501701"/>
            <a:ext cx="11673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00B050"/>
                </a:solidFill>
              </a:rPr>
              <a:t>ambor</a:t>
            </a:r>
            <a:endParaRPr lang="cs-CZ" sz="28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215188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5000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5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50000"/>
                                  </p:iterate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200000"/>
                                  </p:iterate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61" presetID="2" presetClass="entr" presetSubtype="6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200000"/>
                                  </p:iterate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65" presetID="2" presetClass="entr" presetSubtype="6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200000"/>
                                  </p:iterate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69" presetID="2" presetClass="entr" presetSubtype="6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200000"/>
                                  </p:iterate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3" presetID="2" presetClass="entr" presetSubtype="6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200000"/>
                                  </p:iterate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10" grpId="0"/>
      <p:bldP spid="11" grpId="0"/>
      <p:bldP spid="12" grpId="0"/>
      <p:bldP spid="13" grpId="0"/>
      <p:bldP spid="14" grpId="0"/>
      <p:bldP spid="17" grpId="0"/>
      <p:bldP spid="18" grpId="0"/>
      <p:bldP spid="19" grpId="0"/>
      <p:bldP spid="21" grpId="0"/>
      <p:bldP spid="2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556792"/>
            <a:ext cx="8336385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Lucky    chodí po vsi 13. prosince v podvečer.</a:t>
            </a:r>
          </a:p>
          <a:p>
            <a:r>
              <a:rPr lang="cs-CZ" sz="3200" dirty="0" smtClean="0"/>
              <a:t>Mají bílý plášť a kozí hlavu.</a:t>
            </a:r>
          </a:p>
          <a:p>
            <a:r>
              <a:rPr lang="cs-CZ" sz="3200" dirty="0" smtClean="0"/>
              <a:t>Kontrolují, jak hospodyňky před Vánocemi uklízí. </a:t>
            </a:r>
          </a:p>
          <a:p>
            <a:r>
              <a:rPr lang="cs-CZ" sz="3200" dirty="0" smtClean="0"/>
              <a:t>Nosí dětem dobroty a </a:t>
            </a:r>
          </a:p>
          <a:p>
            <a:r>
              <a:rPr lang="cs-CZ" sz="3200" dirty="0" smtClean="0"/>
              <a:t>v každém stavení také něco </a:t>
            </a:r>
          </a:p>
          <a:p>
            <a:r>
              <a:rPr lang="cs-CZ" sz="3200" dirty="0" smtClean="0"/>
              <a:t>dobrého dostanou.</a:t>
            </a:r>
          </a:p>
          <a:p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771800" y="692696"/>
            <a:ext cx="3769750" cy="646331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CO VÍŠ O LUCKÁCH</a:t>
            </a:r>
            <a:endParaRPr lang="cs-CZ" sz="3600" b="1" dirty="0"/>
          </a:p>
        </p:txBody>
      </p:sp>
      <p:pic>
        <p:nvPicPr>
          <p:cNvPr id="1026" name="Picture 2" descr="I:\Lucky\20121212_195855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rightnessContrast bright="4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861" t="6179" r="4027"/>
          <a:stretch/>
        </p:blipFill>
        <p:spPr bwMode="auto">
          <a:xfrm>
            <a:off x="5004048" y="3326507"/>
            <a:ext cx="4021604" cy="3105855"/>
          </a:xfrm>
          <a:prstGeom prst="rect">
            <a:avLst/>
          </a:prstGeom>
          <a:noFill/>
          <a:ln w="57150">
            <a:solidFill>
              <a:schemeClr val="accent5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  <a:scene3d>
            <a:camera prst="perspectiveContrastingLeftFacing"/>
            <a:lightRig rig="threePt" dir="t"/>
          </a:scene3d>
          <a:sp3d>
            <a:bevelT w="114300" prst="artDeco"/>
          </a:sp3d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04654" y="5837882"/>
            <a:ext cx="51342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hlinkClick r:id="rId4"/>
              </a:rPr>
              <a:t>http://druidova.mysteria.cz/KELTSKY_ROK/Lucie.htm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2248363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8" name="Picture 4" descr="C:\Documents and Settings\Standard\Plocha\Stromeček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933" t="22777" r="29076" b="40107"/>
          <a:stretch/>
        </p:blipFill>
        <p:spPr bwMode="auto">
          <a:xfrm>
            <a:off x="251520" y="1628800"/>
            <a:ext cx="3082844" cy="4392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3. ADVENTNÍ NEDĚLE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71600" y="2132856"/>
            <a:ext cx="2375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80931" y="1520767"/>
            <a:ext cx="8751050" cy="489364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                                             </a:t>
            </a: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Každý rok, vždy před stříbrnou nedělí,</a:t>
            </a:r>
          </a:p>
          <a:p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                                             rozsvěcujeme na návsi  vánoční stromeček.</a:t>
            </a:r>
          </a:p>
          <a:p>
            <a:endParaRPr lang="cs-CZ" sz="2400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sz="2400" dirty="0" smtClean="0"/>
              <a:t>                                             </a:t>
            </a:r>
            <a:r>
              <a:rPr lang="cs-CZ" sz="2400" b="1" dirty="0" smtClean="0">
                <a:solidFill>
                  <a:srgbClr val="0070C0"/>
                </a:solidFill>
              </a:rPr>
              <a:t>Děti ze školky a ze školy řeknou básničky.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                                       </a:t>
            </a:r>
          </a:p>
          <a:p>
            <a:r>
              <a:rPr lang="cs-CZ" sz="2400" dirty="0" smtClean="0"/>
              <a:t>                                             </a:t>
            </a:r>
            <a:r>
              <a:rPr lang="cs-CZ" sz="2400" b="1" dirty="0" smtClean="0">
                <a:solidFill>
                  <a:srgbClr val="7030A0"/>
                </a:solidFill>
              </a:rPr>
              <a:t>Národopisný soubor </a:t>
            </a:r>
          </a:p>
          <a:p>
            <a:r>
              <a:rPr lang="cs-CZ" sz="2400" b="1" dirty="0" smtClean="0">
                <a:solidFill>
                  <a:srgbClr val="7030A0"/>
                </a:solidFill>
              </a:rPr>
              <a:t>                                             zazpívá koledy a my se přidáme.</a:t>
            </a:r>
          </a:p>
          <a:p>
            <a:endParaRPr lang="cs-CZ" sz="2400" dirty="0" smtClean="0"/>
          </a:p>
          <a:p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                                             Pak pijeme čaj a jíme dobroty, </a:t>
            </a:r>
          </a:p>
          <a:p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                                             které připravily naše maminky</a:t>
            </a:r>
          </a:p>
          <a:p>
            <a:endParaRPr lang="cs-CZ" sz="2400" dirty="0" smtClean="0"/>
          </a:p>
          <a:p>
            <a:r>
              <a:rPr lang="cs-CZ" sz="2400" dirty="0" smtClean="0"/>
              <a:t>                                             </a:t>
            </a:r>
            <a:r>
              <a:rPr lang="cs-CZ" sz="2400" b="1" dirty="0" smtClean="0">
                <a:solidFill>
                  <a:srgbClr val="E90B6A"/>
                </a:solidFill>
              </a:rPr>
              <a:t>Je to moc pěkný podvečer.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cs-CZ" sz="2400" dirty="0"/>
          </a:p>
        </p:txBody>
      </p:sp>
      <p:pic>
        <p:nvPicPr>
          <p:cNvPr id="6146" name="Picture 2" descr="I:\Tradice Doudleb fotky\P1060303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2214563" y="-6731000"/>
            <a:ext cx="4072128" cy="60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I:\Tradice Doudleb fotky\P1060303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2214562" y="-6731000"/>
            <a:ext cx="1221971" cy="1829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98429" y="6165303"/>
            <a:ext cx="21182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NÁŠ STROMEK </a:t>
            </a:r>
            <a:endParaRPr lang="cs-CZ" sz="2400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1381278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996952"/>
            <a:ext cx="2430016" cy="36450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NEJKRÁSNĚJŠÍ DEN V ROCE</a:t>
            </a:r>
            <a:br>
              <a:rPr lang="cs-CZ" dirty="0" smtClean="0"/>
            </a:br>
            <a:r>
              <a:rPr lang="fr-FR" dirty="0"/>
              <a:t>Štědrý den je 24. prosince.</a:t>
            </a:r>
            <a:br>
              <a:rPr lang="fr-FR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6832"/>
            <a:ext cx="5482952" cy="4209331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Celý den se těšíme na večer.</a:t>
            </a:r>
          </a:p>
          <a:p>
            <a:pPr marL="0" indent="0">
              <a:buNone/>
            </a:pPr>
            <a:r>
              <a:rPr lang="cs-CZ" dirty="0" smtClean="0"/>
              <a:t>Pomáháme mamince a díváme se na pohádky.</a:t>
            </a:r>
          </a:p>
          <a:p>
            <a:pPr marL="0" indent="0">
              <a:buNone/>
            </a:pPr>
            <a:r>
              <a:rPr lang="cs-CZ" dirty="0" smtClean="0"/>
              <a:t>Odpoledne jdeme na procházku.</a:t>
            </a:r>
          </a:p>
          <a:p>
            <a:pPr marL="0" indent="0">
              <a:buNone/>
            </a:pPr>
            <a:r>
              <a:rPr lang="cs-CZ" dirty="0" smtClean="0"/>
              <a:t>Večer zazvoní zvoneček </a:t>
            </a:r>
          </a:p>
          <a:p>
            <a:pPr marL="0" indent="0">
              <a:buNone/>
            </a:pPr>
            <a:r>
              <a:rPr lang="cs-CZ" dirty="0" smtClean="0"/>
              <a:t>a my jdeme ke stromečku.</a:t>
            </a:r>
          </a:p>
          <a:p>
            <a:pPr marL="0" indent="0">
              <a:buNone/>
            </a:pPr>
            <a:r>
              <a:rPr lang="cs-CZ" dirty="0" smtClean="0"/>
              <a:t>Zazpíváme koledu a pak </a:t>
            </a:r>
          </a:p>
          <a:p>
            <a:pPr marL="0" indent="0">
              <a:buNone/>
            </a:pPr>
            <a:r>
              <a:rPr lang="cs-CZ" dirty="0" smtClean="0"/>
              <a:t>dostaneme dárečky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116632"/>
            <a:ext cx="1006475" cy="963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09343848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5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5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500" fill="hold">
                                          <p:stCondLst>
                                            <p:cond delay="150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500" fill="hold">
                                          <p:stCondLst>
                                            <p:cond delay="200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500"/>
                            </p:stCondLst>
                            <p:childTnLst>
                              <p:par>
                                <p:cTn id="1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588224" y="2348880"/>
            <a:ext cx="2016224" cy="2592288"/>
          </a:xfrm>
          <a:prstGeom prst="rect">
            <a:avLst/>
          </a:prstGeom>
          <a:ln w="38100">
            <a:noFill/>
          </a:ln>
        </p:spPr>
      </p:pic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1600200"/>
            <a:ext cx="8229600" cy="4525963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Po štědrém dnu nás čekají </a:t>
            </a:r>
            <a:r>
              <a:rPr lang="cs-CZ" dirty="0" smtClean="0"/>
              <a:t>vánoční </a:t>
            </a:r>
            <a:r>
              <a:rPr lang="cs-CZ" dirty="0" smtClean="0"/>
              <a:t>svátky.</a:t>
            </a:r>
          </a:p>
          <a:p>
            <a:r>
              <a:rPr lang="cs-CZ" dirty="0" smtClean="0"/>
              <a:t>Chodíme na procházku, bruslit </a:t>
            </a:r>
          </a:p>
          <a:p>
            <a:r>
              <a:rPr lang="cs-CZ" dirty="0" smtClean="0"/>
              <a:t>nebo lyžovat.</a:t>
            </a:r>
          </a:p>
          <a:p>
            <a:r>
              <a:rPr lang="cs-CZ" dirty="0" smtClean="0"/>
              <a:t>Hrajeme si s dárky.</a:t>
            </a:r>
          </a:p>
          <a:p>
            <a:r>
              <a:rPr lang="cs-CZ" dirty="0" smtClean="0"/>
              <a:t>Jdeme na návštěvu nebo přijde </a:t>
            </a:r>
          </a:p>
          <a:p>
            <a:r>
              <a:rPr lang="cs-CZ" dirty="0" smtClean="0"/>
              <a:t>návštěva k nám – babička a děda,</a:t>
            </a:r>
          </a:p>
          <a:p>
            <a:r>
              <a:rPr lang="cs-CZ" dirty="0" smtClean="0"/>
              <a:t> teta a strýček a další.</a:t>
            </a:r>
          </a:p>
          <a:p>
            <a:r>
              <a:rPr lang="cs-CZ" dirty="0" smtClean="0"/>
              <a:t>Společně zpíváme koledy a jíme vánoční pečivo. Dospělí pijí punč.</a:t>
            </a:r>
          </a:p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332656"/>
            <a:ext cx="1011237" cy="963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547664" y="476672"/>
            <a:ext cx="7128792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8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VÁNOČNÍ SVÁTKY  </a:t>
            </a:r>
            <a:endParaRPr lang="cs-CZ" sz="48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6168234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95536" y="1754326"/>
            <a:ext cx="8229600" cy="4525963"/>
          </a:xfrm>
        </p:spPr>
        <p:txBody>
          <a:bodyPr/>
          <a:lstStyle/>
          <a:p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Na Silvestra je u nás doma veselo.</a:t>
            </a:r>
          </a:p>
          <a:p>
            <a:r>
              <a:rPr lang="cs-CZ" b="1" dirty="0" smtClean="0">
                <a:solidFill>
                  <a:srgbClr val="92D050"/>
                </a:solidFill>
              </a:rPr>
              <a:t>S mamkou děláme chlebíčky a jednohubky.</a:t>
            </a:r>
          </a:p>
          <a:p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Večer přijdou na návštěvu naši známí.</a:t>
            </a:r>
          </a:p>
          <a:p>
            <a:r>
              <a:rPr lang="cs-CZ" b="1" dirty="0" smtClean="0">
                <a:solidFill>
                  <a:schemeClr val="accent6"/>
                </a:solidFill>
              </a:rPr>
              <a:t>Zpíváme písničky, vyprávíme si veselé příhody a jíme chlebíčky a slané pečivo.</a:t>
            </a:r>
          </a:p>
          <a:p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O půlnoci si všichni popřejeme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</a:t>
            </a:r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971600" y="0"/>
            <a:ext cx="6617068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Silvestr a Nový rok –</a:t>
            </a:r>
            <a:br>
              <a:rPr lang="cs-CZ" sz="5400" b="1" cap="none" spc="0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</a:br>
            <a:r>
              <a:rPr lang="cs-CZ" sz="5400" b="1" cap="none" spc="0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31. prosince a 1. ledna</a:t>
            </a:r>
            <a:endParaRPr lang="cs-CZ" sz="54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487254" y="5373216"/>
            <a:ext cx="610141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ŠŤASTNÝ NOVÝ ROK.</a:t>
            </a:r>
            <a:endParaRPr lang="cs-CZ" sz="54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6913116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Picture 3" descr="I:\Foto 2012\Tří králové 2012\Doudleby 6.1.12\Šlo nám t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12160" y="609848"/>
            <a:ext cx="3073400" cy="3251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5256584" cy="1143000"/>
          </a:xfrm>
          <a:solidFill>
            <a:schemeClr val="accent1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00B050"/>
                </a:solidFill>
              </a:rPr>
              <a:t>TŘI </a:t>
            </a:r>
            <a:r>
              <a:rPr lang="cs-CZ" sz="4800" b="1" dirty="0" smtClean="0">
                <a:solidFill>
                  <a:srgbClr val="00B050"/>
                </a:solidFill>
              </a:rPr>
              <a:t>KRÁLOVÉ</a:t>
            </a:r>
            <a:endParaRPr lang="cs-CZ" sz="4800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Každý rok se u nás v obci koná </a:t>
            </a:r>
          </a:p>
          <a:p>
            <a:r>
              <a:rPr lang="cs-CZ" dirty="0" smtClean="0"/>
              <a:t>TŘÍKRÁLOVÁ SBÍRKA.</a:t>
            </a:r>
          </a:p>
          <a:p>
            <a:r>
              <a:rPr lang="cs-CZ" dirty="0" smtClean="0"/>
              <a:t>Děti, převlečené za 3 krále a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jejich doprovod chodí jeden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den po </a:t>
            </a:r>
            <a:r>
              <a:rPr lang="cs-CZ" dirty="0" err="1" smtClean="0"/>
              <a:t>Straňanech</a:t>
            </a:r>
            <a:r>
              <a:rPr lang="cs-CZ" dirty="0" smtClean="0"/>
              <a:t> a druhý po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Doudlebech.</a:t>
            </a:r>
          </a:p>
          <a:p>
            <a:pPr marL="0" indent="0">
              <a:buNone/>
            </a:pPr>
            <a:r>
              <a:rPr lang="cs-CZ" dirty="0" smtClean="0"/>
              <a:t>     Do kasičky vybírají peníze na chudé a      nemocné. Peníze odevzdají na charitu.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843808" y="5852591"/>
            <a:ext cx="226696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7030A0"/>
                </a:solidFill>
              </a:rPr>
              <a:t>6. LEDEN</a:t>
            </a:r>
            <a:endParaRPr lang="cs-CZ" sz="44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002555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Teď několik úkolů pro ukrácení dlouhého čekání na JEŽÍŠKA</a:t>
            </a:r>
            <a:endParaRPr lang="cs-CZ" sz="3200" b="1" dirty="0">
              <a:solidFill>
                <a:srgbClr val="C00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3597574349"/>
              </p:ext>
            </p:extLst>
          </p:nvPr>
        </p:nvGraphicFramePr>
        <p:xfrm>
          <a:off x="1043608" y="1412776"/>
          <a:ext cx="6912768" cy="43924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56384"/>
                <a:gridCol w="3456384"/>
              </a:tblGrid>
              <a:tr h="224113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215135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10" name="Picture 6" descr="C:\Documents and Settings\Standard\Local Settings\Temporary Internet Files\Content.IE5\W0EWQYKV\MC9004357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82732" y="3884911"/>
            <a:ext cx="1008112" cy="9652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0156" y="2591314"/>
            <a:ext cx="1011237" cy="963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91864" y="1552860"/>
            <a:ext cx="629816" cy="9447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 descr="C:\Documents and Settings\Standard\Local Settings\Temporary Internet Files\Content.IE5\0W9QYXC5\MP90043128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34107" y="2979370"/>
            <a:ext cx="513631" cy="6414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Documents and Settings\Standard\Local Settings\Temporary Internet Files\Content.IE5\M6P1ILGH\dglxasset[1].aspx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81109" y="3979799"/>
            <a:ext cx="626596" cy="6265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63155" y="1330413"/>
            <a:ext cx="709789" cy="13896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7" name="Picture 13" descr="C:\Documents and Settings\Standard\Local Settings\Temporary Internet Files\Content.IE5\SAKK4170\MC90024191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19648" y="1741209"/>
            <a:ext cx="846634" cy="8359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94032" y="5027216"/>
            <a:ext cx="561015" cy="6265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9" name="Picture 15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67956" y="3863868"/>
            <a:ext cx="479136" cy="4847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ěticípá hvězda 4"/>
          <p:cNvSpPr/>
          <p:nvPr/>
        </p:nvSpPr>
        <p:spPr>
          <a:xfrm>
            <a:off x="3797087" y="2522170"/>
            <a:ext cx="504056" cy="4572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40" name="Picture 16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51010" y="2827808"/>
            <a:ext cx="1103528" cy="546424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  <a:effectLst/>
        </p:spPr>
      </p:pic>
      <p:pic>
        <p:nvPicPr>
          <p:cNvPr id="1042" name="Picture 18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99742" y="4348608"/>
            <a:ext cx="596900" cy="1017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3" name="Picture 19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65311" y="4735042"/>
            <a:ext cx="792163" cy="792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5" name="Picture 21" descr="C:\Program Files\Microsoft Office\MEDIA\CAGCAT10\j0336075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60245" y="4060073"/>
            <a:ext cx="675462" cy="684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6" name="Picture 22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8735075">
            <a:off x="3313130" y="2992361"/>
            <a:ext cx="636062" cy="7104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7" name="Picture 23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89621" y="5342352"/>
            <a:ext cx="497352" cy="4612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8" name="Picture 24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29899" y="5112706"/>
            <a:ext cx="531845" cy="5341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9" name="Picture 25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48940" y="1693091"/>
            <a:ext cx="682252" cy="9086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50" name="Picture 26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61744" y="3014744"/>
            <a:ext cx="730723" cy="5745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51" name="Picture 27" descr="C:\Documents and Settings\Standard\Plocha\Přírodniny\P1110589.JPG"/>
          <p:cNvPicPr>
            <a:picLocks noChangeAspect="1" noChangeArrowheads="1"/>
          </p:cNvPicPr>
          <p:nvPr/>
        </p:nvPicPr>
        <p:blipFill rotWithShape="1">
          <a:blip r:embed="rId20" cstate="print">
            <a:extLst>
              <a:ext uri="{BEBA8EAE-BF5A-486C-A8C5-ECC9F3942E4B}">
                <a14:imgProps xmlns:a14="http://schemas.microsoft.com/office/drawing/2010/main" xmlns="">
                  <a14:imgLayer r:embed="rId21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-23749" t="-99256" r="-107395" b="-56223"/>
          <a:stretch/>
        </p:blipFill>
        <p:spPr bwMode="auto">
          <a:xfrm>
            <a:off x="2253689" y="3182297"/>
            <a:ext cx="2101240" cy="1527805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52" name="Picture 28" descr="C:\Program Files\Microsoft Office\MEDIA\CAGCAT10\j0199661.wmf"/>
          <p:cNvPicPr>
            <a:picLocks noChangeAspect="1" noChangeArrowheads="1"/>
          </p:cNvPicPr>
          <p:nvPr/>
        </p:nvPicPr>
        <p:blipFill rotWithShape="1">
          <a:blip r:embed="rId2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7879" r="50000" b="29353"/>
          <a:stretch/>
        </p:blipFill>
        <p:spPr bwMode="auto">
          <a:xfrm>
            <a:off x="2055343" y="5228444"/>
            <a:ext cx="452628" cy="549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Lock"/>
          <p:cNvSpPr>
            <a:spLocks noEditPoints="1" noChangeArrowheads="1"/>
          </p:cNvSpPr>
          <p:nvPr/>
        </p:nvSpPr>
        <p:spPr bwMode="auto">
          <a:xfrm>
            <a:off x="2165263" y="2045880"/>
            <a:ext cx="340247" cy="47629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9606 h 21600"/>
              <a:gd name="T4" fmla="*/ 10800 w 21600"/>
              <a:gd name="T5" fmla="*/ 21600 h 21600"/>
              <a:gd name="T6" fmla="*/ 0 w 21600"/>
              <a:gd name="T7" fmla="*/ 9606 h 21600"/>
              <a:gd name="T8" fmla="*/ 744 w 21600"/>
              <a:gd name="T9" fmla="*/ 9904 h 21600"/>
              <a:gd name="T10" fmla="*/ 21134 w 21600"/>
              <a:gd name="T11" fmla="*/ 15335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93" y="9606"/>
                </a:moveTo>
                <a:lnTo>
                  <a:pt x="2048" y="9606"/>
                </a:lnTo>
                <a:lnTo>
                  <a:pt x="2048" y="4713"/>
                </a:lnTo>
                <a:lnTo>
                  <a:pt x="2420" y="3818"/>
                </a:lnTo>
                <a:lnTo>
                  <a:pt x="2979" y="3028"/>
                </a:lnTo>
                <a:lnTo>
                  <a:pt x="3537" y="2446"/>
                </a:lnTo>
                <a:lnTo>
                  <a:pt x="3956" y="1998"/>
                </a:lnTo>
                <a:lnTo>
                  <a:pt x="4492" y="1581"/>
                </a:lnTo>
                <a:lnTo>
                  <a:pt x="5143" y="1238"/>
                </a:lnTo>
                <a:lnTo>
                  <a:pt x="5912" y="880"/>
                </a:lnTo>
                <a:lnTo>
                  <a:pt x="6587" y="641"/>
                </a:lnTo>
                <a:lnTo>
                  <a:pt x="7518" y="372"/>
                </a:lnTo>
                <a:lnTo>
                  <a:pt x="8425" y="208"/>
                </a:lnTo>
                <a:lnTo>
                  <a:pt x="9496" y="59"/>
                </a:lnTo>
                <a:lnTo>
                  <a:pt x="10637" y="14"/>
                </a:lnTo>
                <a:lnTo>
                  <a:pt x="11614" y="59"/>
                </a:lnTo>
                <a:lnTo>
                  <a:pt x="12382" y="119"/>
                </a:lnTo>
                <a:lnTo>
                  <a:pt x="13034" y="253"/>
                </a:lnTo>
                <a:lnTo>
                  <a:pt x="13779" y="417"/>
                </a:lnTo>
                <a:lnTo>
                  <a:pt x="14500" y="611"/>
                </a:lnTo>
                <a:lnTo>
                  <a:pt x="14733" y="686"/>
                </a:lnTo>
                <a:lnTo>
                  <a:pt x="14989" y="790"/>
                </a:lnTo>
                <a:lnTo>
                  <a:pt x="15175" y="865"/>
                </a:lnTo>
                <a:lnTo>
                  <a:pt x="15385" y="954"/>
                </a:lnTo>
                <a:lnTo>
                  <a:pt x="15431" y="969"/>
                </a:lnTo>
                <a:lnTo>
                  <a:pt x="15594" y="1059"/>
                </a:lnTo>
                <a:lnTo>
                  <a:pt x="15757" y="1148"/>
                </a:lnTo>
                <a:lnTo>
                  <a:pt x="15920" y="1267"/>
                </a:lnTo>
                <a:lnTo>
                  <a:pt x="16106" y="1372"/>
                </a:lnTo>
                <a:lnTo>
                  <a:pt x="16665" y="1730"/>
                </a:lnTo>
                <a:lnTo>
                  <a:pt x="17014" y="1998"/>
                </a:lnTo>
                <a:lnTo>
                  <a:pt x="17480" y="2356"/>
                </a:lnTo>
                <a:lnTo>
                  <a:pt x="17852" y="2804"/>
                </a:lnTo>
                <a:lnTo>
                  <a:pt x="18178" y="3192"/>
                </a:lnTo>
                <a:lnTo>
                  <a:pt x="18527" y="3639"/>
                </a:lnTo>
                <a:lnTo>
                  <a:pt x="18806" y="4132"/>
                </a:lnTo>
                <a:lnTo>
                  <a:pt x="19086" y="4713"/>
                </a:lnTo>
                <a:lnTo>
                  <a:pt x="19272" y="5191"/>
                </a:lnTo>
                <a:lnTo>
                  <a:pt x="19295" y="9606"/>
                </a:lnTo>
                <a:lnTo>
                  <a:pt x="21600" y="9606"/>
                </a:lnTo>
                <a:lnTo>
                  <a:pt x="21600" y="16289"/>
                </a:lnTo>
                <a:lnTo>
                  <a:pt x="21413" y="17184"/>
                </a:lnTo>
                <a:lnTo>
                  <a:pt x="21041" y="17900"/>
                </a:lnTo>
                <a:lnTo>
                  <a:pt x="20668" y="18377"/>
                </a:lnTo>
                <a:lnTo>
                  <a:pt x="20343" y="18855"/>
                </a:lnTo>
                <a:lnTo>
                  <a:pt x="19924" y="19332"/>
                </a:lnTo>
                <a:lnTo>
                  <a:pt x="19388" y="19809"/>
                </a:lnTo>
                <a:lnTo>
                  <a:pt x="18806" y="20242"/>
                </a:lnTo>
                <a:lnTo>
                  <a:pt x="18062" y="20585"/>
                </a:lnTo>
                <a:lnTo>
                  <a:pt x="17270" y="20883"/>
                </a:lnTo>
                <a:lnTo>
                  <a:pt x="16525" y="21182"/>
                </a:lnTo>
                <a:lnTo>
                  <a:pt x="15548" y="21420"/>
                </a:lnTo>
                <a:lnTo>
                  <a:pt x="14803" y="21540"/>
                </a:lnTo>
                <a:lnTo>
                  <a:pt x="13662" y="21674"/>
                </a:lnTo>
                <a:lnTo>
                  <a:pt x="8379" y="21659"/>
                </a:lnTo>
                <a:lnTo>
                  <a:pt x="7168" y="21540"/>
                </a:lnTo>
                <a:lnTo>
                  <a:pt x="6098" y="21331"/>
                </a:lnTo>
                <a:lnTo>
                  <a:pt x="5050" y="21092"/>
                </a:lnTo>
                <a:lnTo>
                  <a:pt x="4003" y="20764"/>
                </a:lnTo>
                <a:lnTo>
                  <a:pt x="3258" y="20391"/>
                </a:lnTo>
                <a:lnTo>
                  <a:pt x="2769" y="20123"/>
                </a:lnTo>
                <a:lnTo>
                  <a:pt x="2281" y="19720"/>
                </a:lnTo>
                <a:lnTo>
                  <a:pt x="1862" y="19407"/>
                </a:lnTo>
                <a:lnTo>
                  <a:pt x="1489" y="19079"/>
                </a:lnTo>
                <a:lnTo>
                  <a:pt x="1070" y="18676"/>
                </a:lnTo>
                <a:lnTo>
                  <a:pt x="744" y="18258"/>
                </a:lnTo>
                <a:lnTo>
                  <a:pt x="325" y="17661"/>
                </a:lnTo>
                <a:lnTo>
                  <a:pt x="162" y="17035"/>
                </a:lnTo>
                <a:lnTo>
                  <a:pt x="93" y="16468"/>
                </a:lnTo>
                <a:lnTo>
                  <a:pt x="93" y="9606"/>
                </a:lnTo>
                <a:close/>
                <a:moveTo>
                  <a:pt x="6098" y="9591"/>
                </a:moveTo>
                <a:lnTo>
                  <a:pt x="6098" y="5220"/>
                </a:lnTo>
                <a:lnTo>
                  <a:pt x="6191" y="4907"/>
                </a:lnTo>
                <a:lnTo>
                  <a:pt x="6307" y="4639"/>
                </a:lnTo>
                <a:lnTo>
                  <a:pt x="6517" y="4370"/>
                </a:lnTo>
                <a:lnTo>
                  <a:pt x="6680" y="4087"/>
                </a:lnTo>
                <a:lnTo>
                  <a:pt x="6889" y="3878"/>
                </a:lnTo>
                <a:lnTo>
                  <a:pt x="7308" y="3520"/>
                </a:lnTo>
                <a:lnTo>
                  <a:pt x="7843" y="3281"/>
                </a:lnTo>
                <a:lnTo>
                  <a:pt x="8402" y="3013"/>
                </a:lnTo>
                <a:lnTo>
                  <a:pt x="9031" y="2834"/>
                </a:lnTo>
                <a:lnTo>
                  <a:pt x="9659" y="2700"/>
                </a:lnTo>
                <a:lnTo>
                  <a:pt x="10497" y="2625"/>
                </a:lnTo>
                <a:lnTo>
                  <a:pt x="11125" y="2655"/>
                </a:lnTo>
                <a:lnTo>
                  <a:pt x="11987" y="2789"/>
                </a:lnTo>
                <a:lnTo>
                  <a:pt x="12522" y="2893"/>
                </a:lnTo>
                <a:lnTo>
                  <a:pt x="13011" y="3028"/>
                </a:lnTo>
                <a:lnTo>
                  <a:pt x="13290" y="3192"/>
                </a:lnTo>
                <a:lnTo>
                  <a:pt x="13709" y="3371"/>
                </a:lnTo>
                <a:lnTo>
                  <a:pt x="13872" y="3505"/>
                </a:lnTo>
                <a:lnTo>
                  <a:pt x="14058" y="3639"/>
                </a:lnTo>
                <a:lnTo>
                  <a:pt x="14291" y="3788"/>
                </a:lnTo>
                <a:lnTo>
                  <a:pt x="14431" y="3953"/>
                </a:lnTo>
                <a:lnTo>
                  <a:pt x="14617" y="4102"/>
                </a:lnTo>
                <a:lnTo>
                  <a:pt x="14826" y="4311"/>
                </a:lnTo>
                <a:lnTo>
                  <a:pt x="14919" y="4534"/>
                </a:lnTo>
                <a:lnTo>
                  <a:pt x="15036" y="4773"/>
                </a:lnTo>
                <a:lnTo>
                  <a:pt x="15175" y="5027"/>
                </a:lnTo>
                <a:lnTo>
                  <a:pt x="15245" y="5220"/>
                </a:lnTo>
                <a:lnTo>
                  <a:pt x="15245" y="9591"/>
                </a:lnTo>
                <a:lnTo>
                  <a:pt x="6098" y="9591"/>
                </a:lnTo>
                <a:close/>
              </a:path>
              <a:path w="21600" h="21600" extrusionOk="0">
                <a:moveTo>
                  <a:pt x="93" y="9606"/>
                </a:moveTo>
                <a:lnTo>
                  <a:pt x="21600" y="9606"/>
                </a:lnTo>
                <a:close/>
              </a:path>
              <a:path w="21600" h="21600" extrusionOk="0">
                <a:moveTo>
                  <a:pt x="11684" y="17109"/>
                </a:moveTo>
                <a:lnTo>
                  <a:pt x="12266" y="19317"/>
                </a:lnTo>
                <a:lnTo>
                  <a:pt x="9659" y="19317"/>
                </a:lnTo>
                <a:lnTo>
                  <a:pt x="10287" y="17124"/>
                </a:lnTo>
                <a:lnTo>
                  <a:pt x="10008" y="16975"/>
                </a:lnTo>
                <a:lnTo>
                  <a:pt x="9799" y="16722"/>
                </a:lnTo>
                <a:lnTo>
                  <a:pt x="9752" y="16408"/>
                </a:lnTo>
                <a:lnTo>
                  <a:pt x="9822" y="16170"/>
                </a:lnTo>
                <a:lnTo>
                  <a:pt x="10008" y="16006"/>
                </a:lnTo>
                <a:lnTo>
                  <a:pt x="10148" y="15871"/>
                </a:lnTo>
                <a:lnTo>
                  <a:pt x="10381" y="15782"/>
                </a:lnTo>
                <a:lnTo>
                  <a:pt x="10660" y="15692"/>
                </a:lnTo>
                <a:lnTo>
                  <a:pt x="11009" y="15677"/>
                </a:lnTo>
                <a:lnTo>
                  <a:pt x="11288" y="15722"/>
                </a:lnTo>
                <a:lnTo>
                  <a:pt x="11614" y="15782"/>
                </a:lnTo>
                <a:lnTo>
                  <a:pt x="11893" y="15946"/>
                </a:lnTo>
                <a:lnTo>
                  <a:pt x="12033" y="16080"/>
                </a:lnTo>
                <a:lnTo>
                  <a:pt x="12173" y="16229"/>
                </a:lnTo>
                <a:lnTo>
                  <a:pt x="12196" y="16408"/>
                </a:lnTo>
                <a:lnTo>
                  <a:pt x="12103" y="16722"/>
                </a:lnTo>
                <a:lnTo>
                  <a:pt x="11987" y="16856"/>
                </a:lnTo>
                <a:lnTo>
                  <a:pt x="11847" y="16975"/>
                </a:lnTo>
                <a:lnTo>
                  <a:pt x="11684" y="17109"/>
                </a:lnTo>
              </a:path>
            </a:pathLst>
          </a:custGeom>
          <a:solidFill>
            <a:srgbClr val="C0C0C0"/>
          </a:solidFill>
          <a:ln w="3810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054" name="Picture 30"/>
          <p:cNvPicPr>
            <a:picLocks noChangeAspect="1" noChangeArrowheads="1"/>
          </p:cNvPicPr>
          <p:nvPr/>
        </p:nvPicPr>
        <p:blipFill>
          <a:blip r:embed="rId2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37543" y="1708980"/>
            <a:ext cx="633413" cy="706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55" name="Picture 31"/>
          <p:cNvPicPr>
            <a:picLocks noChangeAspect="1" noChangeArrowheads="1"/>
          </p:cNvPicPr>
          <p:nvPr/>
        </p:nvPicPr>
        <p:blipFill>
          <a:blip r:embed="rId2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1256392">
            <a:off x="5058250" y="5069982"/>
            <a:ext cx="633413" cy="706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56" name="Picture 32"/>
          <p:cNvPicPr>
            <a:picLocks noChangeAspect="1" noChangeArrowheads="1"/>
          </p:cNvPicPr>
          <p:nvPr/>
        </p:nvPicPr>
        <p:blipFill>
          <a:blip r:embed="rId2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07380" y="1680735"/>
            <a:ext cx="354013" cy="688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57" name="Picture 33"/>
          <p:cNvPicPr>
            <a:picLocks noChangeAspect="1" noChangeArrowheads="1"/>
          </p:cNvPicPr>
          <p:nvPr/>
        </p:nvPicPr>
        <p:blipFill>
          <a:blip r:embed="rId2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74977" y="4293097"/>
            <a:ext cx="354013" cy="688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58" name="Picture 34"/>
          <p:cNvPicPr>
            <a:picLocks noChangeAspect="1" noChangeArrowheads="1"/>
          </p:cNvPicPr>
          <p:nvPr/>
        </p:nvPicPr>
        <p:blipFill>
          <a:blip r:embed="rId2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67956" y="4472266"/>
            <a:ext cx="354013" cy="688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Slunce 6"/>
          <p:cNvSpPr/>
          <p:nvPr/>
        </p:nvSpPr>
        <p:spPr>
          <a:xfrm>
            <a:off x="1949662" y="4495689"/>
            <a:ext cx="558309" cy="547038"/>
          </a:xfrm>
          <a:prstGeom prst="sun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467543" y="5978917"/>
            <a:ext cx="816005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Najdi 2 stejné obrázky, které jsou ve všech oknech. Když na ně při prezentaci  klikneš, </a:t>
            </a:r>
          </a:p>
          <a:p>
            <a:r>
              <a:rPr lang="cs-CZ" dirty="0" smtClean="0"/>
              <a:t>zvětší se. </a:t>
            </a:r>
          </a:p>
          <a:p>
            <a:r>
              <a:rPr lang="cs-CZ" dirty="0" smtClean="0"/>
              <a:t>Co nepatří k Adventu? Klikni, obrázek zmizí.</a:t>
            </a:r>
          </a:p>
          <a:p>
            <a:endParaRPr lang="cs-CZ" dirty="0"/>
          </a:p>
        </p:txBody>
      </p:sp>
      <p:pic>
        <p:nvPicPr>
          <p:cNvPr id="1059" name="Picture 35"/>
          <p:cNvPicPr>
            <a:picLocks noChangeAspect="1" noChangeArrowheads="1"/>
          </p:cNvPicPr>
          <p:nvPr/>
        </p:nvPicPr>
        <p:blipFill>
          <a:blip r:embed="rId2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75631" y="2682595"/>
            <a:ext cx="695325" cy="781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61744" y="3600874"/>
            <a:ext cx="749508" cy="7755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0659460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04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105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" dur="2000" fill="hold"/>
                                        <p:tgtEl>
                                          <p:spTgt spid="103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" dur="2000" fill="hold"/>
                                        <p:tgtEl>
                                          <p:spTgt spid="105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2" dur="2000" fill="hold"/>
                                        <p:tgtEl>
                                          <p:spTgt spid="105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6" dur="2000" fill="hold"/>
                                        <p:tgtEl>
                                          <p:spTgt spid="103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0" dur="2000" fill="hold"/>
                                        <p:tgtEl>
                                          <p:spTgt spid="105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4" dur="2000" fill="hold"/>
                                        <p:tgtEl>
                                          <p:spTgt spid="105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Kdo dostane co k Vánocům?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Maminka se ráda líbí.</a:t>
            </a:r>
          </a:p>
          <a:p>
            <a:endParaRPr lang="cs-CZ" dirty="0"/>
          </a:p>
          <a:p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Bratr pořád někomu telefonuje.</a:t>
            </a:r>
          </a:p>
          <a:p>
            <a:endParaRPr lang="cs-CZ" dirty="0"/>
          </a:p>
          <a:p>
            <a:r>
              <a:rPr lang="cs-CZ" b="1" dirty="0" smtClean="0">
                <a:solidFill>
                  <a:srgbClr val="92D050"/>
                </a:solidFill>
              </a:rPr>
              <a:t>Děda si dá rád sklenku vína.</a:t>
            </a:r>
          </a:p>
          <a:p>
            <a:endParaRPr lang="cs-CZ" dirty="0"/>
          </a:p>
          <a:p>
            <a:r>
              <a:rPr lang="cs-CZ" b="1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Sestra ráda tancuje.</a:t>
            </a:r>
          </a:p>
          <a:p>
            <a:endParaRPr lang="cs-CZ" b="1" dirty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Babička ráda plete.</a:t>
            </a:r>
            <a:endParaRPr lang="cs-CZ" b="1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8194" name="Picture 2" descr="C:\Documents and Settings\Standard\Local Settings\Temporary Internet Files\Content.IE5\0W9QYXC5\MP90033737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9521" y="3278607"/>
            <a:ext cx="1078680" cy="1512168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C:\Program Files\Microsoft Office\MEDIA\CAGCAT10\j0332268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19461" y="5201134"/>
            <a:ext cx="1080120" cy="12208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C:\Documents and Settings\Standard\Local Settings\Temporary Internet Files\Content.IE5\DE48GVEL\MC90040640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30089" y="1119127"/>
            <a:ext cx="1008112" cy="13759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7" name="Picture 5" descr="C:\Documents and Settings\Standard\Local Settings\Temporary Internet Files\Content.IE5\DPNPILTB\MC900441329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56482" y="1727219"/>
            <a:ext cx="1515616" cy="1515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C:\Documents and Settings\Standard\Local Settings\Temporary Internet Files\Content.IE5\VED32U3S\MC90035648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76042" y="3573016"/>
            <a:ext cx="1560881" cy="18086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83568" y="6237312"/>
            <a:ext cx="75504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Spoj šipkou větu s obrázkem. Šipku najdeš mezi obrazci.</a:t>
            </a:r>
            <a:endParaRPr lang="cs-CZ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56854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lgConfetti">
          <a:fgClr>
            <a:schemeClr val="accent1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Kdo dostane co k Vánocům? KLIKEJ!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5554960" cy="4637112"/>
          </a:xfrm>
        </p:spPr>
        <p:txBody>
          <a:bodyPr>
            <a:normAutofit fontScale="92500" lnSpcReduction="10000"/>
          </a:bodyPr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Maminka se ráda líbí.</a:t>
            </a:r>
          </a:p>
          <a:p>
            <a:endParaRPr lang="cs-CZ" dirty="0"/>
          </a:p>
          <a:p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Bratr pořád někomu telefonuje.</a:t>
            </a:r>
          </a:p>
          <a:p>
            <a:endParaRPr lang="cs-CZ" dirty="0"/>
          </a:p>
          <a:p>
            <a:r>
              <a:rPr lang="cs-CZ" b="1" dirty="0" smtClean="0">
                <a:solidFill>
                  <a:srgbClr val="92D050"/>
                </a:solidFill>
              </a:rPr>
              <a:t>Děda si dá rád sklenku vína.</a:t>
            </a:r>
          </a:p>
          <a:p>
            <a:endParaRPr lang="cs-CZ" dirty="0"/>
          </a:p>
          <a:p>
            <a:r>
              <a:rPr lang="cs-CZ" b="1" dirty="0" smtClean="0">
                <a:solidFill>
                  <a:srgbClr val="0070C0"/>
                </a:solidFill>
              </a:rPr>
              <a:t>Sestra ráda tancuje.</a:t>
            </a:r>
          </a:p>
          <a:p>
            <a:endParaRPr lang="cs-CZ" b="1" dirty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Babička ráda plete.</a:t>
            </a:r>
            <a:endParaRPr lang="cs-CZ" b="1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8194" name="Picture 2" descr="C:\Documents and Settings\Standard\Local Settings\Temporary Internet Files\Content.IE5\0W9QYXC5\MP90033737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94693" y="3032956"/>
            <a:ext cx="1078680" cy="1512168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C:\Program Files\Microsoft Office\MEDIA\CAGCAT10\j0332268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26940" y="5470324"/>
            <a:ext cx="1080120" cy="12208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C:\Documents and Settings\Standard\Local Settings\Temporary Internet Files\Content.IE5\DE48GVEL\MC90040640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30089" y="1119127"/>
            <a:ext cx="1008112" cy="13759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7" name="Picture 5" descr="C:\Documents and Settings\Standard\Local Settings\Temporary Internet Files\Content.IE5\DPNPILTB\MC900441329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56482" y="1727219"/>
            <a:ext cx="1515616" cy="1515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C:\Documents and Settings\Standard\Local Settings\Temporary Internet Files\Content.IE5\VED32U3S\MC90035648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69208" y="4005064"/>
            <a:ext cx="1560881" cy="18086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ravoúhlá spojnice 5"/>
          <p:cNvCxnSpPr/>
          <p:nvPr/>
        </p:nvCxnSpPr>
        <p:spPr>
          <a:xfrm>
            <a:off x="4139952" y="1807095"/>
            <a:ext cx="3672408" cy="1981945"/>
          </a:xfrm>
          <a:prstGeom prst="bentConnector3">
            <a:avLst/>
          </a:prstGeom>
          <a:ln w="57150">
            <a:solidFill>
              <a:srgbClr val="E90B6A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ravoúhlá spojnice 9"/>
          <p:cNvCxnSpPr/>
          <p:nvPr/>
        </p:nvCxnSpPr>
        <p:spPr>
          <a:xfrm rot="16200000" flipH="1">
            <a:off x="4920285" y="3529903"/>
            <a:ext cx="3623910" cy="2160240"/>
          </a:xfrm>
          <a:prstGeom prst="bentConnector3">
            <a:avLst/>
          </a:prstGeom>
          <a:ln w="5715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ravoúhlá spojnice 11"/>
          <p:cNvCxnSpPr>
            <a:endCxn id="8196" idx="2"/>
          </p:cNvCxnSpPr>
          <p:nvPr/>
        </p:nvCxnSpPr>
        <p:spPr>
          <a:xfrm flipV="1">
            <a:off x="5292080" y="2495064"/>
            <a:ext cx="2842065" cy="1510000"/>
          </a:xfrm>
          <a:prstGeom prst="bentConnector2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ravoúhlá spojnice 14"/>
          <p:cNvCxnSpPr>
            <a:endCxn id="8197" idx="2"/>
          </p:cNvCxnSpPr>
          <p:nvPr/>
        </p:nvCxnSpPr>
        <p:spPr>
          <a:xfrm flipV="1">
            <a:off x="4139952" y="3242835"/>
            <a:ext cx="2374338" cy="1666570"/>
          </a:xfrm>
          <a:prstGeom prst="bentConnector2">
            <a:avLst/>
          </a:prstGeom>
          <a:ln w="57150">
            <a:solidFill>
              <a:srgbClr val="92D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V="1">
            <a:off x="4139952" y="5229200"/>
            <a:ext cx="2232248" cy="584547"/>
          </a:xfrm>
          <a:prstGeom prst="straightConnector1">
            <a:avLst/>
          </a:prstGeom>
          <a:ln w="5715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3833230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17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17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750"/>
                            </p:stCondLst>
                            <p:childTnLst>
                              <p:par>
                                <p:cTn id="54" presetID="2" presetClass="entr" presetSubtype="9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1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1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225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225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Lichoběžník 3"/>
          <p:cNvSpPr/>
          <p:nvPr/>
        </p:nvSpPr>
        <p:spPr>
          <a:xfrm rot="10800000">
            <a:off x="683568" y="2925522"/>
            <a:ext cx="3168352" cy="3066775"/>
          </a:xfrm>
          <a:prstGeom prst="trapezoid">
            <a:avLst/>
          </a:prstGeom>
          <a:solidFill>
            <a:schemeClr val="bg2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227" name="Picture 10" descr="C:\Documents and Settings\Standard\Dokumenty\DUM-př +prv\Ořechy,kiwi\P1080270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22150" y="3920714"/>
            <a:ext cx="1328133" cy="996100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18" name="Picture 2" descr="C:\Program Files\Microsoft Office\MEDIA\CAGCAT10\j0183290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23398" y="1263353"/>
            <a:ext cx="1723644" cy="1848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9238" name="Skupina 9237"/>
          <p:cNvGrpSpPr/>
          <p:nvPr/>
        </p:nvGrpSpPr>
        <p:grpSpPr>
          <a:xfrm>
            <a:off x="4750546" y="2125250"/>
            <a:ext cx="2583854" cy="407101"/>
            <a:chOff x="5078637" y="1226072"/>
            <a:chExt cx="2493769" cy="1200329"/>
          </a:xfrm>
        </p:grpSpPr>
        <p:sp>
          <p:nvSpPr>
            <p:cNvPr id="5" name="TextovéPole 4"/>
            <p:cNvSpPr txBox="1"/>
            <p:nvPr/>
          </p:nvSpPr>
          <p:spPr>
            <a:xfrm>
              <a:off x="5395913" y="1226072"/>
              <a:ext cx="34817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Č</a:t>
              </a:r>
              <a:endParaRPr lang="cs-CZ" sz="2400" b="1" dirty="0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5979171" y="1226072"/>
              <a:ext cx="393056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O</a:t>
              </a:r>
              <a:endParaRPr lang="cs-CZ" sz="2400" b="1" dirty="0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5689145" y="1226072"/>
              <a:ext cx="35298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K</a:t>
              </a:r>
              <a:endParaRPr lang="cs-CZ" sz="2400" b="1" dirty="0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6568841" y="1226072"/>
              <a:ext cx="393056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O</a:t>
              </a:r>
              <a:endParaRPr lang="cs-CZ" sz="2400" b="1" dirty="0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301257" y="1226072"/>
              <a:ext cx="314510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L</a:t>
              </a:r>
              <a:endParaRPr lang="cs-CZ" sz="2400" b="1" dirty="0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6890927" y="1226072"/>
              <a:ext cx="370614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Á</a:t>
              </a:r>
              <a:endParaRPr lang="cs-CZ" sz="2400" b="1" dirty="0"/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7193776" y="1226072"/>
              <a:ext cx="378630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D</a:t>
              </a:r>
            </a:p>
            <a:p>
              <a:endParaRPr lang="cs-CZ" sz="2400" b="1" dirty="0" smtClean="0"/>
            </a:p>
            <a:p>
              <a:endParaRPr lang="cs-CZ" sz="2400" b="1" dirty="0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5078637" y="1226072"/>
              <a:ext cx="385042" cy="46166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U</a:t>
              </a:r>
              <a:endParaRPr lang="cs-CZ" sz="2400" b="1" dirty="0"/>
            </a:p>
          </p:txBody>
        </p:sp>
      </p:grpSp>
      <p:grpSp>
        <p:nvGrpSpPr>
          <p:cNvPr id="9240" name="Skupina 9239"/>
          <p:cNvGrpSpPr/>
          <p:nvPr/>
        </p:nvGrpSpPr>
        <p:grpSpPr>
          <a:xfrm>
            <a:off x="4798662" y="2639071"/>
            <a:ext cx="3627932" cy="461665"/>
            <a:chOff x="5427362" y="2132856"/>
            <a:chExt cx="3416418" cy="461665"/>
          </a:xfrm>
        </p:grpSpPr>
        <p:sp>
          <p:nvSpPr>
            <p:cNvPr id="13" name="TextovéPole 12"/>
            <p:cNvSpPr txBox="1"/>
            <p:nvPr/>
          </p:nvSpPr>
          <p:spPr>
            <a:xfrm>
              <a:off x="5822715" y="2132856"/>
              <a:ext cx="393056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O</a:t>
              </a:r>
              <a:endParaRPr lang="cs-CZ" sz="2400" b="1" dirty="0"/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6221274" y="2132856"/>
              <a:ext cx="34817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Č</a:t>
              </a:r>
              <a:endParaRPr lang="cs-CZ" sz="2400" b="1" dirty="0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6590979" y="2132856"/>
              <a:ext cx="453970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M</a:t>
              </a:r>
              <a:endParaRPr lang="cs-CZ" sz="2400" b="1" dirty="0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7034422" y="2132856"/>
              <a:ext cx="357790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R</a:t>
              </a:r>
              <a:endParaRPr lang="cs-CZ" sz="2400" b="1" dirty="0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7405729" y="2132856"/>
              <a:ext cx="33534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E</a:t>
              </a:r>
              <a:endParaRPr lang="cs-CZ" sz="2400" b="1" dirty="0"/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7764212" y="2132856"/>
              <a:ext cx="34817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P</a:t>
              </a:r>
              <a:endParaRPr lang="cs-CZ" sz="2400" b="1" dirty="0"/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8129107" y="2132856"/>
              <a:ext cx="370614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A</a:t>
              </a:r>
              <a:endParaRPr lang="cs-CZ" sz="2400" b="1" dirty="0"/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5427362" y="2132856"/>
              <a:ext cx="386644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N</a:t>
              </a:r>
              <a:endParaRPr lang="cs-CZ" sz="2400" b="1" dirty="0"/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8508432" y="2132856"/>
              <a:ext cx="33534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E</a:t>
              </a:r>
              <a:endParaRPr lang="cs-CZ" sz="2400" b="1" dirty="0"/>
            </a:p>
          </p:txBody>
        </p:sp>
      </p:grpSp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25912" y="3438292"/>
            <a:ext cx="1216849" cy="9224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9239" name="Skupina 9238"/>
          <p:cNvGrpSpPr/>
          <p:nvPr/>
        </p:nvGrpSpPr>
        <p:grpSpPr>
          <a:xfrm>
            <a:off x="4798663" y="3199850"/>
            <a:ext cx="2581831" cy="461665"/>
            <a:chOff x="5410779" y="3068960"/>
            <a:chExt cx="2431306" cy="461665"/>
          </a:xfrm>
        </p:grpSpPr>
        <p:sp>
          <p:nvSpPr>
            <p:cNvPr id="23" name="TextovéPole 22"/>
            <p:cNvSpPr txBox="1"/>
            <p:nvPr/>
          </p:nvSpPr>
          <p:spPr>
            <a:xfrm>
              <a:off x="5884707" y="3068960"/>
              <a:ext cx="393056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O</a:t>
              </a:r>
              <a:endParaRPr lang="cs-CZ" sz="2400" b="1" dirty="0"/>
            </a:p>
          </p:txBody>
        </p:sp>
        <p:sp>
          <p:nvSpPr>
            <p:cNvPr id="24" name="TextovéPole 23"/>
            <p:cNvSpPr txBox="1"/>
            <p:nvPr/>
          </p:nvSpPr>
          <p:spPr>
            <a:xfrm>
              <a:off x="5410779" y="3068960"/>
              <a:ext cx="378630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H</a:t>
              </a:r>
              <a:endParaRPr lang="cs-CZ" sz="2400" b="1" dirty="0"/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6366651" y="3068960"/>
              <a:ext cx="34817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C</a:t>
              </a:r>
              <a:endParaRPr lang="cs-CZ" sz="2400" b="1" dirty="0"/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6819741" y="3068960"/>
              <a:ext cx="33534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E</a:t>
              </a:r>
              <a:endParaRPr lang="cs-CZ" sz="2400" b="1" dirty="0"/>
            </a:p>
          </p:txBody>
        </p:sp>
        <p:sp>
          <p:nvSpPr>
            <p:cNvPr id="27" name="TextovéPole 26"/>
            <p:cNvSpPr txBox="1"/>
            <p:nvPr/>
          </p:nvSpPr>
          <p:spPr>
            <a:xfrm>
              <a:off x="7261609" y="3068960"/>
              <a:ext cx="45719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/>
                <a:t>Ř</a:t>
              </a:r>
              <a:endParaRPr lang="cs-CZ" sz="2400" b="1" dirty="0"/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7452320" y="3068960"/>
              <a:ext cx="389765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 Y</a:t>
              </a:r>
              <a:endParaRPr lang="cs-CZ" sz="2400" b="1" dirty="0"/>
            </a:p>
          </p:txBody>
        </p:sp>
      </p:grpSp>
      <p:pic>
        <p:nvPicPr>
          <p:cNvPr id="9221" name="Picture 5" descr="C:\Documents and Settings\Standard\Local Settings\Temporary Internet Files\Content.IE5\0W9QYXC5\MP90044835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74387" y="5051623"/>
            <a:ext cx="1042186" cy="694791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9241" name="Skupina 9240"/>
          <p:cNvGrpSpPr/>
          <p:nvPr/>
        </p:nvGrpSpPr>
        <p:grpSpPr>
          <a:xfrm>
            <a:off x="4798661" y="3760629"/>
            <a:ext cx="2792565" cy="461665"/>
            <a:chOff x="5655326" y="4358829"/>
            <a:chExt cx="2629754" cy="461665"/>
          </a:xfrm>
        </p:grpSpPr>
        <p:sp>
          <p:nvSpPr>
            <p:cNvPr id="29" name="TextovéPole 28"/>
            <p:cNvSpPr txBox="1"/>
            <p:nvPr/>
          </p:nvSpPr>
          <p:spPr>
            <a:xfrm>
              <a:off x="5655326" y="4358829"/>
              <a:ext cx="35298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K</a:t>
              </a:r>
              <a:endParaRPr lang="cs-CZ" sz="2400" b="1" dirty="0"/>
            </a:p>
          </p:txBody>
        </p:sp>
        <p:sp>
          <p:nvSpPr>
            <p:cNvPr id="30" name="TextovéPole 29"/>
            <p:cNvSpPr txBox="1"/>
            <p:nvPr/>
          </p:nvSpPr>
          <p:spPr>
            <a:xfrm>
              <a:off x="6117414" y="4358829"/>
              <a:ext cx="28725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J</a:t>
              </a:r>
              <a:endParaRPr lang="cs-CZ" sz="2400" b="1" dirty="0"/>
            </a:p>
          </p:txBody>
        </p:sp>
        <p:sp>
          <p:nvSpPr>
            <p:cNvPr id="31" name="TextovéPole 30"/>
            <p:cNvSpPr txBox="1"/>
            <p:nvPr/>
          </p:nvSpPr>
          <p:spPr>
            <a:xfrm>
              <a:off x="6999910" y="4358829"/>
              <a:ext cx="370614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/>
                <a:t>A</a:t>
              </a:r>
            </a:p>
          </p:txBody>
        </p:sp>
        <p:sp>
          <p:nvSpPr>
            <p:cNvPr id="9216" name="TextovéPole 9215"/>
            <p:cNvSpPr txBox="1"/>
            <p:nvPr/>
          </p:nvSpPr>
          <p:spPr>
            <a:xfrm>
              <a:off x="7914466" y="4358829"/>
              <a:ext cx="370614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/>
                <a:t>A</a:t>
              </a:r>
            </a:p>
          </p:txBody>
        </p:sp>
        <p:sp>
          <p:nvSpPr>
            <p:cNvPr id="9217" name="TextovéPole 9216"/>
            <p:cNvSpPr txBox="1"/>
            <p:nvPr/>
          </p:nvSpPr>
          <p:spPr>
            <a:xfrm>
              <a:off x="6533014" y="4358829"/>
              <a:ext cx="357790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B</a:t>
              </a:r>
              <a:endParaRPr lang="cs-CZ" sz="2400" b="1" dirty="0"/>
            </a:p>
          </p:txBody>
        </p:sp>
        <p:sp>
          <p:nvSpPr>
            <p:cNvPr id="9222" name="TextovéPole 9221"/>
            <p:cNvSpPr txBox="1"/>
            <p:nvPr/>
          </p:nvSpPr>
          <p:spPr>
            <a:xfrm>
              <a:off x="7474822" y="4358829"/>
              <a:ext cx="314510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L</a:t>
              </a:r>
              <a:endParaRPr lang="cs-CZ" sz="2400" b="1" dirty="0"/>
            </a:p>
          </p:txBody>
        </p:sp>
      </p:grpSp>
      <p:pic>
        <p:nvPicPr>
          <p:cNvPr id="9225" name="Picture 8" descr="C:\Documents and Settings\Standard\Dokumenty\DUM-př +prv\Ovoce a zelenina\Banán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86724" y="5231465"/>
            <a:ext cx="1138756" cy="760832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26" name="Picture 9" descr="C:\Documents and Settings\Standard\Dokumenty\DUM-př +prv\Ovoce a zelenina\Jablko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8906" y="2954048"/>
            <a:ext cx="1411359" cy="1058519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9242" name="Skupina 9241"/>
          <p:cNvGrpSpPr/>
          <p:nvPr/>
        </p:nvGrpSpPr>
        <p:grpSpPr>
          <a:xfrm>
            <a:off x="4798662" y="4321406"/>
            <a:ext cx="2872496" cy="461665"/>
            <a:chOff x="5410779" y="5466825"/>
            <a:chExt cx="2705025" cy="461665"/>
          </a:xfrm>
        </p:grpSpPr>
        <p:sp>
          <p:nvSpPr>
            <p:cNvPr id="9228" name="TextovéPole 9227"/>
            <p:cNvSpPr txBox="1"/>
            <p:nvPr/>
          </p:nvSpPr>
          <p:spPr>
            <a:xfrm>
              <a:off x="5410779" y="5466825"/>
              <a:ext cx="357790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R</a:t>
              </a:r>
              <a:endParaRPr lang="cs-CZ" sz="2400" b="1" dirty="0"/>
            </a:p>
          </p:txBody>
        </p:sp>
        <p:sp>
          <p:nvSpPr>
            <p:cNvPr id="9229" name="TextovéPole 9228"/>
            <p:cNvSpPr txBox="1"/>
            <p:nvPr/>
          </p:nvSpPr>
          <p:spPr>
            <a:xfrm>
              <a:off x="6821043" y="5466825"/>
              <a:ext cx="357790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B</a:t>
              </a:r>
              <a:endParaRPr lang="cs-CZ" sz="2400" b="1" dirty="0"/>
            </a:p>
          </p:txBody>
        </p:sp>
        <p:sp>
          <p:nvSpPr>
            <p:cNvPr id="9230" name="TextovéPole 9229"/>
            <p:cNvSpPr txBox="1"/>
            <p:nvPr/>
          </p:nvSpPr>
          <p:spPr>
            <a:xfrm>
              <a:off x="7287925" y="5466825"/>
              <a:ext cx="370614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Á</a:t>
              </a:r>
              <a:endParaRPr lang="cs-CZ" sz="2400" b="1" dirty="0"/>
            </a:p>
          </p:txBody>
        </p:sp>
        <p:sp>
          <p:nvSpPr>
            <p:cNvPr id="9231" name="TextovéPole 9230"/>
            <p:cNvSpPr txBox="1"/>
            <p:nvPr/>
          </p:nvSpPr>
          <p:spPr>
            <a:xfrm>
              <a:off x="7762822" y="5466825"/>
              <a:ext cx="35298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K</a:t>
              </a:r>
              <a:endParaRPr lang="cs-CZ" sz="2400" b="1" dirty="0"/>
            </a:p>
          </p:txBody>
        </p:sp>
        <p:sp>
          <p:nvSpPr>
            <p:cNvPr id="9232" name="TextovéPole 9231"/>
            <p:cNvSpPr txBox="1"/>
            <p:nvPr/>
          </p:nvSpPr>
          <p:spPr>
            <a:xfrm>
              <a:off x="5877661" y="5466825"/>
              <a:ext cx="344966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Y</a:t>
              </a:r>
              <a:endParaRPr lang="cs-CZ" sz="2400" b="1" dirty="0"/>
            </a:p>
          </p:txBody>
        </p:sp>
        <p:sp>
          <p:nvSpPr>
            <p:cNvPr id="9233" name="TextovéPole 9232"/>
            <p:cNvSpPr txBox="1"/>
            <p:nvPr/>
          </p:nvSpPr>
          <p:spPr>
            <a:xfrm>
              <a:off x="6331719" y="5466825"/>
              <a:ext cx="38504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U</a:t>
              </a:r>
              <a:endParaRPr lang="cs-CZ" sz="2400" b="1" dirty="0"/>
            </a:p>
          </p:txBody>
        </p:sp>
      </p:grpSp>
      <p:sp>
        <p:nvSpPr>
          <p:cNvPr id="9234" name="TextovéPole 9233"/>
          <p:cNvSpPr txBox="1"/>
          <p:nvPr/>
        </p:nvSpPr>
        <p:spPr>
          <a:xfrm>
            <a:off x="217050" y="395075"/>
            <a:ext cx="787472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</a:rPr>
              <a:t>CO TI PŘINESE MIKULÁŠ? Vyndej dárky z nůše,</a:t>
            </a:r>
          </a:p>
          <a:p>
            <a:r>
              <a:rPr lang="cs-CZ" sz="2400" b="1" dirty="0">
                <a:solidFill>
                  <a:srgbClr val="FFFF00"/>
                </a:solidFill>
              </a:rPr>
              <a:t> </a:t>
            </a:r>
            <a:r>
              <a:rPr lang="cs-CZ" sz="2400" b="1" dirty="0" smtClean="0">
                <a:solidFill>
                  <a:srgbClr val="FFFF00"/>
                </a:solidFill>
              </a:rPr>
              <a:t>                                   přidej je ke správnému slovu. Klikej! </a:t>
            </a:r>
            <a:endParaRPr lang="cs-CZ" sz="2400" b="1" dirty="0">
              <a:solidFill>
                <a:srgbClr val="FFFF00"/>
              </a:solidFill>
            </a:endParaRPr>
          </a:p>
        </p:txBody>
      </p:sp>
      <p:pic>
        <p:nvPicPr>
          <p:cNvPr id="9219" name="Picture 3" descr="C:\Documents and Settings\Standard\Local Settings\Temporary Internet Files\Content.IE5\DPNPILTB\MC900436894[1]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0542" y="4527704"/>
            <a:ext cx="648072" cy="648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36" name="Picture 12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419" t="19216" r="17382" b="18326"/>
          <a:stretch/>
        </p:blipFill>
        <p:spPr bwMode="auto">
          <a:xfrm>
            <a:off x="2531076" y="4305168"/>
            <a:ext cx="831932" cy="633220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243" name="TextovéPole 9242"/>
          <p:cNvSpPr txBox="1"/>
          <p:nvPr/>
        </p:nvSpPr>
        <p:spPr>
          <a:xfrm>
            <a:off x="3851920" y="5242549"/>
            <a:ext cx="15691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CO ZBYLO?</a:t>
            </a:r>
            <a:endParaRPr lang="cs-CZ" sz="2400" b="1" dirty="0"/>
          </a:p>
        </p:txBody>
      </p:sp>
      <p:grpSp>
        <p:nvGrpSpPr>
          <p:cNvPr id="9259" name="Skupina 9258"/>
          <p:cNvGrpSpPr/>
          <p:nvPr/>
        </p:nvGrpSpPr>
        <p:grpSpPr>
          <a:xfrm>
            <a:off x="4047527" y="5761464"/>
            <a:ext cx="1197278" cy="461665"/>
            <a:chOff x="3626026" y="5886564"/>
            <a:chExt cx="1197278" cy="461665"/>
          </a:xfrm>
        </p:grpSpPr>
        <p:sp>
          <p:nvSpPr>
            <p:cNvPr id="9244" name="TextovéPole 9243"/>
            <p:cNvSpPr txBox="1"/>
            <p:nvPr/>
          </p:nvSpPr>
          <p:spPr>
            <a:xfrm>
              <a:off x="3942189" y="5886564"/>
              <a:ext cx="266420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/>
                <a:t>Í</a:t>
              </a:r>
            </a:p>
          </p:txBody>
        </p:sp>
        <p:sp>
          <p:nvSpPr>
            <p:cNvPr id="9245" name="TextovéPole 9244"/>
            <p:cNvSpPr txBox="1"/>
            <p:nvPr/>
          </p:nvSpPr>
          <p:spPr>
            <a:xfrm>
              <a:off x="3626026" y="5886564"/>
              <a:ext cx="377026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H</a:t>
              </a:r>
              <a:endParaRPr lang="cs-CZ" sz="2400" b="1" dirty="0"/>
            </a:p>
          </p:txBody>
        </p:sp>
        <p:sp>
          <p:nvSpPr>
            <p:cNvPr id="9246" name="TextovéPole 9245"/>
            <p:cNvSpPr txBox="1"/>
            <p:nvPr/>
          </p:nvSpPr>
          <p:spPr>
            <a:xfrm>
              <a:off x="4171790" y="5886564"/>
              <a:ext cx="314510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L</a:t>
              </a:r>
              <a:endParaRPr lang="cs-CZ" sz="2400" b="1" dirty="0"/>
            </a:p>
          </p:txBody>
        </p:sp>
        <p:sp>
          <p:nvSpPr>
            <p:cNvPr id="9253" name="TextovéPole 9252"/>
            <p:cNvSpPr txBox="1"/>
            <p:nvPr/>
          </p:nvSpPr>
          <p:spPr>
            <a:xfrm>
              <a:off x="4441468" y="5886564"/>
              <a:ext cx="381836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U</a:t>
              </a:r>
              <a:endParaRPr lang="cs-CZ" sz="2400" b="1" dirty="0"/>
            </a:p>
          </p:txBody>
        </p:sp>
      </p:grpSp>
      <p:grpSp>
        <p:nvGrpSpPr>
          <p:cNvPr id="9260" name="Skupina 9259"/>
          <p:cNvGrpSpPr/>
          <p:nvPr/>
        </p:nvGrpSpPr>
        <p:grpSpPr>
          <a:xfrm>
            <a:off x="6001240" y="5771107"/>
            <a:ext cx="2780625" cy="461665"/>
            <a:chOff x="6085597" y="5746414"/>
            <a:chExt cx="2780625" cy="461665"/>
          </a:xfrm>
        </p:grpSpPr>
        <p:sp>
          <p:nvSpPr>
            <p:cNvPr id="9247" name="TextovéPole 9246"/>
            <p:cNvSpPr txBox="1"/>
            <p:nvPr/>
          </p:nvSpPr>
          <p:spPr>
            <a:xfrm>
              <a:off x="7398397" y="5746414"/>
              <a:ext cx="38504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U</a:t>
              </a:r>
              <a:endParaRPr lang="cs-CZ" sz="2400" b="1" dirty="0"/>
            </a:p>
          </p:txBody>
        </p:sp>
        <p:sp>
          <p:nvSpPr>
            <p:cNvPr id="9248" name="TextovéPole 9247"/>
            <p:cNvSpPr txBox="1"/>
            <p:nvPr/>
          </p:nvSpPr>
          <p:spPr>
            <a:xfrm>
              <a:off x="6414999" y="5746414"/>
              <a:ext cx="357790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B</a:t>
              </a:r>
              <a:endParaRPr lang="cs-CZ" sz="2400" b="1" dirty="0"/>
            </a:p>
          </p:txBody>
        </p:sp>
        <p:sp>
          <p:nvSpPr>
            <p:cNvPr id="9249" name="TextovéPole 9248"/>
            <p:cNvSpPr txBox="1"/>
            <p:nvPr/>
          </p:nvSpPr>
          <p:spPr>
            <a:xfrm>
              <a:off x="6744401" y="5746414"/>
              <a:ext cx="344966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Y</a:t>
              </a:r>
              <a:endParaRPr lang="cs-CZ" sz="2400" b="1" dirty="0"/>
            </a:p>
          </p:txBody>
        </p:sp>
        <p:sp>
          <p:nvSpPr>
            <p:cNvPr id="9250" name="TextovéPole 9249"/>
            <p:cNvSpPr txBox="1"/>
            <p:nvPr/>
          </p:nvSpPr>
          <p:spPr>
            <a:xfrm>
              <a:off x="6085597" y="5746414"/>
              <a:ext cx="357790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R</a:t>
              </a:r>
              <a:endParaRPr lang="cs-CZ" sz="2400" b="1" dirty="0"/>
            </a:p>
          </p:txBody>
        </p:sp>
        <p:sp>
          <p:nvSpPr>
            <p:cNvPr id="9252" name="TextovéPole 9251"/>
            <p:cNvSpPr txBox="1"/>
            <p:nvPr/>
          </p:nvSpPr>
          <p:spPr>
            <a:xfrm>
              <a:off x="7060979" y="5746414"/>
              <a:ext cx="370614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A</a:t>
              </a:r>
              <a:endParaRPr lang="cs-CZ" sz="2400" b="1" dirty="0"/>
            </a:p>
          </p:txBody>
        </p:sp>
        <p:sp>
          <p:nvSpPr>
            <p:cNvPr id="9254" name="TextovéPole 9253"/>
            <p:cNvSpPr txBox="1"/>
            <p:nvPr/>
          </p:nvSpPr>
          <p:spPr>
            <a:xfrm>
              <a:off x="7750241" y="5746414"/>
              <a:ext cx="393056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O</a:t>
              </a:r>
              <a:endParaRPr lang="cs-CZ" sz="2400" b="1" dirty="0"/>
            </a:p>
          </p:txBody>
        </p:sp>
        <p:sp>
          <p:nvSpPr>
            <p:cNvPr id="9255" name="TextovéPole 9254"/>
            <p:cNvSpPr txBox="1"/>
            <p:nvPr/>
          </p:nvSpPr>
          <p:spPr>
            <a:xfrm>
              <a:off x="8106895" y="5746414"/>
              <a:ext cx="453970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M</a:t>
              </a:r>
              <a:endParaRPr lang="cs-CZ" sz="2400" b="1" dirty="0"/>
            </a:p>
          </p:txBody>
        </p:sp>
        <p:sp>
          <p:nvSpPr>
            <p:cNvPr id="9256" name="TextovéPole 9255"/>
            <p:cNvSpPr txBox="1"/>
            <p:nvPr/>
          </p:nvSpPr>
          <p:spPr>
            <a:xfrm>
              <a:off x="8508432" y="5746414"/>
              <a:ext cx="357790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B</a:t>
              </a:r>
              <a:endParaRPr lang="cs-CZ" sz="2400" b="1" dirty="0"/>
            </a:p>
          </p:txBody>
        </p:sp>
      </p:grpSp>
      <p:grpSp>
        <p:nvGrpSpPr>
          <p:cNvPr id="9267" name="Skupina 9266"/>
          <p:cNvGrpSpPr/>
          <p:nvPr/>
        </p:nvGrpSpPr>
        <p:grpSpPr>
          <a:xfrm>
            <a:off x="4683533" y="1666222"/>
            <a:ext cx="2430553" cy="461665"/>
            <a:chOff x="4907801" y="1700808"/>
            <a:chExt cx="2430553" cy="461665"/>
          </a:xfrm>
        </p:grpSpPr>
        <p:sp>
          <p:nvSpPr>
            <p:cNvPr id="9261" name="TextovéPole 9260"/>
            <p:cNvSpPr txBox="1"/>
            <p:nvPr/>
          </p:nvSpPr>
          <p:spPr>
            <a:xfrm>
              <a:off x="4907801" y="1700808"/>
              <a:ext cx="478016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 A</a:t>
              </a:r>
              <a:endParaRPr lang="cs-CZ" sz="2400" b="1" dirty="0"/>
            </a:p>
          </p:txBody>
        </p:sp>
        <p:sp>
          <p:nvSpPr>
            <p:cNvPr id="9262" name="TextovéPole 9261"/>
            <p:cNvSpPr txBox="1"/>
            <p:nvPr/>
          </p:nvSpPr>
          <p:spPr>
            <a:xfrm>
              <a:off x="5316263" y="1700808"/>
              <a:ext cx="34817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B</a:t>
              </a:r>
              <a:endParaRPr lang="cs-CZ" sz="2400" b="1" dirty="0"/>
            </a:p>
          </p:txBody>
        </p:sp>
        <p:sp>
          <p:nvSpPr>
            <p:cNvPr id="9263" name="TextovéPole 9262"/>
            <p:cNvSpPr txBox="1"/>
            <p:nvPr/>
          </p:nvSpPr>
          <p:spPr>
            <a:xfrm>
              <a:off x="5700679" y="1700808"/>
              <a:ext cx="39626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N</a:t>
              </a:r>
              <a:endParaRPr lang="cs-CZ" sz="2400" b="1" dirty="0"/>
            </a:p>
          </p:txBody>
        </p:sp>
        <p:sp>
          <p:nvSpPr>
            <p:cNvPr id="9264" name="TextovéPole 9263"/>
            <p:cNvSpPr txBox="1"/>
            <p:nvPr/>
          </p:nvSpPr>
          <p:spPr>
            <a:xfrm>
              <a:off x="6123567" y="1700808"/>
              <a:ext cx="39626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N</a:t>
              </a:r>
              <a:endParaRPr lang="cs-CZ" sz="2400" b="1" dirty="0"/>
            </a:p>
          </p:txBody>
        </p:sp>
        <p:sp>
          <p:nvSpPr>
            <p:cNvPr id="9265" name="TextovéPole 9264"/>
            <p:cNvSpPr txBox="1"/>
            <p:nvPr/>
          </p:nvSpPr>
          <p:spPr>
            <a:xfrm>
              <a:off x="6546455" y="1700808"/>
              <a:ext cx="36420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Y</a:t>
              </a:r>
              <a:endParaRPr lang="cs-CZ" sz="2400" b="1" dirty="0"/>
            </a:p>
          </p:txBody>
        </p:sp>
        <p:sp>
          <p:nvSpPr>
            <p:cNvPr id="9266" name="TextovéPole 9265"/>
            <p:cNvSpPr txBox="1"/>
            <p:nvPr/>
          </p:nvSpPr>
          <p:spPr>
            <a:xfrm>
              <a:off x="6942092" y="1700808"/>
              <a:ext cx="39626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Á</a:t>
              </a:r>
              <a:endParaRPr lang="cs-CZ" sz="2400" b="1" dirty="0"/>
            </a:p>
          </p:txBody>
        </p:sp>
      </p:grpSp>
      <p:pic>
        <p:nvPicPr>
          <p:cNvPr id="1026" name="Picture 2" descr="C:\Users\pc\AppData\Local\Microsoft\Windows\Temporary Internet Files\Content.IE5\PHSCBEKW\MC900324894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40496" y="3112270"/>
            <a:ext cx="554707" cy="6483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032044" y="6155828"/>
            <a:ext cx="117532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U H L Í</a:t>
            </a:r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6019570" y="6155828"/>
            <a:ext cx="276229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B  R A M B O R 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8133365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92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486 0.00717 L 0.23316 -0.52763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92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406" y="-2675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1.21387E-6 L 0.36996 -0.41757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490" y="-2087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33 4.04624E-7 L 0.30833 -0.28069 " pathEditMode="relative" rAng="0" ptsTypes="AA">
                                      <p:cBhvr>
                                        <p:cTn id="19" dur="2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573" y="-1403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43 0.01041 L 0.2349 -0.05803 " pathEditMode="relative" rAng="0" ptsTypes="AA">
                                      <p:cBhvr>
                                        <p:cTn id="23" dur="20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951" y="-34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3.4104E-6 L 0.38489 0.06566 " pathEditMode="relative" rAng="0" ptsTypes="AA">
                                      <p:cBhvr>
                                        <p:cTn id="27" dur="2000" fill="hold"/>
                                        <p:tgtEl>
                                          <p:spTgt spid="92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236" y="328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1.79191E-6 L 0.37084 0.02381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92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542" y="117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200000"/>
                                  </p:iterate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3500"/>
                            </p:stCondLst>
                            <p:childTnLst>
                              <p:par>
                                <p:cTn id="39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200000"/>
                                  </p:iterate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33 -0.00093 L 0.09323 0.38612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497" y="1935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3.58382E-6 L 0.34323 0.24578 " pathEditMode="relative" rAng="0" ptsTypes="AA">
                                      <p:cBhvr>
                                        <p:cTn id="50" dur="2000" fill="hold"/>
                                        <p:tgtEl>
                                          <p:spTgt spid="92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153" y="1227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34" grpId="0"/>
      <p:bldP spid="2" grpId="0"/>
      <p:bldP spid="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971600" y="692696"/>
            <a:ext cx="151054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ZDROJE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43608" y="2708920"/>
            <a:ext cx="35469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 Vlastní fotogalerie autorky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844706" y="2288902"/>
            <a:ext cx="387580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    </a:t>
            </a:r>
            <a:r>
              <a:rPr lang="cs-CZ" sz="2400" dirty="0"/>
              <a:t>http://office.microsoft.com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187624" y="1628800"/>
            <a:ext cx="137505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ZDROJE</a:t>
            </a:r>
            <a:r>
              <a:rPr lang="cs-CZ" dirty="0" smtClean="0"/>
              <a:t>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7404580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theme/_rels/them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jpeg"/></Relationships>
</file>

<file path=ppt/theme/theme1.xml><?xml version="1.0" encoding="utf-8"?>
<a:theme xmlns:a="http://schemas.openxmlformats.org/drawingml/2006/main" name="Motiv systému Office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Došky">
  <a:themeElements>
    <a:clrScheme name="Lékárna">
      <a:dk1>
        <a:sysClr val="windowText" lastClr="000000"/>
      </a:dk1>
      <a:lt1>
        <a:sysClr val="window" lastClr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.xml><?xml version="1.0" encoding="utf-8"?>
<a:themeOverride xmlns:a="http://schemas.openxmlformats.org/drawingml/2006/main">
  <a:clrScheme name="Horizont">
    <a:dk1>
      <a:srgbClr val="000000"/>
    </a:dk1>
    <a:lt1>
      <a:srgbClr val="FFFFFF"/>
    </a:lt1>
    <a:dk2>
      <a:srgbClr val="1F2123"/>
    </a:dk2>
    <a:lt2>
      <a:srgbClr val="DC9E1F"/>
    </a:lt2>
    <a:accent1>
      <a:srgbClr val="7E97AD"/>
    </a:accent1>
    <a:accent2>
      <a:srgbClr val="CC8E60"/>
    </a:accent2>
    <a:accent3>
      <a:srgbClr val="7A6A60"/>
    </a:accent3>
    <a:accent4>
      <a:srgbClr val="B4936D"/>
    </a:accent4>
    <a:accent5>
      <a:srgbClr val="67787B"/>
    </a:accent5>
    <a:accent6>
      <a:srgbClr val="9D936F"/>
    </a:accent6>
    <a:hlink>
      <a:srgbClr val="646464"/>
    </a:hlink>
    <a:folHlink>
      <a:srgbClr val="969696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otalTime>585</TotalTime>
  <Words>903</Words>
  <Application>Microsoft Office PowerPoint</Application>
  <PresentationFormat>Předvádění na obrazovce (4:3)</PresentationFormat>
  <Paragraphs>211</Paragraphs>
  <Slides>18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4</vt:i4>
      </vt:variant>
      <vt:variant>
        <vt:lpstr>Nadpisy snímků</vt:lpstr>
      </vt:variant>
      <vt:variant>
        <vt:i4>18</vt:i4>
      </vt:variant>
    </vt:vector>
  </HeadingPairs>
  <TitlesOfParts>
    <vt:vector size="22" baseType="lpstr">
      <vt:lpstr>Motiv systému Office</vt:lpstr>
      <vt:lpstr>Došky</vt:lpstr>
      <vt:lpstr>Cesta</vt:lpstr>
      <vt:lpstr>Vrchol</vt:lpstr>
      <vt:lpstr>Snímek 1</vt:lpstr>
      <vt:lpstr>ANOTACE:</vt:lpstr>
      <vt:lpstr>VÁNOCE v naší obci</vt:lpstr>
      <vt:lpstr>Snímek 4</vt:lpstr>
      <vt:lpstr>Snímek 5</vt:lpstr>
      <vt:lpstr> </vt:lpstr>
      <vt:lpstr>Snímek 7</vt:lpstr>
      <vt:lpstr>Snímek 8</vt:lpstr>
      <vt:lpstr>3. ADVENTNÍ NEDĚLE</vt:lpstr>
      <vt:lpstr>NEJKRÁSNĚJŠÍ DEN V ROCE Štědrý den je 24. prosince. </vt:lpstr>
      <vt:lpstr>Snímek 11</vt:lpstr>
      <vt:lpstr>Snímek 12</vt:lpstr>
      <vt:lpstr>TŘI KRÁLOVÉ</vt:lpstr>
      <vt:lpstr>Teď několik úkolů pro ukrácení dlouhého čekání na JEŽÍŠKA</vt:lpstr>
      <vt:lpstr>Kdo dostane co k Vánocům?</vt:lpstr>
      <vt:lpstr>Kdo dostane co k Vánocům? KLIKEJ!</vt:lpstr>
      <vt:lpstr>Snímek 17</vt:lpstr>
      <vt:lpstr>Snímek 18</vt:lpstr>
    </vt:vector>
  </TitlesOfParts>
  <Company>Your Company Name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VÁNOCE v naší obci</dc:title>
  <dc:creator>Your User Name</dc:creator>
  <cp:lastModifiedBy>Dum</cp:lastModifiedBy>
  <cp:revision>73</cp:revision>
  <dcterms:created xsi:type="dcterms:W3CDTF">2013-11-12T14:20:37Z</dcterms:created>
  <dcterms:modified xsi:type="dcterms:W3CDTF">2014-02-28T17:22:21Z</dcterms:modified>
</cp:coreProperties>
</file>