
<file path=[Content_Types].xml><?xml version="1.0" encoding="utf-8"?>
<Types xmlns="http://schemas.openxmlformats.org/package/2006/content-types">
  <Default Extension="png" ContentType="image/png"/>
  <Default Extension="bin" ContentType="application/vnd.openxmlformats-officedocument.oleObject"/>
  <Default Extension="emf" ContentType="image/x-emf"/>
  <Default Extension="rels" ContentType="application/vnd.openxmlformats-package.relationships+xml"/>
  <Default Extension="xml" ContentType="application/xml"/>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01" r:id="rId2"/>
    <p:sldId id="302" r:id="rId3"/>
    <p:sldId id="303" r:id="rId4"/>
    <p:sldId id="304" r:id="rId5"/>
    <p:sldId id="305" r:id="rId6"/>
    <p:sldId id="306" r:id="rId7"/>
    <p:sldId id="307" r:id="rId8"/>
    <p:sldId id="308" r:id="rId9"/>
    <p:sldId id="309" r:id="rId10"/>
    <p:sldId id="310" r:id="rId11"/>
    <p:sldId id="311" r:id="rId12"/>
  </p:sldIdLst>
  <p:sldSz cx="9144000" cy="6858000" type="screen4x3"/>
  <p:notesSz cx="6811963" cy="9945688"/>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5.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7.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8.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DF475FC3-6038-4F2B-BD4B-D81328E53CF1}" type="datetimeFigureOut">
              <a:rPr lang="cs-CZ" smtClean="0"/>
              <a:pPr/>
              <a:t>1.3.2014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FAFB578-33FC-41CE-A769-2A5509B3F2A3}"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F475FC3-6038-4F2B-BD4B-D81328E53CF1}" type="datetimeFigureOut">
              <a:rPr lang="cs-CZ" smtClean="0"/>
              <a:pPr/>
              <a:t>1.3.2014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FAFB578-33FC-41CE-A769-2A5509B3F2A3}"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DF475FC3-6038-4F2B-BD4B-D81328E53CF1}" type="datetimeFigureOut">
              <a:rPr lang="cs-CZ" smtClean="0"/>
              <a:pPr/>
              <a:t>1.3.2014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FAFB578-33FC-41CE-A769-2A5509B3F2A3}"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DF475FC3-6038-4F2B-BD4B-D81328E53CF1}" type="datetimeFigureOut">
              <a:rPr lang="cs-CZ" smtClean="0"/>
              <a:pPr/>
              <a:t>1.3.2014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FAFB578-33FC-41CE-A769-2A5509B3F2A3}"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DF475FC3-6038-4F2B-BD4B-D81328E53CF1}" type="datetimeFigureOut">
              <a:rPr lang="cs-CZ" smtClean="0"/>
              <a:pPr/>
              <a:t>1.3.2014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EFAFB578-33FC-41CE-A769-2A5509B3F2A3}"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DF475FC3-6038-4F2B-BD4B-D81328E53CF1}" type="datetimeFigureOut">
              <a:rPr lang="cs-CZ" smtClean="0"/>
              <a:pPr/>
              <a:t>1.3.2014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EFAFB578-33FC-41CE-A769-2A5509B3F2A3}"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F475FC3-6038-4F2B-BD4B-D81328E53CF1}" type="datetimeFigureOut">
              <a:rPr lang="cs-CZ" smtClean="0"/>
              <a:pPr/>
              <a:t>1.3.2014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EFAFB578-33FC-41CE-A769-2A5509B3F2A3}"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DF475FC3-6038-4F2B-BD4B-D81328E53CF1}" type="datetimeFigureOut">
              <a:rPr lang="cs-CZ" smtClean="0"/>
              <a:pPr/>
              <a:t>1.3.2014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FAFB578-33FC-41CE-A769-2A5509B3F2A3}"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DF475FC3-6038-4F2B-BD4B-D81328E53CF1}" type="datetimeFigureOut">
              <a:rPr lang="cs-CZ" smtClean="0"/>
              <a:pPr/>
              <a:t>1.3.2014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FAFB578-33FC-41CE-A769-2A5509B3F2A3}"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F475FC3-6038-4F2B-BD4B-D81328E53CF1}" type="datetimeFigureOut">
              <a:rPr lang="cs-CZ" smtClean="0"/>
              <a:pPr/>
              <a:t>1.3.2014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FAFB578-33FC-41CE-A769-2A5509B3F2A3}"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F475FC3-6038-4F2B-BD4B-D81328E53CF1}" type="datetimeFigureOut">
              <a:rPr lang="cs-CZ" smtClean="0"/>
              <a:pPr/>
              <a:t>1.3.2014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FAFB578-33FC-41CE-A769-2A5509B3F2A3}"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475FC3-6038-4F2B-BD4B-D81328E53CF1}" type="datetimeFigureOut">
              <a:rPr lang="cs-CZ" smtClean="0"/>
              <a:pPr/>
              <a:t>1.3.2014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AFB578-33FC-41CE-A769-2A5509B3F2A3}"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5.xml"/><Relationship Id="rId1" Type="http://schemas.openxmlformats.org/officeDocument/2006/relationships/vmlDrawing" Target="../drawings/vmlDrawing1.vml"/><Relationship Id="rId5" Type="http://schemas.openxmlformats.org/officeDocument/2006/relationships/image" Target="../media/image2.emf"/><Relationship Id="rId4" Type="http://schemas.openxmlformats.org/officeDocument/2006/relationships/package" Target="../embeddings/Microsoft_Excel_Worksheet1.xlsx"/></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5.xml"/><Relationship Id="rId1" Type="http://schemas.openxmlformats.org/officeDocument/2006/relationships/vmlDrawing" Target="../drawings/vmlDrawing2.vml"/><Relationship Id="rId5" Type="http://schemas.openxmlformats.org/officeDocument/2006/relationships/image" Target="../media/image3.emf"/><Relationship Id="rId4" Type="http://schemas.openxmlformats.org/officeDocument/2006/relationships/package" Target="../embeddings/Microsoft_Excel_Worksheet2.xlsx"/></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5.xml"/><Relationship Id="rId1" Type="http://schemas.openxmlformats.org/officeDocument/2006/relationships/vmlDrawing" Target="../drawings/vmlDrawing3.vml"/><Relationship Id="rId5" Type="http://schemas.openxmlformats.org/officeDocument/2006/relationships/image" Target="../media/image4.emf"/><Relationship Id="rId4" Type="http://schemas.openxmlformats.org/officeDocument/2006/relationships/package" Target="../embeddings/Microsoft_Excel_Worksheet3.xlsx"/></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5.xml"/><Relationship Id="rId1" Type="http://schemas.openxmlformats.org/officeDocument/2006/relationships/vmlDrawing" Target="../drawings/vmlDrawing4.vml"/><Relationship Id="rId5" Type="http://schemas.openxmlformats.org/officeDocument/2006/relationships/image" Target="../media/image5.emf"/><Relationship Id="rId4" Type="http://schemas.openxmlformats.org/officeDocument/2006/relationships/package" Target="../embeddings/Microsoft_Excel_Worksheet4.xlsx"/></Relationships>
</file>

<file path=ppt/slides/_rels/slide9.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5.xml"/><Relationship Id="rId1" Type="http://schemas.openxmlformats.org/officeDocument/2006/relationships/vmlDrawing" Target="../drawings/vmlDrawing5.vml"/><Relationship Id="rId5" Type="http://schemas.openxmlformats.org/officeDocument/2006/relationships/image" Target="../media/image6.emf"/><Relationship Id="rId4" Type="http://schemas.openxmlformats.org/officeDocument/2006/relationships/package" Target="../embeddings/Microsoft_Excel_Worksheet5.xlsx"/></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5.xml"/><Relationship Id="rId1" Type="http://schemas.openxmlformats.org/officeDocument/2006/relationships/vmlDrawing" Target="../drawings/vmlDrawing6.vml"/><Relationship Id="rId5" Type="http://schemas.openxmlformats.org/officeDocument/2006/relationships/image" Target="../media/image7.emf"/><Relationship Id="rId4" Type="http://schemas.openxmlformats.org/officeDocument/2006/relationships/package" Target="../embeddings/Microsoft_Excel_Worksheet6.xlsx"/></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5.xml"/><Relationship Id="rId1" Type="http://schemas.openxmlformats.org/officeDocument/2006/relationships/vmlDrawing" Target="../drawings/vmlDrawing7.vml"/><Relationship Id="rId5" Type="http://schemas.openxmlformats.org/officeDocument/2006/relationships/image" Target="../media/image8.emf"/><Relationship Id="rId4" Type="http://schemas.openxmlformats.org/officeDocument/2006/relationships/package" Target="../embeddings/Microsoft_Excel_Worksheet7.xlsx"/></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3999" cy="19981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3"/>
          <p:cNvSpPr>
            <a:spLocks noChangeArrowheads="1"/>
          </p:cNvSpPr>
          <p:nvPr/>
        </p:nvSpPr>
        <p:spPr bwMode="auto">
          <a:xfrm>
            <a:off x="1635125" y="159861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100" b="0" i="0" u="none" strike="noStrike" cap="none" normalizeH="0" baseline="0" smtClean="0">
                <a:ln>
                  <a:noFill/>
                </a:ln>
                <a:solidFill>
                  <a:srgbClr val="000000"/>
                </a:solidFill>
                <a:effectLst/>
                <a:latin typeface="Calibri" pitchFamily="34" charset="0"/>
                <a:ea typeface="Calibri" pitchFamily="34" charset="0"/>
                <a:cs typeface="Calibri" pitchFamily="34" charset="0"/>
              </a:rPr>
              <a:t>1 </a:t>
            </a:r>
            <a:endParaRPr kumimoji="0" lang="cs-CZ" altLang="cs-CZ" sz="800" b="0" i="0" u="none" strike="noStrike" cap="none" normalizeH="0" baseline="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altLang="cs-CZ" sz="1800" b="0" i="0" u="none" strike="noStrike" cap="none" normalizeH="0" baseline="0" smtClean="0">
              <a:ln>
                <a:noFill/>
              </a:ln>
              <a:solidFill>
                <a:schemeClr val="tx1"/>
              </a:solidFill>
              <a:effectLst/>
              <a:latin typeface="Arial" pitchFamily="34" charset="0"/>
              <a:cs typeface="Arial" pitchFamily="34" charset="0"/>
            </a:endParaRPr>
          </a:p>
        </p:txBody>
      </p:sp>
      <p:graphicFrame>
        <p:nvGraphicFramePr>
          <p:cNvPr id="7" name="Zástupný symbol pro obsah 6"/>
          <p:cNvGraphicFramePr>
            <a:graphicFrameLocks noGrp="1"/>
          </p:cNvGraphicFramePr>
          <p:nvPr>
            <p:ph idx="1"/>
            <p:extLst>
              <p:ext uri="{D42A27DB-BD31-4B8C-83A1-F6EECF244321}">
                <p14:modId xmlns:p14="http://schemas.microsoft.com/office/powerpoint/2010/main" val="3756460695"/>
              </p:ext>
            </p:extLst>
          </p:nvPr>
        </p:nvGraphicFramePr>
        <p:xfrm>
          <a:off x="0" y="2128150"/>
          <a:ext cx="9143999" cy="4788426"/>
        </p:xfrm>
        <a:graphic>
          <a:graphicData uri="http://schemas.openxmlformats.org/drawingml/2006/table">
            <a:tbl>
              <a:tblPr>
                <a:tableStyleId>{5C22544A-7EE6-4342-B048-85BDC9FD1C3A}</a:tableStyleId>
              </a:tblPr>
              <a:tblGrid>
                <a:gridCol w="4908195"/>
                <a:gridCol w="4235804"/>
              </a:tblGrid>
              <a:tr h="578741">
                <a:tc>
                  <a:txBody>
                    <a:bodyPr/>
                    <a:lstStyle/>
                    <a:p>
                      <a:pPr algn="l">
                        <a:lnSpc>
                          <a:spcPct val="115000"/>
                        </a:lnSpc>
                        <a:spcBef>
                          <a:spcPts val="300"/>
                        </a:spcBef>
                        <a:spcAft>
                          <a:spcPts val="0"/>
                        </a:spcAft>
                      </a:pPr>
                      <a:r>
                        <a:rPr lang="cs-CZ" sz="1400" b="1" dirty="0" smtClean="0">
                          <a:solidFill>
                            <a:srgbClr val="002060"/>
                          </a:solidFill>
                          <a:effectLst/>
                          <a:latin typeface="Comic Sans MS" panose="030F0702030302020204" pitchFamily="66" charset="0"/>
                        </a:rPr>
                        <a:t>Francouzská a frankofonní</a:t>
                      </a:r>
                      <a:r>
                        <a:rPr lang="cs-CZ" sz="1400" b="1" baseline="0" dirty="0" smtClean="0">
                          <a:solidFill>
                            <a:srgbClr val="002060"/>
                          </a:solidFill>
                          <a:effectLst/>
                          <a:latin typeface="Comic Sans MS" panose="030F0702030302020204" pitchFamily="66" charset="0"/>
                        </a:rPr>
                        <a:t> civilizace – hra               </a:t>
                      </a:r>
                    </a:p>
                    <a:p>
                      <a:pPr algn="l">
                        <a:lnSpc>
                          <a:spcPct val="115000"/>
                        </a:lnSpc>
                        <a:spcBef>
                          <a:spcPts val="300"/>
                        </a:spcBef>
                        <a:spcAft>
                          <a:spcPts val="0"/>
                        </a:spcAft>
                      </a:pPr>
                      <a:r>
                        <a:rPr lang="cs-CZ" sz="1000" b="1" dirty="0" smtClean="0">
                          <a:solidFill>
                            <a:srgbClr val="002060"/>
                          </a:solidFill>
                          <a:effectLst/>
                          <a:latin typeface="Comic Sans MS" panose="030F0702030302020204" pitchFamily="66" charset="0"/>
                        </a:rPr>
                        <a:t>Číslo </a:t>
                      </a:r>
                      <a:r>
                        <a:rPr lang="cs-CZ" sz="1000" b="1" dirty="0">
                          <a:solidFill>
                            <a:srgbClr val="002060"/>
                          </a:solidFill>
                          <a:effectLst/>
                          <a:latin typeface="Comic Sans MS" panose="030F0702030302020204" pitchFamily="66" charset="0"/>
                        </a:rPr>
                        <a:t>projektu </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c>
                  <a:txBody>
                    <a:bodyPr/>
                    <a:lstStyle/>
                    <a:p>
                      <a:pPr algn="l">
                        <a:lnSpc>
                          <a:spcPct val="115000"/>
                        </a:lnSpc>
                        <a:spcBef>
                          <a:spcPts val="300"/>
                        </a:spcBef>
                        <a:spcAft>
                          <a:spcPts val="0"/>
                        </a:spcAft>
                      </a:pPr>
                      <a:endParaRPr lang="cs-CZ" sz="1000" b="1" dirty="0" smtClean="0">
                        <a:solidFill>
                          <a:srgbClr val="002060"/>
                        </a:solidFill>
                        <a:effectLst/>
                        <a:latin typeface="Comic Sans MS" panose="030F0702030302020204" pitchFamily="66" charset="0"/>
                      </a:endParaRPr>
                    </a:p>
                    <a:p>
                      <a:pPr algn="l">
                        <a:lnSpc>
                          <a:spcPct val="115000"/>
                        </a:lnSpc>
                        <a:spcBef>
                          <a:spcPts val="300"/>
                        </a:spcBef>
                        <a:spcAft>
                          <a:spcPts val="0"/>
                        </a:spcAft>
                      </a:pPr>
                      <a:r>
                        <a:rPr lang="cs-CZ" sz="1000" b="1" dirty="0" smtClean="0">
                          <a:solidFill>
                            <a:srgbClr val="002060"/>
                          </a:solidFill>
                          <a:effectLst/>
                          <a:latin typeface="Comic Sans MS" panose="030F0702030302020204" pitchFamily="66" charset="0"/>
                        </a:rPr>
                        <a:t>CZ.1.07/1.5.00/34.0950 </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r>
              <a:tr h="207985">
                <a:tc>
                  <a:txBody>
                    <a:bodyPr/>
                    <a:lstStyle/>
                    <a:p>
                      <a:pPr algn="l">
                        <a:lnSpc>
                          <a:spcPct val="115000"/>
                        </a:lnSpc>
                        <a:spcBef>
                          <a:spcPts val="300"/>
                        </a:spcBef>
                        <a:spcAft>
                          <a:spcPts val="0"/>
                        </a:spcAft>
                      </a:pPr>
                      <a:r>
                        <a:rPr lang="cs-CZ" sz="1000" b="1" dirty="0">
                          <a:solidFill>
                            <a:srgbClr val="002060"/>
                          </a:solidFill>
                          <a:effectLst/>
                          <a:latin typeface="Comic Sans MS" panose="030F0702030302020204" pitchFamily="66" charset="0"/>
                        </a:rPr>
                        <a:t>Kódování materiálu </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c>
                  <a:txBody>
                    <a:bodyPr/>
                    <a:lstStyle/>
                    <a:p>
                      <a:pPr algn="l">
                        <a:lnSpc>
                          <a:spcPct val="115000"/>
                        </a:lnSpc>
                        <a:spcBef>
                          <a:spcPts val="300"/>
                        </a:spcBef>
                        <a:spcAft>
                          <a:spcPts val="0"/>
                        </a:spcAft>
                      </a:pPr>
                      <a:r>
                        <a:rPr lang="cs-CZ" sz="1000" b="1" dirty="0" smtClean="0">
                          <a:solidFill>
                            <a:srgbClr val="002060"/>
                          </a:solidFill>
                          <a:effectLst/>
                          <a:latin typeface="Comic Sans MS" panose="030F0702030302020204" pitchFamily="66" charset="0"/>
                        </a:rPr>
                        <a:t>vy_32_INOVACE_mix2_scj03 </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r>
              <a:tr h="207985">
                <a:tc>
                  <a:txBody>
                    <a:bodyPr/>
                    <a:lstStyle/>
                    <a:p>
                      <a:pPr algn="l">
                        <a:lnSpc>
                          <a:spcPct val="115000"/>
                        </a:lnSpc>
                        <a:spcBef>
                          <a:spcPts val="300"/>
                        </a:spcBef>
                        <a:spcAft>
                          <a:spcPts val="0"/>
                        </a:spcAft>
                      </a:pPr>
                      <a:r>
                        <a:rPr lang="cs-CZ" sz="1000" b="1" dirty="0">
                          <a:solidFill>
                            <a:srgbClr val="002060"/>
                          </a:solidFill>
                          <a:effectLst/>
                          <a:latin typeface="Comic Sans MS" panose="030F0702030302020204" pitchFamily="66" charset="0"/>
                        </a:rPr>
                        <a:t>Označení materiálu </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c>
                  <a:txBody>
                    <a:bodyPr/>
                    <a:lstStyle/>
                    <a:p>
                      <a:pPr algn="l">
                        <a:lnSpc>
                          <a:spcPct val="115000"/>
                        </a:lnSpc>
                        <a:spcBef>
                          <a:spcPts val="300"/>
                        </a:spcBef>
                        <a:spcAft>
                          <a:spcPts val="0"/>
                        </a:spcAft>
                      </a:pPr>
                      <a:r>
                        <a:rPr lang="cs-CZ" sz="1000" b="1" dirty="0" smtClean="0">
                          <a:solidFill>
                            <a:srgbClr val="002060"/>
                          </a:solidFill>
                          <a:effectLst/>
                          <a:latin typeface="Comic Sans MS" panose="030F0702030302020204" pitchFamily="66" charset="0"/>
                        </a:rPr>
                        <a:t>scj03_fr.civilizace_hra.pptx</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r>
              <a:tr h="207985">
                <a:tc>
                  <a:txBody>
                    <a:bodyPr/>
                    <a:lstStyle/>
                    <a:p>
                      <a:pPr algn="l">
                        <a:lnSpc>
                          <a:spcPct val="115000"/>
                        </a:lnSpc>
                        <a:spcBef>
                          <a:spcPts val="300"/>
                        </a:spcBef>
                        <a:spcAft>
                          <a:spcPts val="0"/>
                        </a:spcAft>
                      </a:pPr>
                      <a:r>
                        <a:rPr lang="cs-CZ" sz="1000" b="1" dirty="0">
                          <a:solidFill>
                            <a:srgbClr val="002060"/>
                          </a:solidFill>
                          <a:effectLst/>
                          <a:latin typeface="Comic Sans MS" panose="030F0702030302020204" pitchFamily="66" charset="0"/>
                        </a:rPr>
                        <a:t>Název školy </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c>
                  <a:txBody>
                    <a:bodyPr/>
                    <a:lstStyle/>
                    <a:p>
                      <a:pPr algn="l">
                        <a:lnSpc>
                          <a:spcPct val="115000"/>
                        </a:lnSpc>
                        <a:spcBef>
                          <a:spcPts val="300"/>
                        </a:spcBef>
                        <a:spcAft>
                          <a:spcPts val="0"/>
                        </a:spcAft>
                      </a:pPr>
                      <a:r>
                        <a:rPr lang="cs-CZ" sz="1000" b="1">
                          <a:solidFill>
                            <a:srgbClr val="002060"/>
                          </a:solidFill>
                          <a:effectLst/>
                          <a:latin typeface="Comic Sans MS" panose="030F0702030302020204" pitchFamily="66" charset="0"/>
                        </a:rPr>
                        <a:t>Gymnázium Kladno </a:t>
                      </a:r>
                      <a:endParaRPr lang="cs-CZ" sz="1000" b="1">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r>
              <a:tr h="207985">
                <a:tc>
                  <a:txBody>
                    <a:bodyPr/>
                    <a:lstStyle/>
                    <a:p>
                      <a:pPr algn="l">
                        <a:lnSpc>
                          <a:spcPct val="115000"/>
                        </a:lnSpc>
                        <a:spcBef>
                          <a:spcPts val="300"/>
                        </a:spcBef>
                        <a:spcAft>
                          <a:spcPts val="0"/>
                        </a:spcAft>
                      </a:pPr>
                      <a:r>
                        <a:rPr lang="cs-CZ" sz="1000" b="1" dirty="0">
                          <a:solidFill>
                            <a:srgbClr val="002060"/>
                          </a:solidFill>
                          <a:effectLst/>
                          <a:latin typeface="Comic Sans MS" panose="030F0702030302020204" pitchFamily="66" charset="0"/>
                        </a:rPr>
                        <a:t>Autor </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c>
                  <a:txBody>
                    <a:bodyPr/>
                    <a:lstStyle/>
                    <a:p>
                      <a:pPr algn="l">
                        <a:lnSpc>
                          <a:spcPct val="115000"/>
                        </a:lnSpc>
                        <a:spcBef>
                          <a:spcPts val="300"/>
                        </a:spcBef>
                        <a:spcAft>
                          <a:spcPts val="0"/>
                        </a:spcAft>
                      </a:pPr>
                      <a:r>
                        <a:rPr lang="cs-CZ" sz="1000" b="1" dirty="0" smtClean="0">
                          <a:solidFill>
                            <a:srgbClr val="002060"/>
                          </a:solidFill>
                          <a:effectLst/>
                          <a:latin typeface="Comic Sans MS" panose="030F0702030302020204" pitchFamily="66" charset="0"/>
                          <a:ea typeface="+mn-ea"/>
                          <a:cs typeface="+mn-cs"/>
                        </a:rPr>
                        <a:t>PhDr.</a:t>
                      </a:r>
                      <a:r>
                        <a:rPr lang="cs-CZ" sz="1000" b="1" baseline="0" dirty="0" smtClean="0">
                          <a:solidFill>
                            <a:srgbClr val="002060"/>
                          </a:solidFill>
                          <a:effectLst/>
                          <a:latin typeface="Comic Sans MS" panose="030F0702030302020204" pitchFamily="66" charset="0"/>
                          <a:ea typeface="+mn-ea"/>
                          <a:cs typeface="+mn-cs"/>
                        </a:rPr>
                        <a:t> Tereza Černá</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r>
              <a:tr h="642465">
                <a:tc>
                  <a:txBody>
                    <a:bodyPr/>
                    <a:lstStyle/>
                    <a:p>
                      <a:pPr algn="l">
                        <a:lnSpc>
                          <a:spcPct val="115000"/>
                        </a:lnSpc>
                        <a:spcBef>
                          <a:spcPts val="300"/>
                        </a:spcBef>
                        <a:spcAft>
                          <a:spcPts val="0"/>
                        </a:spcAft>
                      </a:pPr>
                      <a:r>
                        <a:rPr lang="cs-CZ" sz="1000" b="1" dirty="0">
                          <a:solidFill>
                            <a:srgbClr val="002060"/>
                          </a:solidFill>
                          <a:effectLst/>
                          <a:latin typeface="Comic Sans MS" panose="030F0702030302020204" pitchFamily="66" charset="0"/>
                        </a:rPr>
                        <a:t>Anotace </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c>
                  <a:txBody>
                    <a:bodyPr/>
                    <a:lstStyle/>
                    <a:p>
                      <a:pPr algn="just">
                        <a:lnSpc>
                          <a:spcPct val="115000"/>
                        </a:lnSpc>
                        <a:spcBef>
                          <a:spcPts val="300"/>
                        </a:spcBef>
                        <a:spcAft>
                          <a:spcPts val="0"/>
                        </a:spcAft>
                      </a:pPr>
                      <a:r>
                        <a:rPr lang="cs-CZ" sz="1000" b="1" dirty="0" smtClean="0">
                          <a:solidFill>
                            <a:srgbClr val="002060"/>
                          </a:solidFill>
                          <a:effectLst/>
                          <a:latin typeface="Comic Sans MS" panose="030F0702030302020204" pitchFamily="66" charset="0"/>
                        </a:rPr>
                        <a:t>Hra je určena pro opakování francouzských</a:t>
                      </a:r>
                      <a:r>
                        <a:rPr lang="cs-CZ" sz="1000" b="1" baseline="0" dirty="0" smtClean="0">
                          <a:solidFill>
                            <a:srgbClr val="002060"/>
                          </a:solidFill>
                          <a:effectLst/>
                          <a:latin typeface="Comic Sans MS" panose="030F0702030302020204" pitchFamily="66" charset="0"/>
                        </a:rPr>
                        <a:t> a frankofonních reálií</a:t>
                      </a:r>
                      <a:r>
                        <a:rPr lang="cs-CZ" sz="1000" b="1" dirty="0" smtClean="0">
                          <a:solidFill>
                            <a:srgbClr val="002060"/>
                          </a:solidFill>
                          <a:effectLst/>
                          <a:latin typeface="Comic Sans MS" panose="030F0702030302020204" pitchFamily="66" charset="0"/>
                        </a:rPr>
                        <a:t>. Hra je tvořena formou </a:t>
                      </a:r>
                      <a:r>
                        <a:rPr lang="cs-CZ" sz="1000" b="1" dirty="0">
                          <a:solidFill>
                            <a:srgbClr val="002060"/>
                          </a:solidFill>
                          <a:effectLst/>
                          <a:latin typeface="Comic Sans MS" panose="030F0702030302020204" pitchFamily="66" charset="0"/>
                        </a:rPr>
                        <a:t>stručných, jednoduchých hesel se zaměřením na základní </a:t>
                      </a:r>
                      <a:r>
                        <a:rPr lang="cs-CZ" sz="1000" b="1" dirty="0" smtClean="0">
                          <a:solidFill>
                            <a:srgbClr val="002060"/>
                          </a:solidFill>
                          <a:effectLst/>
                          <a:latin typeface="Comic Sans MS" panose="030F0702030302020204" pitchFamily="66" charset="0"/>
                        </a:rPr>
                        <a:t>údaje týkající se Francie a frankofonních</a:t>
                      </a:r>
                      <a:r>
                        <a:rPr lang="cs-CZ" sz="1000" b="1" baseline="0" dirty="0" smtClean="0">
                          <a:solidFill>
                            <a:srgbClr val="002060"/>
                          </a:solidFill>
                          <a:effectLst/>
                          <a:latin typeface="Comic Sans MS" panose="030F0702030302020204" pitchFamily="66" charset="0"/>
                        </a:rPr>
                        <a:t> zemí. </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r>
              <a:tr h="207985">
                <a:tc>
                  <a:txBody>
                    <a:bodyPr/>
                    <a:lstStyle/>
                    <a:p>
                      <a:pPr algn="l">
                        <a:lnSpc>
                          <a:spcPct val="115000"/>
                        </a:lnSpc>
                        <a:spcBef>
                          <a:spcPts val="300"/>
                        </a:spcBef>
                        <a:spcAft>
                          <a:spcPts val="0"/>
                        </a:spcAft>
                      </a:pPr>
                      <a:r>
                        <a:rPr lang="cs-CZ" sz="1000" b="1" dirty="0" smtClean="0">
                          <a:solidFill>
                            <a:srgbClr val="002060"/>
                          </a:solidFill>
                          <a:effectLst/>
                          <a:latin typeface="Comic Sans MS" panose="030F0702030302020204" pitchFamily="66" charset="0"/>
                        </a:rPr>
                        <a:t>Předmět </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c>
                  <a:txBody>
                    <a:bodyPr/>
                    <a:lstStyle/>
                    <a:p>
                      <a:pPr algn="l">
                        <a:lnSpc>
                          <a:spcPct val="115000"/>
                        </a:lnSpc>
                        <a:spcBef>
                          <a:spcPts val="300"/>
                        </a:spcBef>
                        <a:spcAft>
                          <a:spcPts val="0"/>
                        </a:spcAft>
                      </a:pPr>
                      <a:r>
                        <a:rPr lang="cs-CZ" sz="1000" b="1" dirty="0" smtClean="0">
                          <a:solidFill>
                            <a:srgbClr val="002060"/>
                          </a:solidFill>
                          <a:effectLst/>
                          <a:latin typeface="Comic Sans MS" panose="030F0702030302020204" pitchFamily="66" charset="0"/>
                          <a:ea typeface="+mn-ea"/>
                          <a:cs typeface="+mn-cs"/>
                        </a:rPr>
                        <a:t>Francouzský</a:t>
                      </a:r>
                      <a:r>
                        <a:rPr lang="cs-CZ" sz="1000" b="1" baseline="0" dirty="0" smtClean="0">
                          <a:solidFill>
                            <a:srgbClr val="002060"/>
                          </a:solidFill>
                          <a:effectLst/>
                          <a:latin typeface="Comic Sans MS" panose="030F0702030302020204" pitchFamily="66" charset="0"/>
                          <a:ea typeface="+mn-ea"/>
                          <a:cs typeface="+mn-cs"/>
                        </a:rPr>
                        <a:t> jazyk</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r>
              <a:tr h="207985">
                <a:tc>
                  <a:txBody>
                    <a:bodyPr/>
                    <a:lstStyle/>
                    <a:p>
                      <a:pPr algn="l">
                        <a:lnSpc>
                          <a:spcPct val="115000"/>
                        </a:lnSpc>
                        <a:spcBef>
                          <a:spcPts val="300"/>
                        </a:spcBef>
                        <a:spcAft>
                          <a:spcPts val="0"/>
                        </a:spcAft>
                      </a:pPr>
                      <a:r>
                        <a:rPr lang="cs-CZ" sz="1000" b="1">
                          <a:solidFill>
                            <a:srgbClr val="002060"/>
                          </a:solidFill>
                          <a:effectLst/>
                          <a:latin typeface="Comic Sans MS" panose="030F0702030302020204" pitchFamily="66" charset="0"/>
                        </a:rPr>
                        <a:t>Tematická oblast </a:t>
                      </a:r>
                      <a:endParaRPr lang="cs-CZ" sz="1000" b="1">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c>
                  <a:txBody>
                    <a:bodyPr/>
                    <a:lstStyle/>
                    <a:p>
                      <a:pPr algn="l">
                        <a:lnSpc>
                          <a:spcPct val="115000"/>
                        </a:lnSpc>
                        <a:spcBef>
                          <a:spcPts val="300"/>
                        </a:spcBef>
                        <a:spcAft>
                          <a:spcPts val="0"/>
                        </a:spcAft>
                      </a:pPr>
                      <a:r>
                        <a:rPr lang="cs-CZ" sz="1000" b="1" dirty="0" smtClean="0">
                          <a:solidFill>
                            <a:srgbClr val="002060"/>
                          </a:solidFill>
                          <a:effectLst/>
                          <a:latin typeface="Comic Sans MS" panose="030F0702030302020204" pitchFamily="66" charset="0"/>
                          <a:ea typeface="+mn-ea"/>
                          <a:cs typeface="+mn-cs"/>
                        </a:rPr>
                        <a:t>Francouzská</a:t>
                      </a:r>
                      <a:r>
                        <a:rPr lang="cs-CZ" sz="1000" b="1" baseline="0" dirty="0" smtClean="0">
                          <a:solidFill>
                            <a:srgbClr val="002060"/>
                          </a:solidFill>
                          <a:effectLst/>
                          <a:latin typeface="Comic Sans MS" panose="030F0702030302020204" pitchFamily="66" charset="0"/>
                          <a:ea typeface="+mn-ea"/>
                          <a:cs typeface="+mn-cs"/>
                        </a:rPr>
                        <a:t> a frankofonní civilizace</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r>
              <a:tr h="207985">
                <a:tc>
                  <a:txBody>
                    <a:bodyPr/>
                    <a:lstStyle/>
                    <a:p>
                      <a:pPr algn="l">
                        <a:lnSpc>
                          <a:spcPct val="115000"/>
                        </a:lnSpc>
                        <a:spcBef>
                          <a:spcPts val="300"/>
                        </a:spcBef>
                        <a:spcAft>
                          <a:spcPts val="0"/>
                        </a:spcAft>
                      </a:pPr>
                      <a:r>
                        <a:rPr lang="cs-CZ" sz="1000" b="1">
                          <a:solidFill>
                            <a:srgbClr val="002060"/>
                          </a:solidFill>
                          <a:effectLst/>
                          <a:latin typeface="Comic Sans MS" panose="030F0702030302020204" pitchFamily="66" charset="0"/>
                        </a:rPr>
                        <a:t>Téma </a:t>
                      </a:r>
                      <a:endParaRPr lang="cs-CZ" sz="1000" b="1">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c>
                  <a:txBody>
                    <a:bodyPr/>
                    <a:lstStyle/>
                    <a:p>
                      <a:pPr algn="l">
                        <a:lnSpc>
                          <a:spcPct val="115000"/>
                        </a:lnSpc>
                        <a:spcBef>
                          <a:spcPts val="300"/>
                        </a:spcBef>
                        <a:spcAft>
                          <a:spcPts val="0"/>
                        </a:spcAft>
                      </a:pPr>
                      <a:r>
                        <a:rPr lang="cs-CZ" sz="1000" b="1" dirty="0" smtClean="0">
                          <a:solidFill>
                            <a:srgbClr val="002060"/>
                          </a:solidFill>
                          <a:effectLst/>
                          <a:latin typeface="Comic Sans MS" panose="030F0702030302020204" pitchFamily="66" charset="0"/>
                        </a:rPr>
                        <a:t>Francouzská a frankofonní civilizace </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r>
              <a:tr h="804840">
                <a:tc>
                  <a:txBody>
                    <a:bodyPr/>
                    <a:lstStyle/>
                    <a:p>
                      <a:pPr algn="l">
                        <a:lnSpc>
                          <a:spcPct val="115000"/>
                        </a:lnSpc>
                        <a:spcBef>
                          <a:spcPts val="300"/>
                        </a:spcBef>
                        <a:spcAft>
                          <a:spcPts val="0"/>
                        </a:spcAft>
                      </a:pPr>
                      <a:r>
                        <a:rPr lang="cs-CZ" sz="1000" b="1" dirty="0">
                          <a:solidFill>
                            <a:srgbClr val="002060"/>
                          </a:solidFill>
                          <a:effectLst/>
                          <a:latin typeface="Comic Sans MS" panose="030F0702030302020204" pitchFamily="66" charset="0"/>
                        </a:rPr>
                        <a:t>Očekávané výstupy </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c>
                  <a:txBody>
                    <a:bodyPr/>
                    <a:lstStyle/>
                    <a:p>
                      <a:pPr algn="just">
                        <a:lnSpc>
                          <a:spcPct val="115000"/>
                        </a:lnSpc>
                        <a:spcBef>
                          <a:spcPts val="300"/>
                        </a:spcBef>
                        <a:spcAft>
                          <a:spcPts val="0"/>
                        </a:spcAft>
                      </a:pPr>
                      <a:r>
                        <a:rPr lang="cs-CZ" sz="1000" b="1" dirty="0">
                          <a:solidFill>
                            <a:srgbClr val="002060"/>
                          </a:solidFill>
                          <a:effectLst/>
                          <a:latin typeface="Comic Sans MS" panose="030F0702030302020204" pitchFamily="66" charset="0"/>
                        </a:rPr>
                        <a:t>Student </a:t>
                      </a:r>
                      <a:r>
                        <a:rPr lang="cs-CZ" sz="1000" b="1" dirty="0" smtClean="0">
                          <a:solidFill>
                            <a:srgbClr val="002060"/>
                          </a:solidFill>
                          <a:effectLst/>
                          <a:latin typeface="Comic Sans MS" panose="030F0702030302020204" pitchFamily="66" charset="0"/>
                        </a:rPr>
                        <a:t>si utřídí pojmy týkající se francouzských a frankofonních reálií. Zařadí heslo do kontextu, </a:t>
                      </a:r>
                      <a:r>
                        <a:rPr lang="cs-CZ" sz="1000" b="1" dirty="0">
                          <a:solidFill>
                            <a:srgbClr val="002060"/>
                          </a:solidFill>
                          <a:effectLst/>
                          <a:latin typeface="Comic Sans MS" panose="030F0702030302020204" pitchFamily="66" charset="0"/>
                        </a:rPr>
                        <a:t>rozumí významu </a:t>
                      </a:r>
                      <a:r>
                        <a:rPr lang="cs-CZ" sz="1000" b="1" dirty="0" smtClean="0">
                          <a:solidFill>
                            <a:srgbClr val="002060"/>
                          </a:solidFill>
                          <a:effectLst/>
                          <a:latin typeface="Comic Sans MS" panose="030F0702030302020204" pitchFamily="66" charset="0"/>
                        </a:rPr>
                        <a:t>jednotlivých hesel, </a:t>
                      </a:r>
                      <a:r>
                        <a:rPr lang="cs-CZ" sz="1000" b="1" dirty="0">
                          <a:solidFill>
                            <a:srgbClr val="002060"/>
                          </a:solidFill>
                          <a:effectLst/>
                          <a:latin typeface="Comic Sans MS" panose="030F0702030302020204" pitchFamily="66" charset="0"/>
                        </a:rPr>
                        <a:t>detailněji se orientuje v </a:t>
                      </a:r>
                      <a:r>
                        <a:rPr lang="cs-CZ" sz="1000" b="1" dirty="0" err="1">
                          <a:solidFill>
                            <a:srgbClr val="002060"/>
                          </a:solidFill>
                          <a:effectLst/>
                          <a:latin typeface="Comic Sans MS" panose="030F0702030302020204" pitchFamily="66" charset="0"/>
                        </a:rPr>
                        <a:t>tématickém</a:t>
                      </a:r>
                      <a:r>
                        <a:rPr lang="cs-CZ" sz="1000" b="1" dirty="0">
                          <a:solidFill>
                            <a:srgbClr val="002060"/>
                          </a:solidFill>
                          <a:effectLst/>
                          <a:latin typeface="Comic Sans MS" panose="030F0702030302020204" pitchFamily="66" charset="0"/>
                        </a:rPr>
                        <a:t> obsahu </a:t>
                      </a:r>
                      <a:r>
                        <a:rPr lang="cs-CZ" sz="1000" b="1" dirty="0" smtClean="0">
                          <a:solidFill>
                            <a:srgbClr val="002060"/>
                          </a:solidFill>
                          <a:effectLst/>
                          <a:latin typeface="Comic Sans MS" panose="030F0702030302020204" pitchFamily="66" charset="0"/>
                        </a:rPr>
                        <a:t>francouzské a frankofonní civilizace. </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r>
              <a:tr h="207985">
                <a:tc>
                  <a:txBody>
                    <a:bodyPr/>
                    <a:lstStyle/>
                    <a:p>
                      <a:pPr algn="l">
                        <a:lnSpc>
                          <a:spcPct val="115000"/>
                        </a:lnSpc>
                        <a:spcBef>
                          <a:spcPts val="300"/>
                        </a:spcBef>
                        <a:spcAft>
                          <a:spcPts val="0"/>
                        </a:spcAft>
                      </a:pPr>
                      <a:r>
                        <a:rPr lang="cs-CZ" sz="1000" b="1">
                          <a:solidFill>
                            <a:srgbClr val="002060"/>
                          </a:solidFill>
                          <a:effectLst/>
                          <a:latin typeface="Comic Sans MS" panose="030F0702030302020204" pitchFamily="66" charset="0"/>
                        </a:rPr>
                        <a:t>Klíčová slova </a:t>
                      </a:r>
                      <a:endParaRPr lang="cs-CZ" sz="1000" b="1">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c>
                  <a:txBody>
                    <a:bodyPr/>
                    <a:lstStyle/>
                    <a:p>
                      <a:pPr algn="l">
                        <a:lnSpc>
                          <a:spcPct val="115000"/>
                        </a:lnSpc>
                        <a:spcBef>
                          <a:spcPts val="300"/>
                        </a:spcBef>
                        <a:spcAft>
                          <a:spcPts val="0"/>
                        </a:spcAft>
                      </a:pPr>
                      <a:r>
                        <a:rPr lang="cs-CZ" sz="1000" b="1" dirty="0" smtClean="0">
                          <a:solidFill>
                            <a:srgbClr val="002060"/>
                          </a:solidFill>
                          <a:effectLst/>
                          <a:latin typeface="Comic Sans MS" panose="030F0702030302020204" pitchFamily="66" charset="0"/>
                        </a:rPr>
                        <a:t>Francouzská a frankofonní civilizace</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r>
              <a:tr h="207985">
                <a:tc>
                  <a:txBody>
                    <a:bodyPr/>
                    <a:lstStyle/>
                    <a:p>
                      <a:pPr algn="l">
                        <a:lnSpc>
                          <a:spcPct val="115000"/>
                        </a:lnSpc>
                        <a:spcBef>
                          <a:spcPts val="300"/>
                        </a:spcBef>
                        <a:spcAft>
                          <a:spcPts val="0"/>
                        </a:spcAft>
                      </a:pPr>
                      <a:r>
                        <a:rPr lang="cs-CZ" sz="1000" b="1">
                          <a:solidFill>
                            <a:srgbClr val="002060"/>
                          </a:solidFill>
                          <a:effectLst/>
                          <a:latin typeface="Comic Sans MS" panose="030F0702030302020204" pitchFamily="66" charset="0"/>
                        </a:rPr>
                        <a:t>Druh učebního materiálu </a:t>
                      </a:r>
                      <a:endParaRPr lang="cs-CZ" sz="1000" b="1">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c>
                  <a:txBody>
                    <a:bodyPr/>
                    <a:lstStyle/>
                    <a:p>
                      <a:pPr algn="l">
                        <a:lnSpc>
                          <a:spcPct val="115000"/>
                        </a:lnSpc>
                        <a:spcBef>
                          <a:spcPts val="300"/>
                        </a:spcBef>
                        <a:spcAft>
                          <a:spcPts val="0"/>
                        </a:spcAft>
                      </a:pPr>
                      <a:r>
                        <a:rPr lang="cs-CZ" sz="1000" b="1" dirty="0" smtClean="0">
                          <a:solidFill>
                            <a:srgbClr val="002060"/>
                          </a:solidFill>
                          <a:effectLst/>
                          <a:latin typeface="Comic Sans MS" panose="030F0702030302020204" pitchFamily="66" charset="0"/>
                          <a:ea typeface="+mn-ea"/>
                          <a:cs typeface="+mn-cs"/>
                        </a:rPr>
                        <a:t>Hra</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r>
              <a:tr h="207985">
                <a:tc>
                  <a:txBody>
                    <a:bodyPr/>
                    <a:lstStyle/>
                    <a:p>
                      <a:pPr algn="l">
                        <a:lnSpc>
                          <a:spcPct val="115000"/>
                        </a:lnSpc>
                        <a:spcBef>
                          <a:spcPts val="300"/>
                        </a:spcBef>
                        <a:spcAft>
                          <a:spcPts val="0"/>
                        </a:spcAft>
                      </a:pPr>
                      <a:r>
                        <a:rPr lang="cs-CZ" sz="1000" b="1">
                          <a:solidFill>
                            <a:srgbClr val="002060"/>
                          </a:solidFill>
                          <a:effectLst/>
                          <a:latin typeface="Comic Sans MS" panose="030F0702030302020204" pitchFamily="66" charset="0"/>
                        </a:rPr>
                        <a:t>Ročník </a:t>
                      </a:r>
                      <a:endParaRPr lang="cs-CZ" sz="1000" b="1">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c>
                  <a:txBody>
                    <a:bodyPr/>
                    <a:lstStyle/>
                    <a:p>
                      <a:pPr algn="l">
                        <a:lnSpc>
                          <a:spcPct val="115000"/>
                        </a:lnSpc>
                        <a:spcBef>
                          <a:spcPts val="300"/>
                        </a:spcBef>
                        <a:spcAft>
                          <a:spcPts val="0"/>
                        </a:spcAft>
                      </a:pPr>
                      <a:r>
                        <a:rPr lang="cs-CZ" sz="1000" b="1" dirty="0" smtClean="0">
                          <a:solidFill>
                            <a:srgbClr val="002060"/>
                          </a:solidFill>
                          <a:effectLst/>
                          <a:latin typeface="Comic Sans MS" panose="030F0702030302020204" pitchFamily="66" charset="0"/>
                          <a:ea typeface="+mn-ea"/>
                          <a:cs typeface="+mn-cs"/>
                        </a:rPr>
                        <a:t>3.</a:t>
                      </a:r>
                      <a:r>
                        <a:rPr lang="cs-CZ" sz="1000" b="1" baseline="0" dirty="0" smtClean="0">
                          <a:solidFill>
                            <a:srgbClr val="002060"/>
                          </a:solidFill>
                          <a:effectLst/>
                          <a:latin typeface="Comic Sans MS" panose="030F0702030302020204" pitchFamily="66" charset="0"/>
                          <a:ea typeface="+mn-ea"/>
                          <a:cs typeface="+mn-cs"/>
                        </a:rPr>
                        <a:t> a 4. </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r>
              <a:tr h="207985">
                <a:tc>
                  <a:txBody>
                    <a:bodyPr/>
                    <a:lstStyle/>
                    <a:p>
                      <a:pPr algn="l">
                        <a:lnSpc>
                          <a:spcPct val="115000"/>
                        </a:lnSpc>
                        <a:spcBef>
                          <a:spcPts val="300"/>
                        </a:spcBef>
                        <a:spcAft>
                          <a:spcPts val="0"/>
                        </a:spcAft>
                      </a:pPr>
                      <a:r>
                        <a:rPr lang="cs-CZ" sz="1000" b="1">
                          <a:solidFill>
                            <a:srgbClr val="002060"/>
                          </a:solidFill>
                          <a:effectLst/>
                          <a:latin typeface="Comic Sans MS" panose="030F0702030302020204" pitchFamily="66" charset="0"/>
                        </a:rPr>
                        <a:t>Cílová skupina </a:t>
                      </a:r>
                      <a:endParaRPr lang="cs-CZ" sz="1000" b="1">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c>
                  <a:txBody>
                    <a:bodyPr/>
                    <a:lstStyle/>
                    <a:p>
                      <a:pPr algn="l">
                        <a:lnSpc>
                          <a:spcPct val="115000"/>
                        </a:lnSpc>
                        <a:spcBef>
                          <a:spcPts val="300"/>
                        </a:spcBef>
                        <a:spcAft>
                          <a:spcPts val="0"/>
                        </a:spcAft>
                      </a:pPr>
                      <a:r>
                        <a:rPr lang="cs-CZ" sz="1000" b="1" dirty="0">
                          <a:solidFill>
                            <a:srgbClr val="002060"/>
                          </a:solidFill>
                          <a:effectLst/>
                          <a:latin typeface="Comic Sans MS" panose="030F0702030302020204" pitchFamily="66" charset="0"/>
                        </a:rPr>
                        <a:t>vyšší stupeň osmiletého </a:t>
                      </a:r>
                      <a:r>
                        <a:rPr lang="cs-CZ" sz="1000" b="1" dirty="0" smtClean="0">
                          <a:solidFill>
                            <a:srgbClr val="002060"/>
                          </a:solidFill>
                          <a:effectLst/>
                          <a:latin typeface="Comic Sans MS" panose="030F0702030302020204" pitchFamily="66" charset="0"/>
                        </a:rPr>
                        <a:t>a čtyřletého gymnázia </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r>
              <a:tr h="207985">
                <a:tc>
                  <a:txBody>
                    <a:bodyPr/>
                    <a:lstStyle/>
                    <a:p>
                      <a:pPr algn="l">
                        <a:lnSpc>
                          <a:spcPct val="115000"/>
                        </a:lnSpc>
                        <a:spcBef>
                          <a:spcPts val="300"/>
                        </a:spcBef>
                        <a:spcAft>
                          <a:spcPts val="0"/>
                        </a:spcAft>
                      </a:pPr>
                      <a:r>
                        <a:rPr lang="cs-CZ" sz="1000" b="1">
                          <a:solidFill>
                            <a:srgbClr val="002060"/>
                          </a:solidFill>
                          <a:effectLst/>
                          <a:latin typeface="Comic Sans MS" panose="030F0702030302020204" pitchFamily="66" charset="0"/>
                        </a:rPr>
                        <a:t>Ověřeno </a:t>
                      </a:r>
                      <a:endParaRPr lang="cs-CZ" sz="1000" b="1">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c>
                  <a:txBody>
                    <a:bodyPr/>
                    <a:lstStyle/>
                    <a:p>
                      <a:pPr algn="l">
                        <a:lnSpc>
                          <a:spcPct val="115000"/>
                        </a:lnSpc>
                        <a:spcBef>
                          <a:spcPts val="300"/>
                        </a:spcBef>
                        <a:spcAft>
                          <a:spcPts val="0"/>
                        </a:spcAft>
                      </a:pPr>
                      <a:r>
                        <a:rPr lang="cs-CZ" sz="1000" b="1" dirty="0" smtClean="0">
                          <a:solidFill>
                            <a:srgbClr val="002060"/>
                          </a:solidFill>
                          <a:effectLst/>
                          <a:latin typeface="Comic Sans MS" panose="030F0702030302020204" pitchFamily="66" charset="0"/>
                        </a:rPr>
                        <a:t>24.2.2014, Seminář</a:t>
                      </a:r>
                      <a:r>
                        <a:rPr lang="cs-CZ" sz="1000" b="1" baseline="0" dirty="0" smtClean="0">
                          <a:solidFill>
                            <a:srgbClr val="002060"/>
                          </a:solidFill>
                          <a:effectLst/>
                          <a:latin typeface="Comic Sans MS" panose="030F0702030302020204" pitchFamily="66" charset="0"/>
                        </a:rPr>
                        <a:t> z francouzské civilizace 4.B, O8</a:t>
                      </a:r>
                      <a:r>
                        <a:rPr lang="cs-CZ" sz="1000" b="1" dirty="0" smtClean="0">
                          <a:solidFill>
                            <a:srgbClr val="002060"/>
                          </a:solidFill>
                          <a:effectLst/>
                          <a:latin typeface="Comic Sans MS" panose="030F0702030302020204" pitchFamily="66" charset="0"/>
                        </a:rPr>
                        <a:t> </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r>
              <a:tr h="207985">
                <a:tc gridSpan="2">
                  <a:txBody>
                    <a:bodyPr/>
                    <a:lstStyle/>
                    <a:p>
                      <a:pPr algn="l">
                        <a:lnSpc>
                          <a:spcPct val="115000"/>
                        </a:lnSpc>
                        <a:spcBef>
                          <a:spcPts val="300"/>
                        </a:spcBef>
                        <a:spcAft>
                          <a:spcPts val="0"/>
                        </a:spcAft>
                      </a:pPr>
                      <a:r>
                        <a:rPr lang="cs-CZ" sz="1000" b="1" dirty="0">
                          <a:solidFill>
                            <a:srgbClr val="002060"/>
                          </a:solidFill>
                          <a:effectLst/>
                          <a:latin typeface="Comic Sans MS" panose="030F0702030302020204" pitchFamily="66" charset="0"/>
                        </a:rPr>
                        <a:t>Pokud není uvedeno jinak, uvedený materiál je z vlastních zdrojů autora </a:t>
                      </a:r>
                      <a:endParaRPr lang="cs-CZ" sz="1000" b="1" dirty="0">
                        <a:solidFill>
                          <a:srgbClr val="002060"/>
                        </a:solidFill>
                        <a:effectLst/>
                        <a:latin typeface="Comic Sans MS" panose="030F0702030302020204" pitchFamily="66" charset="0"/>
                        <a:ea typeface="Calibri"/>
                        <a:cs typeface="Times New Roman"/>
                      </a:endParaRPr>
                    </a:p>
                  </a:txBody>
                  <a:tcPr marL="59731" marR="59731" marT="0" marB="0">
                    <a:solidFill>
                      <a:schemeClr val="accent4">
                        <a:lumMod val="60000"/>
                        <a:lumOff val="40000"/>
                      </a:schemeClr>
                    </a:solidFill>
                  </a:tcPr>
                </a:tc>
                <a:tc hMerge="1">
                  <a:txBody>
                    <a:bodyPr/>
                    <a:lstStyle/>
                    <a:p>
                      <a:endParaRPr lang="cs-CZ"/>
                    </a:p>
                  </a:txBody>
                  <a:tcPr/>
                </a:tc>
              </a:tr>
            </a:tbl>
          </a:graphicData>
        </a:graphic>
      </p:graphicFrame>
      <p:sp>
        <p:nvSpPr>
          <p:cNvPr id="8" name="Rectangle 4"/>
          <p:cNvSpPr>
            <a:spLocks noChangeArrowheads="1"/>
          </p:cNvSpPr>
          <p:nvPr/>
        </p:nvSpPr>
        <p:spPr bwMode="auto">
          <a:xfrm>
            <a:off x="1635125" y="159861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100" b="0" i="0" u="none" strike="noStrike" cap="none" normalizeH="0" baseline="0" smtClean="0">
                <a:ln>
                  <a:noFill/>
                </a:ln>
                <a:solidFill>
                  <a:srgbClr val="000000"/>
                </a:solidFill>
                <a:effectLst/>
                <a:latin typeface="Calibri" pitchFamily="34" charset="0"/>
                <a:ea typeface="Calibri" pitchFamily="34" charset="0"/>
                <a:cs typeface="Calibri" pitchFamily="34" charset="0"/>
              </a:rPr>
              <a:t>1 </a:t>
            </a:r>
            <a:endParaRPr kumimoji="0" lang="cs-CZ" altLang="cs-CZ" sz="800" b="0" i="0" u="none" strike="noStrike" cap="none" normalizeH="0" baseline="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altLang="cs-CZ" sz="1800" b="0" i="0" u="none" strike="noStrike" cap="none" normalizeH="0" baseline="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34968984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92696"/>
            <a:ext cx="8229600" cy="1143000"/>
          </a:xfrm>
        </p:spPr>
        <p:txBody>
          <a:bodyPr>
            <a:normAutofit fontScale="90000"/>
          </a:bodyPr>
          <a:lstStyle/>
          <a:p>
            <a:r>
              <a:rPr lang="cs-CZ" b="1" dirty="0" smtClean="0">
                <a:solidFill>
                  <a:srgbClr val="FFC000"/>
                </a:solidFill>
                <a:latin typeface="Comic Sans MS" panose="030F0702030302020204" pitchFamily="66" charset="0"/>
              </a:rPr>
              <a:t>Francouzská a frankofonní civilizace</a:t>
            </a:r>
            <a:endParaRPr lang="cs-CZ" b="1" dirty="0">
              <a:solidFill>
                <a:srgbClr val="FFC000"/>
              </a:solidFill>
              <a:latin typeface="Comic Sans MS" panose="030F0702030302020204" pitchFamily="66" charset="0"/>
            </a:endParaRPr>
          </a:p>
        </p:txBody>
      </p:sp>
      <p:sp>
        <p:nvSpPr>
          <p:cNvPr id="3" name="Zástupný symbol pro text 2"/>
          <p:cNvSpPr>
            <a:spLocks noGrp="1"/>
          </p:cNvSpPr>
          <p:nvPr>
            <p:ph type="body" idx="1"/>
          </p:nvPr>
        </p:nvSpPr>
        <p:spPr>
          <a:xfrm>
            <a:off x="504232" y="2753848"/>
            <a:ext cx="8388424" cy="3168352"/>
          </a:xfrm>
        </p:spPr>
        <p:txBody>
          <a:bodyPr>
            <a:normAutofit fontScale="92500" lnSpcReduction="20000"/>
          </a:bodyPr>
          <a:lstStyle/>
          <a:p>
            <a:pPr marL="342900" indent="-342900">
              <a:buFont typeface="Arial" panose="020B0604020202020204" pitchFamily="34" charset="0"/>
              <a:buChar char="•"/>
            </a:pPr>
            <a:endParaRPr lang="cs-CZ" dirty="0" smtClean="0"/>
          </a:p>
          <a:p>
            <a:pPr marL="342900" indent="-342900">
              <a:buFont typeface="Arial" panose="020B0604020202020204" pitchFamily="34" charset="0"/>
              <a:buChar char="•"/>
            </a:pPr>
            <a:endParaRPr lang="cs-CZ" dirty="0" smtClean="0"/>
          </a:p>
          <a:p>
            <a:pPr marL="342900" indent="-342900">
              <a:buFont typeface="Arial" panose="020B0604020202020204" pitchFamily="34" charset="0"/>
              <a:buChar char="•"/>
            </a:pPr>
            <a:endParaRPr lang="cs-CZ" dirty="0" smtClean="0"/>
          </a:p>
          <a:p>
            <a:pPr marL="342900" indent="-342900" algn="just">
              <a:buFont typeface="Arial" panose="020B0604020202020204" pitchFamily="34" charset="0"/>
              <a:buChar char="•"/>
            </a:pPr>
            <a:r>
              <a:rPr lang="cs-CZ" dirty="0">
                <a:solidFill>
                  <a:srgbClr val="002060"/>
                </a:solidFill>
                <a:latin typeface="Comic Sans MS" panose="030F0702030302020204" pitchFamily="66" charset="0"/>
              </a:rPr>
              <a:t>v</a:t>
            </a:r>
            <a:r>
              <a:rPr lang="cs-CZ" dirty="0" smtClean="0">
                <a:solidFill>
                  <a:srgbClr val="002060"/>
                </a:solidFill>
                <a:latin typeface="Comic Sans MS" panose="030F0702030302020204" pitchFamily="66" charset="0"/>
              </a:rPr>
              <a:t>ytiskněte pojmy týkající se francouzské civilizace (nejlépe na tvrdší papír)</a:t>
            </a:r>
          </a:p>
          <a:p>
            <a:pPr marL="342900" indent="-342900" algn="just">
              <a:buFont typeface="Arial" panose="020B0604020202020204" pitchFamily="34" charset="0"/>
              <a:buChar char="•"/>
            </a:pPr>
            <a:r>
              <a:rPr lang="cs-CZ" dirty="0" smtClean="0">
                <a:solidFill>
                  <a:srgbClr val="002060"/>
                </a:solidFill>
                <a:latin typeface="Comic Sans MS" panose="030F0702030302020204" pitchFamily="66" charset="0"/>
              </a:rPr>
              <a:t>jednotlivé pojmy rozstříhejte</a:t>
            </a:r>
          </a:p>
          <a:p>
            <a:pPr marL="342900" indent="-342900" algn="just">
              <a:buFont typeface="Arial" panose="020B0604020202020204" pitchFamily="34" charset="0"/>
              <a:buChar char="•"/>
            </a:pPr>
            <a:r>
              <a:rPr lang="cs-CZ" dirty="0">
                <a:solidFill>
                  <a:srgbClr val="002060"/>
                </a:solidFill>
                <a:latin typeface="Comic Sans MS" panose="030F0702030302020204" pitchFamily="66" charset="0"/>
              </a:rPr>
              <a:t>m</a:t>
            </a:r>
            <a:r>
              <a:rPr lang="cs-CZ" dirty="0" smtClean="0">
                <a:solidFill>
                  <a:srgbClr val="002060"/>
                </a:solidFill>
                <a:latin typeface="Comic Sans MS" panose="030F0702030302020204" pitchFamily="66" charset="0"/>
              </a:rPr>
              <a:t>ůžete nechat </a:t>
            </a:r>
            <a:r>
              <a:rPr lang="cs-CZ" dirty="0" err="1" smtClean="0">
                <a:solidFill>
                  <a:srgbClr val="002060"/>
                </a:solidFill>
                <a:latin typeface="Comic Sans MS" panose="030F0702030302020204" pitchFamily="66" charset="0"/>
              </a:rPr>
              <a:t>zalaminovat</a:t>
            </a:r>
            <a:r>
              <a:rPr lang="cs-CZ" dirty="0" smtClean="0">
                <a:solidFill>
                  <a:srgbClr val="002060"/>
                </a:solidFill>
                <a:latin typeface="Comic Sans MS" panose="030F0702030302020204" pitchFamily="66" charset="0"/>
              </a:rPr>
              <a:t> (pro častější používání)</a:t>
            </a:r>
          </a:p>
          <a:p>
            <a:pPr marL="342900" indent="-342900" algn="just">
              <a:buFont typeface="Arial" panose="020B0604020202020204" pitchFamily="34" charset="0"/>
              <a:buChar char="•"/>
            </a:pPr>
            <a:r>
              <a:rPr lang="cs-CZ" dirty="0">
                <a:solidFill>
                  <a:srgbClr val="002060"/>
                </a:solidFill>
                <a:latin typeface="Comic Sans MS" panose="030F0702030302020204" pitchFamily="66" charset="0"/>
              </a:rPr>
              <a:t>m</a:t>
            </a:r>
            <a:r>
              <a:rPr lang="cs-CZ" dirty="0" smtClean="0">
                <a:solidFill>
                  <a:srgbClr val="002060"/>
                </a:solidFill>
                <a:latin typeface="Comic Sans MS" panose="030F0702030302020204" pitchFamily="66" charset="0"/>
              </a:rPr>
              <a:t>ožné doplnit o další pojmy týkající se francouzské a frankofonní civilizace</a:t>
            </a:r>
          </a:p>
          <a:p>
            <a:pPr marL="342900" indent="-342900">
              <a:buFont typeface="Arial" panose="020B0604020202020204" pitchFamily="34" charset="0"/>
              <a:buChar char="•"/>
            </a:pPr>
            <a:endParaRPr lang="cs-CZ" dirty="0" smtClean="0"/>
          </a:p>
          <a:p>
            <a:pPr marL="342900" indent="-342900">
              <a:buFont typeface="Arial" panose="020B0604020202020204" pitchFamily="34" charset="0"/>
              <a:buChar char="•"/>
            </a:pPr>
            <a:endParaRPr lang="cs-CZ" dirty="0"/>
          </a:p>
        </p:txBody>
      </p:sp>
      <p:sp>
        <p:nvSpPr>
          <p:cNvPr id="4" name="Obdélník 3"/>
          <p:cNvSpPr/>
          <p:nvPr/>
        </p:nvSpPr>
        <p:spPr>
          <a:xfrm>
            <a:off x="3851920" y="2276872"/>
            <a:ext cx="1693048" cy="461665"/>
          </a:xfrm>
          <a:prstGeom prst="rect">
            <a:avLst/>
          </a:prstGeom>
        </p:spPr>
        <p:txBody>
          <a:bodyPr wrap="square">
            <a:spAutoFit/>
          </a:bodyPr>
          <a:lstStyle/>
          <a:p>
            <a:pPr algn="ctr"/>
            <a:r>
              <a:rPr lang="cs-CZ" sz="2400" b="1" dirty="0">
                <a:solidFill>
                  <a:srgbClr val="FFC000"/>
                </a:solidFill>
                <a:latin typeface="Comic Sans MS" panose="030F0702030302020204" pitchFamily="66" charset="0"/>
              </a:rPr>
              <a:t>návod</a:t>
            </a:r>
          </a:p>
        </p:txBody>
      </p:sp>
    </p:spTree>
    <p:extLst>
      <p:ext uri="{BB962C8B-B14F-4D97-AF65-F5344CB8AC3E}">
        <p14:creationId xmlns:p14="http://schemas.microsoft.com/office/powerpoint/2010/main" val="166399939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a:solidFill>
                  <a:srgbClr val="FFC000"/>
                </a:solidFill>
                <a:latin typeface="Comic Sans MS" panose="030F0702030302020204" pitchFamily="66" charset="0"/>
              </a:rPr>
              <a:t>Francouzská </a:t>
            </a:r>
            <a:r>
              <a:rPr lang="cs-CZ" b="1" dirty="0" smtClean="0">
                <a:solidFill>
                  <a:srgbClr val="FFC000"/>
                </a:solidFill>
                <a:latin typeface="Comic Sans MS" panose="030F0702030302020204" pitchFamily="66" charset="0"/>
              </a:rPr>
              <a:t>a frankofonní civilizace </a:t>
            </a:r>
            <a:r>
              <a:rPr lang="cs-CZ" b="1" dirty="0">
                <a:solidFill>
                  <a:srgbClr val="FFC000"/>
                </a:solidFill>
                <a:latin typeface="Comic Sans MS" panose="030F0702030302020204" pitchFamily="66" charset="0"/>
              </a:rPr>
              <a:t>– hra </a:t>
            </a:r>
            <a:endParaRPr lang="cs-CZ" dirty="0">
              <a:solidFill>
                <a:srgbClr val="FFC000"/>
              </a:solidFill>
            </a:endParaRPr>
          </a:p>
        </p:txBody>
      </p:sp>
      <p:sp>
        <p:nvSpPr>
          <p:cNvPr id="3" name="Zástupný symbol pro text 2"/>
          <p:cNvSpPr>
            <a:spLocks noGrp="1"/>
          </p:cNvSpPr>
          <p:nvPr>
            <p:ph type="body" idx="1"/>
          </p:nvPr>
        </p:nvSpPr>
        <p:spPr>
          <a:xfrm>
            <a:off x="2699792" y="1268760"/>
            <a:ext cx="4040188" cy="639762"/>
          </a:xfrm>
        </p:spPr>
        <p:txBody>
          <a:bodyPr/>
          <a:lstStyle/>
          <a:p>
            <a:pPr algn="ctr"/>
            <a:r>
              <a:rPr lang="cs-CZ" dirty="0" smtClean="0">
                <a:solidFill>
                  <a:srgbClr val="FFC000"/>
                </a:solidFill>
                <a:latin typeface="Comic Sans MS" panose="030F0702030302020204" pitchFamily="66" charset="0"/>
              </a:rPr>
              <a:t>návod</a:t>
            </a:r>
            <a:endParaRPr lang="cs-CZ" dirty="0">
              <a:solidFill>
                <a:srgbClr val="FFC000"/>
              </a:solidFill>
              <a:latin typeface="Comic Sans MS" panose="030F0702030302020204" pitchFamily="66" charset="0"/>
            </a:endParaRPr>
          </a:p>
        </p:txBody>
      </p:sp>
      <p:sp>
        <p:nvSpPr>
          <p:cNvPr id="4" name="Zástupný symbol pro obsah 3"/>
          <p:cNvSpPr>
            <a:spLocks noGrp="1"/>
          </p:cNvSpPr>
          <p:nvPr>
            <p:ph sz="half" idx="2"/>
          </p:nvPr>
        </p:nvSpPr>
        <p:spPr>
          <a:xfrm>
            <a:off x="457200" y="2174875"/>
            <a:ext cx="8579296" cy="3951288"/>
          </a:xfrm>
        </p:spPr>
        <p:txBody>
          <a:bodyPr>
            <a:normAutofit lnSpcReduction="10000"/>
          </a:bodyPr>
          <a:lstStyle/>
          <a:p>
            <a:pPr marL="0" indent="0">
              <a:buNone/>
            </a:pPr>
            <a:r>
              <a:rPr lang="cs-CZ" b="1" dirty="0" smtClean="0">
                <a:solidFill>
                  <a:srgbClr val="002060"/>
                </a:solidFill>
                <a:latin typeface="Comic Sans MS" panose="030F0702030302020204" pitchFamily="66" charset="0"/>
              </a:rPr>
              <a:t>Hra se dá hrát několika způsoby:</a:t>
            </a:r>
          </a:p>
          <a:p>
            <a:pPr algn="just"/>
            <a:r>
              <a:rPr lang="cs-CZ" dirty="0" smtClean="0">
                <a:solidFill>
                  <a:srgbClr val="002060"/>
                </a:solidFill>
                <a:latin typeface="Comic Sans MS" panose="030F0702030302020204" pitchFamily="66" charset="0"/>
              </a:rPr>
              <a:t>Každý žák si vylosuje 2 – 3 pojmy, které co nejdetailněji ve francouzském jazyce popíše – ostatní hádají o jaký pojem se jedná.</a:t>
            </a:r>
          </a:p>
          <a:p>
            <a:pPr algn="just"/>
            <a:r>
              <a:rPr lang="cs-CZ" dirty="0" smtClean="0">
                <a:solidFill>
                  <a:srgbClr val="002060"/>
                </a:solidFill>
                <a:latin typeface="Comic Sans MS" panose="030F0702030302020204" pitchFamily="66" charset="0"/>
              </a:rPr>
              <a:t>Žáky rozdělíme do skupin (podle počtu žáků ve skupině),  každý žák se snaží  popsat ve francouzském jazyce své skupině co nejvíce pojmů. Ostatní žáci mohou klást doplňující otázky. Žákova snaha je limitována přesýpacími hodinami. Za každý uhodnutý pojem skupina získává bod. Skupiny se v hádání střídají. Na konci se sečtou body každé skupiny.</a:t>
            </a:r>
          </a:p>
          <a:p>
            <a:endParaRPr lang="cs-CZ" b="1" dirty="0" smtClean="0"/>
          </a:p>
          <a:p>
            <a:pPr marL="0" indent="0">
              <a:buNone/>
            </a:pPr>
            <a:endParaRPr lang="cs-CZ" dirty="0"/>
          </a:p>
        </p:txBody>
      </p:sp>
    </p:spTree>
    <p:extLst>
      <p:ext uri="{BB962C8B-B14F-4D97-AF65-F5344CB8AC3E}">
        <p14:creationId xmlns:p14="http://schemas.microsoft.com/office/powerpoint/2010/main" val="22612987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solidFill>
                  <a:srgbClr val="FFC000"/>
                </a:solidFill>
                <a:latin typeface="Comic Sans MS" panose="030F0702030302020204" pitchFamily="66" charset="0"/>
              </a:rPr>
              <a:t>Francouzská civilizace – hra </a:t>
            </a:r>
            <a:endParaRPr lang="cs-CZ" dirty="0"/>
          </a:p>
        </p:txBody>
      </p:sp>
      <p:sp>
        <p:nvSpPr>
          <p:cNvPr id="3" name="Zástupný symbol pro text 2"/>
          <p:cNvSpPr>
            <a:spLocks noGrp="1"/>
          </p:cNvSpPr>
          <p:nvPr>
            <p:ph type="body" idx="1"/>
          </p:nvPr>
        </p:nvSpPr>
        <p:spPr>
          <a:xfrm>
            <a:off x="2483768" y="1196752"/>
            <a:ext cx="4040188" cy="639762"/>
          </a:xfrm>
        </p:spPr>
        <p:txBody>
          <a:bodyPr/>
          <a:lstStyle/>
          <a:p>
            <a:pPr algn="ctr"/>
            <a:r>
              <a:rPr lang="cs-CZ" dirty="0" smtClean="0">
                <a:solidFill>
                  <a:srgbClr val="FFC000"/>
                </a:solidFill>
                <a:latin typeface="Comic Sans MS" panose="030F0702030302020204" pitchFamily="66" charset="0"/>
              </a:rPr>
              <a:t>návod</a:t>
            </a:r>
            <a:endParaRPr lang="cs-CZ" dirty="0">
              <a:solidFill>
                <a:srgbClr val="FFC000"/>
              </a:solidFill>
              <a:latin typeface="Comic Sans MS" panose="030F0702030302020204" pitchFamily="66" charset="0"/>
            </a:endParaRPr>
          </a:p>
        </p:txBody>
      </p:sp>
      <p:sp>
        <p:nvSpPr>
          <p:cNvPr id="4" name="Zástupný symbol pro obsah 3"/>
          <p:cNvSpPr>
            <a:spLocks noGrp="1"/>
          </p:cNvSpPr>
          <p:nvPr>
            <p:ph sz="half" idx="2"/>
          </p:nvPr>
        </p:nvSpPr>
        <p:spPr>
          <a:xfrm>
            <a:off x="395536" y="2276872"/>
            <a:ext cx="8424936" cy="4383336"/>
          </a:xfrm>
        </p:spPr>
        <p:txBody>
          <a:bodyPr>
            <a:normAutofit/>
          </a:bodyPr>
          <a:lstStyle/>
          <a:p>
            <a:pPr algn="just"/>
            <a:r>
              <a:rPr lang="cs-CZ" dirty="0">
                <a:solidFill>
                  <a:srgbClr val="002060"/>
                </a:solidFill>
                <a:latin typeface="Comic Sans MS" panose="030F0702030302020204" pitchFamily="66" charset="0"/>
              </a:rPr>
              <a:t>Každý </a:t>
            </a:r>
            <a:r>
              <a:rPr lang="cs-CZ" dirty="0" smtClean="0">
                <a:solidFill>
                  <a:srgbClr val="002060"/>
                </a:solidFill>
                <a:latin typeface="Comic Sans MS" panose="030F0702030302020204" pitchFamily="66" charset="0"/>
              </a:rPr>
              <a:t>žák </a:t>
            </a:r>
            <a:r>
              <a:rPr lang="cs-CZ" dirty="0">
                <a:solidFill>
                  <a:srgbClr val="002060"/>
                </a:solidFill>
                <a:latin typeface="Comic Sans MS" panose="030F0702030302020204" pitchFamily="66" charset="0"/>
              </a:rPr>
              <a:t>si vylosuje 2 – 3 pojmy, </a:t>
            </a:r>
            <a:r>
              <a:rPr lang="cs-CZ" dirty="0" smtClean="0">
                <a:solidFill>
                  <a:srgbClr val="002060"/>
                </a:solidFill>
                <a:latin typeface="Comic Sans MS" panose="030F0702030302020204" pitchFamily="66" charset="0"/>
              </a:rPr>
              <a:t>ke kterým připraví krátký referát (anotaci pojmu) nebo  </a:t>
            </a:r>
            <a:r>
              <a:rPr lang="cs-CZ" dirty="0" err="1" smtClean="0">
                <a:solidFill>
                  <a:srgbClr val="002060"/>
                </a:solidFill>
                <a:latin typeface="Comic Sans MS" panose="030F0702030302020204" pitchFamily="66" charset="0"/>
              </a:rPr>
              <a:t>powerpointovou</a:t>
            </a:r>
            <a:r>
              <a:rPr lang="cs-CZ" dirty="0" smtClean="0">
                <a:solidFill>
                  <a:srgbClr val="002060"/>
                </a:solidFill>
                <a:latin typeface="Comic Sans MS" panose="030F0702030302020204" pitchFamily="66" charset="0"/>
              </a:rPr>
              <a:t> prezentaci ve francouzštině – je třeba práce v počítačové učebně nebo možné jako domácí příprava.</a:t>
            </a:r>
          </a:p>
          <a:p>
            <a:pPr algn="just"/>
            <a:r>
              <a:rPr lang="cs-CZ" dirty="0" smtClean="0">
                <a:solidFill>
                  <a:srgbClr val="002060"/>
                </a:solidFill>
                <a:latin typeface="Comic Sans MS" panose="030F0702030302020204" pitchFamily="66" charset="0"/>
              </a:rPr>
              <a:t>Žáky rozdělíme do skupin - žáci z jednotlivých pojmů utvoří tematické skupiny. O každé tematické skupině ve francouzském jazyce pohovoří a sdělí co nejvíce informací, ostatní je mohou doplňovat.</a:t>
            </a:r>
          </a:p>
          <a:p>
            <a:pPr lvl="1"/>
            <a:endParaRPr lang="cs-CZ" dirty="0"/>
          </a:p>
        </p:txBody>
      </p:sp>
    </p:spTree>
    <p:extLst>
      <p:ext uri="{BB962C8B-B14F-4D97-AF65-F5344CB8AC3E}">
        <p14:creationId xmlns:p14="http://schemas.microsoft.com/office/powerpoint/2010/main" val="182941261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a:solidFill>
                  <a:srgbClr val="FFC000"/>
                </a:solidFill>
                <a:latin typeface="Comic Sans MS" panose="030F0702030302020204" pitchFamily="66" charset="0"/>
              </a:rPr>
              <a:t>Francouzská </a:t>
            </a:r>
            <a:r>
              <a:rPr lang="cs-CZ" b="1" dirty="0" smtClean="0">
                <a:solidFill>
                  <a:srgbClr val="FFC000"/>
                </a:solidFill>
                <a:latin typeface="Comic Sans MS" panose="030F0702030302020204" pitchFamily="66" charset="0"/>
              </a:rPr>
              <a:t>a frankofonní civilizace </a:t>
            </a:r>
            <a:endParaRPr lang="cs-CZ" dirty="0"/>
          </a:p>
        </p:txBody>
      </p:sp>
      <p:sp>
        <p:nvSpPr>
          <p:cNvPr id="3" name="Zástupný symbol pro text 2"/>
          <p:cNvSpPr>
            <a:spLocks noGrp="1"/>
          </p:cNvSpPr>
          <p:nvPr>
            <p:ph type="body" idx="1"/>
          </p:nvPr>
        </p:nvSpPr>
        <p:spPr>
          <a:xfrm>
            <a:off x="2411760" y="1268760"/>
            <a:ext cx="4040188" cy="639762"/>
          </a:xfrm>
        </p:spPr>
        <p:txBody>
          <a:bodyPr/>
          <a:lstStyle/>
          <a:p>
            <a:pPr algn="ctr"/>
            <a:r>
              <a:rPr lang="cs-CZ" dirty="0" smtClean="0">
                <a:solidFill>
                  <a:srgbClr val="FFC000"/>
                </a:solidFill>
                <a:latin typeface="Comic Sans MS" panose="030F0702030302020204" pitchFamily="66" charset="0"/>
              </a:rPr>
              <a:t>pojmy</a:t>
            </a:r>
            <a:endParaRPr lang="cs-CZ" dirty="0">
              <a:solidFill>
                <a:srgbClr val="FFC000"/>
              </a:solidFill>
              <a:latin typeface="Comic Sans MS" panose="030F0702030302020204" pitchFamily="66" charset="0"/>
            </a:endParaRPr>
          </a:p>
        </p:txBody>
      </p:sp>
      <p:graphicFrame>
        <p:nvGraphicFramePr>
          <p:cNvPr id="13" name="Zástupný symbol pro obsah 12"/>
          <p:cNvGraphicFramePr>
            <a:graphicFrameLocks noGrp="1" noChangeAspect="1"/>
          </p:cNvGraphicFramePr>
          <p:nvPr>
            <p:ph sz="half" idx="2"/>
            <p:extLst>
              <p:ext uri="{D42A27DB-BD31-4B8C-83A1-F6EECF244321}">
                <p14:modId xmlns:p14="http://schemas.microsoft.com/office/powerpoint/2010/main" val="3257935616"/>
              </p:ext>
            </p:extLst>
          </p:nvPr>
        </p:nvGraphicFramePr>
        <p:xfrm>
          <a:off x="349250" y="2435225"/>
          <a:ext cx="8586788" cy="3821113"/>
        </p:xfrm>
        <a:graphic>
          <a:graphicData uri="http://schemas.openxmlformats.org/presentationml/2006/ole">
            <mc:AlternateContent xmlns:mc="http://schemas.openxmlformats.org/markup-compatibility/2006">
              <mc:Choice xmlns:v="urn:schemas-microsoft-com:vml" Requires="v">
                <p:oleObj spid="_x0000_s2068" name="List" r:id="rId4" imgW="6314997" imgH="2810009" progId="Excel.Sheet.12">
                  <p:embed/>
                </p:oleObj>
              </mc:Choice>
              <mc:Fallback>
                <p:oleObj name="List" r:id="rId4" imgW="6314997" imgH="2810009" progId="Excel.Sheet.12">
                  <p:embed/>
                  <p:pic>
                    <p:nvPicPr>
                      <p:cNvPr id="0" name=""/>
                      <p:cNvPicPr/>
                      <p:nvPr/>
                    </p:nvPicPr>
                    <p:blipFill>
                      <a:blip r:embed="rId5"/>
                      <a:stretch>
                        <a:fillRect/>
                      </a:stretch>
                    </p:blipFill>
                    <p:spPr>
                      <a:xfrm>
                        <a:off x="349250" y="2435225"/>
                        <a:ext cx="8586788" cy="3821113"/>
                      </a:xfrm>
                      <a:prstGeom prst="rect">
                        <a:avLst/>
                      </a:prstGeom>
                    </p:spPr>
                  </p:pic>
                </p:oleObj>
              </mc:Fallback>
            </mc:AlternateContent>
          </a:graphicData>
        </a:graphic>
      </p:graphicFrame>
    </p:spTree>
    <p:extLst>
      <p:ext uri="{BB962C8B-B14F-4D97-AF65-F5344CB8AC3E}">
        <p14:creationId xmlns:p14="http://schemas.microsoft.com/office/powerpoint/2010/main" val="301693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a:solidFill>
                  <a:srgbClr val="FFC000"/>
                </a:solidFill>
                <a:latin typeface="Comic Sans MS" panose="030F0702030302020204" pitchFamily="66" charset="0"/>
              </a:rPr>
              <a:t>Francouzská a frankofonní civilizace </a:t>
            </a:r>
            <a:endParaRPr lang="cs-CZ" dirty="0"/>
          </a:p>
        </p:txBody>
      </p:sp>
      <p:sp>
        <p:nvSpPr>
          <p:cNvPr id="8" name="Obdélník 7"/>
          <p:cNvSpPr/>
          <p:nvPr/>
        </p:nvSpPr>
        <p:spPr>
          <a:xfrm>
            <a:off x="3563888" y="1556792"/>
            <a:ext cx="2016224" cy="461665"/>
          </a:xfrm>
          <a:prstGeom prst="rect">
            <a:avLst/>
          </a:prstGeom>
        </p:spPr>
        <p:txBody>
          <a:bodyPr wrap="square">
            <a:spAutoFit/>
          </a:bodyPr>
          <a:lstStyle/>
          <a:p>
            <a:pPr algn="ctr"/>
            <a:r>
              <a:rPr lang="cs-CZ" sz="2400" b="1" dirty="0">
                <a:solidFill>
                  <a:srgbClr val="FFC000"/>
                </a:solidFill>
                <a:latin typeface="Comic Sans MS" panose="030F0702030302020204" pitchFamily="66" charset="0"/>
              </a:rPr>
              <a:t>pojmy</a:t>
            </a:r>
          </a:p>
        </p:txBody>
      </p:sp>
      <p:graphicFrame>
        <p:nvGraphicFramePr>
          <p:cNvPr id="9" name="Objekt 8"/>
          <p:cNvGraphicFramePr>
            <a:graphicFrameLocks noGrp="1" noChangeAspect="1"/>
          </p:cNvGraphicFramePr>
          <p:nvPr>
            <p:extLst>
              <p:ext uri="{D42A27DB-BD31-4B8C-83A1-F6EECF244321}">
                <p14:modId xmlns:p14="http://schemas.microsoft.com/office/powerpoint/2010/main" val="3884139490"/>
              </p:ext>
            </p:extLst>
          </p:nvPr>
        </p:nvGraphicFramePr>
        <p:xfrm>
          <a:off x="180181" y="2459633"/>
          <a:ext cx="8783638" cy="3849687"/>
        </p:xfrm>
        <a:graphic>
          <a:graphicData uri="http://schemas.openxmlformats.org/presentationml/2006/ole">
            <mc:AlternateContent xmlns:mc="http://schemas.openxmlformats.org/markup-compatibility/2006">
              <mc:Choice xmlns:v="urn:schemas-microsoft-com:vml" Requires="v">
                <p:oleObj spid="_x0000_s3092" name="List" r:id="rId4" imgW="6410286" imgH="2810009" progId="Excel.Sheet.12">
                  <p:embed/>
                </p:oleObj>
              </mc:Choice>
              <mc:Fallback>
                <p:oleObj name="List" r:id="rId4" imgW="6410286" imgH="2810009" progId="Excel.Sheet.12">
                  <p:embed/>
                  <p:pic>
                    <p:nvPicPr>
                      <p:cNvPr id="0" name="Zástupný symbol pro obsah 12"/>
                      <p:cNvPicPr>
                        <a:picLocks noGrp="1" noChangeAspect="1" noChangeArrowheads="1"/>
                      </p:cNvPicPr>
                      <p:nvPr/>
                    </p:nvPicPr>
                    <p:blipFill>
                      <a:blip r:embed="rId5"/>
                      <a:srcRect/>
                      <a:stretch>
                        <a:fillRect/>
                      </a:stretch>
                    </p:blipFill>
                    <p:spPr bwMode="auto">
                      <a:xfrm>
                        <a:off x="180181" y="2459633"/>
                        <a:ext cx="8783638" cy="3849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2835129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a:solidFill>
                  <a:srgbClr val="FFC000"/>
                </a:solidFill>
                <a:latin typeface="Comic Sans MS" panose="030F0702030302020204" pitchFamily="66" charset="0"/>
              </a:rPr>
              <a:t>Francouzská a frankofonní civilizace </a:t>
            </a:r>
            <a:endParaRPr lang="cs-CZ" dirty="0"/>
          </a:p>
        </p:txBody>
      </p:sp>
      <p:sp>
        <p:nvSpPr>
          <p:cNvPr id="7" name="Obdélník 6"/>
          <p:cNvSpPr/>
          <p:nvPr/>
        </p:nvSpPr>
        <p:spPr>
          <a:xfrm>
            <a:off x="3491880" y="1500986"/>
            <a:ext cx="2140498" cy="461665"/>
          </a:xfrm>
          <a:prstGeom prst="rect">
            <a:avLst/>
          </a:prstGeom>
        </p:spPr>
        <p:txBody>
          <a:bodyPr wrap="square">
            <a:spAutoFit/>
          </a:bodyPr>
          <a:lstStyle/>
          <a:p>
            <a:pPr algn="ctr"/>
            <a:r>
              <a:rPr lang="cs-CZ" sz="2400" b="1" dirty="0">
                <a:solidFill>
                  <a:srgbClr val="FFC000"/>
                </a:solidFill>
                <a:latin typeface="Comic Sans MS" panose="030F0702030302020204" pitchFamily="66" charset="0"/>
              </a:rPr>
              <a:t>pojmy</a:t>
            </a:r>
          </a:p>
        </p:txBody>
      </p:sp>
      <p:graphicFrame>
        <p:nvGraphicFramePr>
          <p:cNvPr id="8" name="Objekt 7"/>
          <p:cNvGraphicFramePr>
            <a:graphicFrameLocks noGrp="1" noChangeAspect="1"/>
          </p:cNvGraphicFramePr>
          <p:nvPr>
            <p:extLst>
              <p:ext uri="{D42A27DB-BD31-4B8C-83A1-F6EECF244321}">
                <p14:modId xmlns:p14="http://schemas.microsoft.com/office/powerpoint/2010/main" val="1049365512"/>
              </p:ext>
            </p:extLst>
          </p:nvPr>
        </p:nvGraphicFramePr>
        <p:xfrm>
          <a:off x="179512" y="2276872"/>
          <a:ext cx="8785225" cy="3849687"/>
        </p:xfrm>
        <a:graphic>
          <a:graphicData uri="http://schemas.openxmlformats.org/presentationml/2006/ole">
            <mc:AlternateContent xmlns:mc="http://schemas.openxmlformats.org/markup-compatibility/2006">
              <mc:Choice xmlns:v="urn:schemas-microsoft-com:vml" Requires="v">
                <p:oleObj spid="_x0000_s4116" name="List" r:id="rId4" imgW="6410286" imgH="2810009" progId="Excel.Sheet.12">
                  <p:embed/>
                </p:oleObj>
              </mc:Choice>
              <mc:Fallback>
                <p:oleObj name="List" r:id="rId4" imgW="6410286" imgH="2810009" progId="Excel.Sheet.12">
                  <p:embed/>
                  <p:pic>
                    <p:nvPicPr>
                      <p:cNvPr id="0" name="Objekt 8"/>
                      <p:cNvPicPr>
                        <a:picLocks noGrp="1" noChangeAspect="1" noChangeArrowheads="1"/>
                      </p:cNvPicPr>
                      <p:nvPr/>
                    </p:nvPicPr>
                    <p:blipFill>
                      <a:blip r:embed="rId5"/>
                      <a:srcRect/>
                      <a:stretch>
                        <a:fillRect/>
                      </a:stretch>
                    </p:blipFill>
                    <p:spPr bwMode="auto">
                      <a:xfrm>
                        <a:off x="179512" y="2276872"/>
                        <a:ext cx="8785225" cy="3849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26906550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a:solidFill>
                  <a:srgbClr val="FFC000"/>
                </a:solidFill>
                <a:latin typeface="Comic Sans MS" panose="030F0702030302020204" pitchFamily="66" charset="0"/>
              </a:rPr>
              <a:t>Francouzská a frankofonní civilizace </a:t>
            </a:r>
            <a:endParaRPr lang="cs-CZ" dirty="0"/>
          </a:p>
        </p:txBody>
      </p:sp>
      <p:sp>
        <p:nvSpPr>
          <p:cNvPr id="7" name="Obdélník 6"/>
          <p:cNvSpPr/>
          <p:nvPr/>
        </p:nvSpPr>
        <p:spPr>
          <a:xfrm>
            <a:off x="3707904" y="1427018"/>
            <a:ext cx="1944216" cy="461665"/>
          </a:xfrm>
          <a:prstGeom prst="rect">
            <a:avLst/>
          </a:prstGeom>
        </p:spPr>
        <p:txBody>
          <a:bodyPr wrap="square">
            <a:spAutoFit/>
          </a:bodyPr>
          <a:lstStyle/>
          <a:p>
            <a:pPr algn="ctr"/>
            <a:r>
              <a:rPr lang="cs-CZ" sz="2400" b="1" dirty="0">
                <a:solidFill>
                  <a:srgbClr val="FFC000"/>
                </a:solidFill>
                <a:latin typeface="Comic Sans MS" panose="030F0702030302020204" pitchFamily="66" charset="0"/>
              </a:rPr>
              <a:t>pojmy</a:t>
            </a:r>
            <a:endParaRPr lang="cs-CZ" sz="2400" dirty="0"/>
          </a:p>
        </p:txBody>
      </p:sp>
      <p:graphicFrame>
        <p:nvGraphicFramePr>
          <p:cNvPr id="8" name="Objekt 7"/>
          <p:cNvGraphicFramePr>
            <a:graphicFrameLocks noGrp="1" noChangeAspect="1"/>
          </p:cNvGraphicFramePr>
          <p:nvPr>
            <p:extLst>
              <p:ext uri="{D42A27DB-BD31-4B8C-83A1-F6EECF244321}">
                <p14:modId xmlns:p14="http://schemas.microsoft.com/office/powerpoint/2010/main" val="1709977520"/>
              </p:ext>
            </p:extLst>
          </p:nvPr>
        </p:nvGraphicFramePr>
        <p:xfrm>
          <a:off x="179388" y="2276475"/>
          <a:ext cx="8785225" cy="3902075"/>
        </p:xfrm>
        <a:graphic>
          <a:graphicData uri="http://schemas.openxmlformats.org/presentationml/2006/ole">
            <mc:AlternateContent xmlns:mc="http://schemas.openxmlformats.org/markup-compatibility/2006">
              <mc:Choice xmlns:v="urn:schemas-microsoft-com:vml" Requires="v">
                <p:oleObj spid="_x0000_s5141" name="List" r:id="rId4" imgW="6410286" imgH="2848069" progId="Excel.Sheet.12">
                  <p:embed/>
                </p:oleObj>
              </mc:Choice>
              <mc:Fallback>
                <p:oleObj name="List" r:id="rId4" imgW="6410286" imgH="2848069" progId="Excel.Sheet.12">
                  <p:embed/>
                  <p:pic>
                    <p:nvPicPr>
                      <p:cNvPr id="0" name="Objekt 7"/>
                      <p:cNvPicPr>
                        <a:picLocks noGrp="1" noChangeAspect="1" noChangeArrowheads="1"/>
                      </p:cNvPicPr>
                      <p:nvPr/>
                    </p:nvPicPr>
                    <p:blipFill>
                      <a:blip r:embed="rId5"/>
                      <a:srcRect/>
                      <a:stretch>
                        <a:fillRect/>
                      </a:stretch>
                    </p:blipFill>
                    <p:spPr bwMode="auto">
                      <a:xfrm>
                        <a:off x="179388" y="2276475"/>
                        <a:ext cx="8785225" cy="390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265736630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a:solidFill>
                  <a:srgbClr val="FFC000"/>
                </a:solidFill>
                <a:latin typeface="Comic Sans MS" panose="030F0702030302020204" pitchFamily="66" charset="0"/>
              </a:rPr>
              <a:t>Francouzská a frankofonní civilizace </a:t>
            </a:r>
            <a:endParaRPr lang="cs-CZ" dirty="0"/>
          </a:p>
        </p:txBody>
      </p:sp>
      <p:graphicFrame>
        <p:nvGraphicFramePr>
          <p:cNvPr id="7" name="Objekt 6"/>
          <p:cNvGraphicFramePr>
            <a:graphicFrameLocks noGrp="1" noChangeAspect="1"/>
          </p:cNvGraphicFramePr>
          <p:nvPr>
            <p:extLst>
              <p:ext uri="{D42A27DB-BD31-4B8C-83A1-F6EECF244321}">
                <p14:modId xmlns:p14="http://schemas.microsoft.com/office/powerpoint/2010/main" val="3400341968"/>
              </p:ext>
            </p:extLst>
          </p:nvPr>
        </p:nvGraphicFramePr>
        <p:xfrm>
          <a:off x="179388" y="2459632"/>
          <a:ext cx="8785225" cy="3849688"/>
        </p:xfrm>
        <a:graphic>
          <a:graphicData uri="http://schemas.openxmlformats.org/presentationml/2006/ole">
            <mc:AlternateContent xmlns:mc="http://schemas.openxmlformats.org/markup-compatibility/2006">
              <mc:Choice xmlns:v="urn:schemas-microsoft-com:vml" Requires="v">
                <p:oleObj spid="_x0000_s6164" name="List" r:id="rId4" imgW="6410286" imgH="2810009" progId="Excel.Sheet.12">
                  <p:embed/>
                </p:oleObj>
              </mc:Choice>
              <mc:Fallback>
                <p:oleObj name="List" r:id="rId4" imgW="6410286" imgH="2810009" progId="Excel.Sheet.12">
                  <p:embed/>
                  <p:pic>
                    <p:nvPicPr>
                      <p:cNvPr id="0" name="Objekt 7"/>
                      <p:cNvPicPr>
                        <a:picLocks noGrp="1" noChangeAspect="1" noChangeArrowheads="1"/>
                      </p:cNvPicPr>
                      <p:nvPr/>
                    </p:nvPicPr>
                    <p:blipFill>
                      <a:blip r:embed="rId5"/>
                      <a:srcRect/>
                      <a:stretch>
                        <a:fillRect/>
                      </a:stretch>
                    </p:blipFill>
                    <p:spPr bwMode="auto">
                      <a:xfrm>
                        <a:off x="179388" y="2459632"/>
                        <a:ext cx="8785225" cy="3849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 name="Obdélník 7"/>
          <p:cNvSpPr/>
          <p:nvPr/>
        </p:nvSpPr>
        <p:spPr>
          <a:xfrm>
            <a:off x="3419872" y="1393063"/>
            <a:ext cx="2376264" cy="461665"/>
          </a:xfrm>
          <a:prstGeom prst="rect">
            <a:avLst/>
          </a:prstGeom>
        </p:spPr>
        <p:txBody>
          <a:bodyPr wrap="square">
            <a:spAutoFit/>
          </a:bodyPr>
          <a:lstStyle/>
          <a:p>
            <a:pPr algn="ctr"/>
            <a:r>
              <a:rPr lang="cs-CZ" sz="2400" b="1" dirty="0">
                <a:solidFill>
                  <a:srgbClr val="FFC000"/>
                </a:solidFill>
                <a:latin typeface="Comic Sans MS" panose="030F0702030302020204" pitchFamily="66" charset="0"/>
              </a:rPr>
              <a:t>pojmy</a:t>
            </a:r>
            <a:endParaRPr lang="cs-CZ" sz="2400" dirty="0"/>
          </a:p>
        </p:txBody>
      </p:sp>
    </p:spTree>
    <p:extLst>
      <p:ext uri="{BB962C8B-B14F-4D97-AF65-F5344CB8AC3E}">
        <p14:creationId xmlns:p14="http://schemas.microsoft.com/office/powerpoint/2010/main" val="21832213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a:solidFill>
                  <a:srgbClr val="FFC000"/>
                </a:solidFill>
                <a:latin typeface="Comic Sans MS" panose="030F0702030302020204" pitchFamily="66" charset="0"/>
              </a:rPr>
              <a:t>Francouzská a frankofonní civilizace </a:t>
            </a:r>
            <a:endParaRPr lang="cs-CZ" dirty="0"/>
          </a:p>
        </p:txBody>
      </p:sp>
      <p:sp>
        <p:nvSpPr>
          <p:cNvPr id="8" name="Obdélník 7"/>
          <p:cNvSpPr/>
          <p:nvPr/>
        </p:nvSpPr>
        <p:spPr>
          <a:xfrm>
            <a:off x="3635896" y="1548020"/>
            <a:ext cx="2088232" cy="461665"/>
          </a:xfrm>
          <a:prstGeom prst="rect">
            <a:avLst/>
          </a:prstGeom>
        </p:spPr>
        <p:txBody>
          <a:bodyPr wrap="square">
            <a:spAutoFit/>
          </a:bodyPr>
          <a:lstStyle/>
          <a:p>
            <a:pPr algn="ctr"/>
            <a:r>
              <a:rPr lang="cs-CZ" sz="2400" b="1" dirty="0">
                <a:solidFill>
                  <a:srgbClr val="FFC000"/>
                </a:solidFill>
                <a:latin typeface="Comic Sans MS" panose="030F0702030302020204" pitchFamily="66" charset="0"/>
              </a:rPr>
              <a:t>pojmy</a:t>
            </a:r>
            <a:endParaRPr lang="cs-CZ" sz="2400" dirty="0"/>
          </a:p>
        </p:txBody>
      </p:sp>
      <p:graphicFrame>
        <p:nvGraphicFramePr>
          <p:cNvPr id="9" name="Objekt 8"/>
          <p:cNvGraphicFramePr>
            <a:graphicFrameLocks noGrp="1" noChangeAspect="1"/>
          </p:cNvGraphicFramePr>
          <p:nvPr>
            <p:extLst>
              <p:ext uri="{D42A27DB-BD31-4B8C-83A1-F6EECF244321}">
                <p14:modId xmlns:p14="http://schemas.microsoft.com/office/powerpoint/2010/main" val="377414368"/>
              </p:ext>
            </p:extLst>
          </p:nvPr>
        </p:nvGraphicFramePr>
        <p:xfrm>
          <a:off x="179388" y="2132856"/>
          <a:ext cx="8915400" cy="3849688"/>
        </p:xfrm>
        <a:graphic>
          <a:graphicData uri="http://schemas.openxmlformats.org/presentationml/2006/ole">
            <mc:AlternateContent xmlns:mc="http://schemas.openxmlformats.org/markup-compatibility/2006">
              <mc:Choice xmlns:v="urn:schemas-microsoft-com:vml" Requires="v">
                <p:oleObj spid="_x0000_s7188" name="List" r:id="rId4" imgW="6505575" imgH="2810009" progId="Excel.Sheet.12">
                  <p:embed/>
                </p:oleObj>
              </mc:Choice>
              <mc:Fallback>
                <p:oleObj name="List" r:id="rId4" imgW="6505575" imgH="2810009" progId="Excel.Sheet.12">
                  <p:embed/>
                  <p:pic>
                    <p:nvPicPr>
                      <p:cNvPr id="0" name="Objekt 6"/>
                      <p:cNvPicPr>
                        <a:picLocks noGrp="1" noChangeAspect="1" noChangeArrowheads="1"/>
                      </p:cNvPicPr>
                      <p:nvPr/>
                    </p:nvPicPr>
                    <p:blipFill>
                      <a:blip r:embed="rId5"/>
                      <a:srcRect/>
                      <a:stretch>
                        <a:fillRect/>
                      </a:stretch>
                    </p:blipFill>
                    <p:spPr bwMode="auto">
                      <a:xfrm>
                        <a:off x="179388" y="2132856"/>
                        <a:ext cx="8915400" cy="3849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225683237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a:solidFill>
                  <a:srgbClr val="FFC000"/>
                </a:solidFill>
                <a:latin typeface="Comic Sans MS" panose="030F0702030302020204" pitchFamily="66" charset="0"/>
              </a:rPr>
              <a:t>Francouzská a frankofonní civilizace </a:t>
            </a:r>
            <a:endParaRPr lang="cs-CZ" dirty="0"/>
          </a:p>
        </p:txBody>
      </p:sp>
      <p:sp>
        <p:nvSpPr>
          <p:cNvPr id="7" name="Obdélník 6"/>
          <p:cNvSpPr/>
          <p:nvPr/>
        </p:nvSpPr>
        <p:spPr>
          <a:xfrm>
            <a:off x="3779912" y="1412776"/>
            <a:ext cx="1783492" cy="461665"/>
          </a:xfrm>
          <a:prstGeom prst="rect">
            <a:avLst/>
          </a:prstGeom>
        </p:spPr>
        <p:txBody>
          <a:bodyPr wrap="square">
            <a:spAutoFit/>
          </a:bodyPr>
          <a:lstStyle/>
          <a:p>
            <a:pPr algn="ctr"/>
            <a:r>
              <a:rPr lang="cs-CZ" sz="2400" b="1" dirty="0">
                <a:solidFill>
                  <a:srgbClr val="FFC000"/>
                </a:solidFill>
                <a:latin typeface="Comic Sans MS" panose="030F0702030302020204" pitchFamily="66" charset="0"/>
              </a:rPr>
              <a:t>pojmy</a:t>
            </a:r>
            <a:endParaRPr lang="cs-CZ" sz="2400" dirty="0"/>
          </a:p>
        </p:txBody>
      </p:sp>
      <p:graphicFrame>
        <p:nvGraphicFramePr>
          <p:cNvPr id="8" name="Objekt 7"/>
          <p:cNvGraphicFramePr>
            <a:graphicFrameLocks noGrp="1" noChangeAspect="1"/>
          </p:cNvGraphicFramePr>
          <p:nvPr>
            <p:extLst>
              <p:ext uri="{D42A27DB-BD31-4B8C-83A1-F6EECF244321}">
                <p14:modId xmlns:p14="http://schemas.microsoft.com/office/powerpoint/2010/main" val="1058319054"/>
              </p:ext>
            </p:extLst>
          </p:nvPr>
        </p:nvGraphicFramePr>
        <p:xfrm>
          <a:off x="179388" y="2276475"/>
          <a:ext cx="8915400" cy="3849688"/>
        </p:xfrm>
        <a:graphic>
          <a:graphicData uri="http://schemas.openxmlformats.org/presentationml/2006/ole">
            <mc:AlternateContent xmlns:mc="http://schemas.openxmlformats.org/markup-compatibility/2006">
              <mc:Choice xmlns:v="urn:schemas-microsoft-com:vml" Requires="v">
                <p:oleObj spid="_x0000_s8211" name="List" r:id="rId4" imgW="6505575" imgH="2810009" progId="Excel.Sheet.12">
                  <p:embed/>
                </p:oleObj>
              </mc:Choice>
              <mc:Fallback>
                <p:oleObj name="List" r:id="rId4" imgW="6505575" imgH="2810009" progId="Excel.Sheet.12">
                  <p:embed/>
                  <p:pic>
                    <p:nvPicPr>
                      <p:cNvPr id="0" name="Objekt 8"/>
                      <p:cNvPicPr>
                        <a:picLocks noGrp="1" noChangeAspect="1" noChangeArrowheads="1"/>
                      </p:cNvPicPr>
                      <p:nvPr/>
                    </p:nvPicPr>
                    <p:blipFill>
                      <a:blip r:embed="rId5"/>
                      <a:srcRect/>
                      <a:stretch>
                        <a:fillRect/>
                      </a:stretch>
                    </p:blipFill>
                    <p:spPr bwMode="auto">
                      <a:xfrm>
                        <a:off x="179388" y="2276475"/>
                        <a:ext cx="8915400" cy="3849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355245598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Vrchol">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Modul">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954</TotalTime>
  <Words>398</Words>
  <Application>Microsoft Office PowerPoint</Application>
  <PresentationFormat>Předvádění na obrazovce (4:3)</PresentationFormat>
  <Paragraphs>67</Paragraphs>
  <Slides>11</Slides>
  <Notes>0</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11</vt:i4>
      </vt:variant>
    </vt:vector>
  </HeadingPairs>
  <TitlesOfParts>
    <vt:vector size="13" baseType="lpstr">
      <vt:lpstr>Motiv sady Office</vt:lpstr>
      <vt:lpstr>List</vt:lpstr>
      <vt:lpstr>Prezentace aplikace PowerPoint</vt:lpstr>
      <vt:lpstr>Francouzská a frankofonní civilizace</vt:lpstr>
      <vt:lpstr>Francouzská a frankofonní civilizace – hra </vt:lpstr>
      <vt:lpstr>Francouzská civilizace – hra </vt:lpstr>
      <vt:lpstr>Francouzská a frankofonní civilizace </vt:lpstr>
      <vt:lpstr>Francouzská a frankofonní civilizace </vt:lpstr>
      <vt:lpstr>Francouzská a frankofonní civilizace </vt:lpstr>
      <vt:lpstr>Francouzská a frankofonní civilizace </vt:lpstr>
      <vt:lpstr>Francouzská a frankofonní civilizace </vt:lpstr>
      <vt:lpstr>Francouzská a frankofonní civilizace </vt:lpstr>
      <vt:lpstr>Francouzská a frankofonní civilizace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user</dc:creator>
  <cp:lastModifiedBy>Admin</cp:lastModifiedBy>
  <cp:revision>88</cp:revision>
  <cp:lastPrinted>2013-09-07T19:25:16Z</cp:lastPrinted>
  <dcterms:created xsi:type="dcterms:W3CDTF">2012-09-01T07:55:01Z</dcterms:created>
  <dcterms:modified xsi:type="dcterms:W3CDTF">2014-03-01T18:37:33Z</dcterms:modified>
</cp:coreProperties>
</file>