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78" r:id="rId2"/>
    <p:sldId id="296" r:id="rId3"/>
    <p:sldId id="298" r:id="rId4"/>
    <p:sldId id="297" r:id="rId5"/>
    <p:sldId id="304" r:id="rId6"/>
    <p:sldId id="281" r:id="rId7"/>
    <p:sldId id="305" r:id="rId8"/>
    <p:sldId id="299" r:id="rId9"/>
    <p:sldId id="300" r:id="rId10"/>
    <p:sldId id="301" r:id="rId11"/>
    <p:sldId id="302" r:id="rId12"/>
    <p:sldId id="303" r:id="rId13"/>
    <p:sldId id="269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2283F"/>
    <a:srgbClr val="EA851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073A0DAA-6AF3-43AB-8588-CEC1D06C72B9}" styleName="Styl Středně sytá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A111915-BE36-4E01-A7E5-04B1672EAD32}" styleName="Světlý styl 2 – zvýraznění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103" autoAdjust="0"/>
    <p:restoredTop sz="94660"/>
  </p:normalViewPr>
  <p:slideViewPr>
    <p:cSldViewPr>
      <p:cViewPr>
        <p:scale>
          <a:sx n="100" d="100"/>
          <a:sy n="100" d="100"/>
        </p:scale>
        <p:origin x="-492" y="93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CC77FF6-BE34-4616-A6AC-04790C72BA55}" type="datetimeFigureOut">
              <a:rPr lang="cs-CZ" smtClean="0"/>
              <a:t>27.2.2014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309221-53B4-4C78-8437-2D67F0AF5D8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24491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90689-CF09-4902-8DB1-BE59CDEB0BCF}" type="datetime1">
              <a:rPr lang="cs-CZ" smtClean="0"/>
              <a:t>27.2.2014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180756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829C7-C893-4455-97F9-064253577D9E}" type="datetime1">
              <a:rPr lang="cs-CZ" smtClean="0"/>
              <a:t>27.2.2014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472553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FF5AD-2834-4197-94AC-35D8D0D2F4AA}" type="datetime1">
              <a:rPr lang="cs-CZ" smtClean="0"/>
              <a:t>27.2.2014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401671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C0DC7C-A254-4740-9452-EA9A265CF0B8}" type="datetime1">
              <a:rPr lang="cs-CZ" smtClean="0"/>
              <a:t>27.2.2014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03538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F8617-25EB-4DB5-A6E8-C2EBB6309069}" type="datetime1">
              <a:rPr lang="cs-CZ" smtClean="0"/>
              <a:t>27.2.2014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332160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44E1F-623C-4116-98A7-9EC4EA9A9B43}" type="datetime1">
              <a:rPr lang="cs-CZ" smtClean="0"/>
              <a:t>27.2.2014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706279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829E47-9658-4065-B1DD-A57D0062FA34}" type="datetime1">
              <a:rPr lang="cs-CZ" smtClean="0"/>
              <a:t>27.2.2014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886686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34B09-2342-433A-9F0F-90F0843D41D5}" type="datetime1">
              <a:rPr lang="cs-CZ" smtClean="0"/>
              <a:t>27.2.2014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139594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5F017-90D5-4FC0-81D9-1400499421AC}" type="datetime1">
              <a:rPr lang="cs-CZ" smtClean="0"/>
              <a:t>27.2.2014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37048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33A03-1903-45C3-AC89-579B912B978A}" type="datetime1">
              <a:rPr lang="cs-CZ" smtClean="0"/>
              <a:t>27.2.2014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338399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08615-0C60-48DF-B65E-F29E35342FE3}" type="datetime1">
              <a:rPr lang="cs-CZ" smtClean="0"/>
              <a:t>27.2.2014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309833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8BDAD6-5673-445B-A6CE-60BC8E952B1C}" type="datetime1">
              <a:rPr lang="cs-CZ" smtClean="0"/>
              <a:t>27.2.2014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766234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casopisstavebnictvi.cz/havarie-rekonstruovaneho-obchodniho-domu_A53_I1" TargetMode="External"/><Relationship Id="rId5" Type="http://schemas.openxmlformats.org/officeDocument/2006/relationships/hyperlink" Target="http://www.realitygaia.cz/drazba-zemedelska-usedlost-v-hybralci-12.html" TargetMode="External"/><Relationship Id="rId4" Type="http://schemas.openxmlformats.org/officeDocument/2006/relationships/hyperlink" Target="http://www.dampandtimbersurveys-csrt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23571376"/>
              </p:ext>
            </p:extLst>
          </p:nvPr>
        </p:nvGraphicFramePr>
        <p:xfrm>
          <a:off x="750311" y="2060848"/>
          <a:ext cx="7560000" cy="3672000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269199"/>
                <a:gridCol w="5290801"/>
              </a:tblGrid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Projekt MŠMT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EU peníze středním školám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Název projektu školy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ICT do života školy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Registrační číslo projektu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CZ.1.07/1.5.00/34.0771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Šablona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III/2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Sada</a:t>
                      </a:r>
                      <a:endParaRPr lang="cs-CZ" sz="12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27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Anotace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Seznámení s  poruchami a úpravami staveb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Klíčová slova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Přetížení budovy, zanedbaná údržba, poruchy staveb, opravy trhlin, </a:t>
                      </a:r>
                      <a:r>
                        <a:rPr lang="cs-CZ" sz="110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výměna pilířů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b="1" kern="1200" dirty="0" smtClean="0">
                          <a:effectLst/>
                        </a:rPr>
                        <a:t>Předmět</a:t>
                      </a:r>
                      <a:endParaRPr lang="cs-CZ" sz="1200" b="1" dirty="0" smtClean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</a:rPr>
                        <a:t>Přestavby</a:t>
                      </a:r>
                      <a:r>
                        <a:rPr lang="cs-CZ" sz="1200" baseline="0" dirty="0" smtClean="0">
                          <a:effectLst/>
                        </a:rPr>
                        <a:t> budov</a:t>
                      </a:r>
                      <a:r>
                        <a:rPr lang="cs-CZ" sz="1200" dirty="0" smtClean="0">
                          <a:effectLst/>
                        </a:rPr>
                        <a:t> 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Autor, spoluautor  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</a:rPr>
                        <a:t>Ivana Businská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Jazyk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Čeština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učebního materiálu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Výklad 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Potřebné pomůcky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PC,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dataprojektor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interaktivity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1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Výklad pomocí prezentace</a:t>
                      </a:r>
                      <a:endParaRPr lang="cs-CZ" sz="105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Stupeň a typ vzdělávání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Střední škola obor Zedník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Cílová skupina</a:t>
                      </a:r>
                      <a:endParaRPr lang="cs-CZ" sz="110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2. ročník, žáci 16 – 17 let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Speciální vzdělávací potřeby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ne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Zdroje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Seznam viz poslední strana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787660" y="1452881"/>
            <a:ext cx="7560840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smtClean="0"/>
              <a:t>VY_32_INOVACE_27_533</a:t>
            </a:r>
            <a:endParaRPr lang="cs-CZ" sz="2400" b="1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1835696" y="965919"/>
            <a:ext cx="56166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Poruchy a úpravy staveb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4155817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2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467172" y="2276872"/>
            <a:ext cx="8136904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6600" b="1" dirty="0" smtClean="0">
                <a:solidFill>
                  <a:srgbClr val="FF0000"/>
                </a:solidFill>
              </a:rPr>
              <a:t>Poruchy a úpravy staveb</a:t>
            </a:r>
            <a:endParaRPr lang="cs-CZ" sz="66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97300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3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611560" y="1484784"/>
            <a:ext cx="8208912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K poruchám svislých nosných konstrukcí dochází z různých důvodů.</a:t>
            </a:r>
          </a:p>
          <a:p>
            <a:endParaRPr lang="cs-CZ" sz="2400" b="1" dirty="0" smtClean="0"/>
          </a:p>
          <a:p>
            <a:r>
              <a:rPr lang="cs-CZ" sz="2400" b="1" dirty="0" smtClean="0"/>
              <a:t>Nejčastější příčinou je </a:t>
            </a:r>
            <a:r>
              <a:rPr lang="cs-CZ" sz="2400" b="1" dirty="0" smtClean="0">
                <a:solidFill>
                  <a:srgbClr val="FF0000"/>
                </a:solidFill>
              </a:rPr>
              <a:t>zanedbaná údržba</a:t>
            </a:r>
            <a:r>
              <a:rPr lang="cs-CZ" sz="2400" b="1" dirty="0" smtClean="0"/>
              <a:t>, kdy dochází </a:t>
            </a:r>
          </a:p>
          <a:p>
            <a:r>
              <a:rPr lang="cs-CZ" sz="2400" b="1" dirty="0" smtClean="0"/>
              <a:t>k postupnému chátrání až rozpadu.</a:t>
            </a:r>
          </a:p>
          <a:p>
            <a:endParaRPr lang="cs-CZ" sz="2400" b="1" dirty="0" smtClean="0"/>
          </a:p>
          <a:p>
            <a:r>
              <a:rPr lang="cs-CZ" sz="2400" b="1" dirty="0" smtClean="0"/>
              <a:t>Také </a:t>
            </a:r>
            <a:r>
              <a:rPr lang="cs-CZ" sz="2400" b="1" dirty="0" smtClean="0">
                <a:solidFill>
                  <a:srgbClr val="FF0000"/>
                </a:solidFill>
              </a:rPr>
              <a:t>působením vlhka, mrazu a deště </a:t>
            </a:r>
            <a:r>
              <a:rPr lang="cs-CZ" sz="2400" b="1" dirty="0" smtClean="0"/>
              <a:t>dochází k postupné devastaci staveb a ztrátám funkcí pro než byly určeny.</a:t>
            </a:r>
          </a:p>
          <a:p>
            <a:endParaRPr lang="cs-CZ" sz="2400" b="1" dirty="0" smtClean="0"/>
          </a:p>
          <a:p>
            <a:r>
              <a:rPr lang="cs-CZ" sz="2400" b="1" dirty="0" smtClean="0">
                <a:solidFill>
                  <a:srgbClr val="FF0000"/>
                </a:solidFill>
              </a:rPr>
              <a:t>Přetížení budovy </a:t>
            </a:r>
            <a:r>
              <a:rPr lang="cs-CZ" sz="2400" b="1" dirty="0" smtClean="0"/>
              <a:t>patří také mezi časté důvody poškození staveb.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40828250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4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1043608" y="1628800"/>
            <a:ext cx="75608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u="sng" dirty="0" smtClean="0"/>
              <a:t>Úpravy svislých nosných konstrukcí je v zásadě možno rozdělit takto:</a:t>
            </a:r>
            <a:endParaRPr lang="cs-CZ" sz="2400" b="1" u="sng" dirty="0"/>
          </a:p>
        </p:txBody>
      </p:sp>
      <p:sp>
        <p:nvSpPr>
          <p:cNvPr id="4" name="TextovéPole 3"/>
          <p:cNvSpPr txBox="1"/>
          <p:nvPr/>
        </p:nvSpPr>
        <p:spPr>
          <a:xfrm>
            <a:off x="1465233" y="2852936"/>
            <a:ext cx="6984558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Tx/>
              <a:buChar char="-"/>
            </a:pPr>
            <a:r>
              <a:rPr lang="cs-CZ" sz="2400" b="1" dirty="0"/>
              <a:t>p</a:t>
            </a:r>
            <a:r>
              <a:rPr lang="cs-CZ" sz="2400" b="1" dirty="0" smtClean="0"/>
              <a:t>řizdívání nosných zdí a pilířů</a:t>
            </a:r>
          </a:p>
          <a:p>
            <a:pPr marL="342900" indent="-342900">
              <a:buFontTx/>
              <a:buChar char="-"/>
            </a:pPr>
            <a:endParaRPr lang="cs-CZ" sz="2400" b="1" dirty="0" smtClean="0"/>
          </a:p>
          <a:p>
            <a:pPr marL="342900" indent="-342900">
              <a:buFontTx/>
              <a:buChar char="-"/>
            </a:pPr>
            <a:r>
              <a:rPr lang="cs-CZ" sz="2400" b="1" dirty="0"/>
              <a:t>z</a:t>
            </a:r>
            <a:r>
              <a:rPr lang="cs-CZ" sz="2400" b="1" dirty="0" smtClean="0"/>
              <a:t>řizování a rozšiřování otvorů</a:t>
            </a:r>
          </a:p>
          <a:p>
            <a:pPr marL="342900" indent="-342900">
              <a:buFontTx/>
              <a:buChar char="-"/>
            </a:pPr>
            <a:endParaRPr lang="cs-CZ" sz="2400" b="1" dirty="0" smtClean="0"/>
          </a:p>
          <a:p>
            <a:pPr marL="342900" indent="-342900">
              <a:buFontTx/>
              <a:buChar char="-"/>
            </a:pPr>
            <a:r>
              <a:rPr lang="cs-CZ" sz="2400" b="1" dirty="0"/>
              <a:t>o</a:t>
            </a:r>
            <a:r>
              <a:rPr lang="cs-CZ" sz="2400" b="1" dirty="0" smtClean="0"/>
              <a:t>pravy komínů</a:t>
            </a:r>
          </a:p>
          <a:p>
            <a:pPr marL="342900" indent="-342900">
              <a:buFontTx/>
              <a:buChar char="-"/>
            </a:pPr>
            <a:endParaRPr lang="cs-CZ" sz="2400" b="1" dirty="0" smtClean="0"/>
          </a:p>
          <a:p>
            <a:pPr marL="342900" indent="-342900">
              <a:buFontTx/>
              <a:buChar char="-"/>
            </a:pPr>
            <a:r>
              <a:rPr lang="cs-CZ" sz="2400" b="1" dirty="0"/>
              <a:t>b</a:t>
            </a:r>
            <a:r>
              <a:rPr lang="cs-CZ" sz="2400" b="1" dirty="0" smtClean="0"/>
              <a:t>ourání nosných a nenosných zdí</a:t>
            </a:r>
          </a:p>
          <a:p>
            <a:pPr marL="342900" indent="-342900">
              <a:buFontTx/>
              <a:buChar char="-"/>
            </a:pPr>
            <a:endParaRPr lang="cs-CZ" sz="2400" b="1" dirty="0" smtClean="0"/>
          </a:p>
        </p:txBody>
      </p:sp>
    </p:spTree>
    <p:extLst>
      <p:ext uri="{BB962C8B-B14F-4D97-AF65-F5344CB8AC3E}">
        <p14:creationId xmlns:p14="http://schemas.microsoft.com/office/powerpoint/2010/main" val="15763147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5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1463373" y="1412776"/>
            <a:ext cx="6984558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Tx/>
              <a:buChar char="-"/>
            </a:pPr>
            <a:r>
              <a:rPr lang="cs-CZ" sz="2400" b="1" dirty="0" smtClean="0"/>
              <a:t>zřizování nových zdí</a:t>
            </a:r>
          </a:p>
          <a:p>
            <a:pPr marL="342900" indent="-342900">
              <a:buFontTx/>
              <a:buChar char="-"/>
            </a:pPr>
            <a:endParaRPr lang="cs-CZ" sz="2400" b="1" dirty="0" smtClean="0"/>
          </a:p>
          <a:p>
            <a:pPr marL="342900" indent="-342900">
              <a:buFontTx/>
              <a:buChar char="-"/>
            </a:pPr>
            <a:r>
              <a:rPr lang="cs-CZ" sz="2400" b="1" dirty="0"/>
              <a:t>d</a:t>
            </a:r>
            <a:r>
              <a:rPr lang="cs-CZ" sz="2400" b="1" dirty="0" smtClean="0"/>
              <a:t>odatečné ztužení zděných objektů</a:t>
            </a:r>
          </a:p>
          <a:p>
            <a:pPr marL="342900" indent="-342900">
              <a:buFontTx/>
              <a:buChar char="-"/>
            </a:pPr>
            <a:endParaRPr lang="cs-CZ" sz="2400" b="1" dirty="0" smtClean="0"/>
          </a:p>
          <a:p>
            <a:pPr marL="342900" indent="-342900">
              <a:buFontTx/>
              <a:buChar char="-"/>
            </a:pPr>
            <a:r>
              <a:rPr lang="cs-CZ" sz="2400" b="1" dirty="0"/>
              <a:t>v</a:t>
            </a:r>
            <a:r>
              <a:rPr lang="cs-CZ" sz="2400" b="1" dirty="0" smtClean="0"/>
              <a:t>ýměna pilířů</a:t>
            </a:r>
          </a:p>
          <a:p>
            <a:pPr marL="342900" indent="-342900">
              <a:buFontTx/>
              <a:buChar char="-"/>
            </a:pPr>
            <a:endParaRPr lang="cs-CZ" sz="2400" b="1" dirty="0" smtClean="0"/>
          </a:p>
          <a:p>
            <a:pPr marL="342900" indent="-342900">
              <a:buFontTx/>
              <a:buChar char="-"/>
            </a:pPr>
            <a:r>
              <a:rPr lang="cs-CZ" sz="2400" b="1" dirty="0"/>
              <a:t>o</a:t>
            </a:r>
            <a:r>
              <a:rPr lang="cs-CZ" sz="2400" b="1" dirty="0" smtClean="0"/>
              <a:t>pravy trhlin</a:t>
            </a:r>
          </a:p>
          <a:p>
            <a:pPr marL="342900" indent="-342900">
              <a:buFontTx/>
              <a:buChar char="-"/>
            </a:pPr>
            <a:endParaRPr lang="cs-CZ" sz="2400" b="1" dirty="0" smtClean="0"/>
          </a:p>
          <a:p>
            <a:pPr marL="342900" indent="-342900">
              <a:buFontTx/>
              <a:buChar char="-"/>
            </a:pPr>
            <a:r>
              <a:rPr lang="cs-CZ" sz="2400" b="1" dirty="0" smtClean="0"/>
              <a:t>dodatečné zřizování komínů</a:t>
            </a:r>
          </a:p>
          <a:p>
            <a:pPr marL="342900" indent="-342900">
              <a:buFontTx/>
              <a:buChar char="-"/>
            </a:pPr>
            <a:endParaRPr lang="cs-CZ" sz="2400" b="1" dirty="0" smtClean="0"/>
          </a:p>
          <a:p>
            <a:pPr marL="342900" indent="-342900">
              <a:buFontTx/>
              <a:buChar char="-"/>
            </a:pPr>
            <a:r>
              <a:rPr lang="cs-CZ" sz="2400" b="1" dirty="0"/>
              <a:t>z</a:t>
            </a:r>
            <a:r>
              <a:rPr lang="cs-CZ" sz="2400" b="1" dirty="0" smtClean="0"/>
              <a:t>azdívání otvorů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17913026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6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196752"/>
            <a:ext cx="8260611" cy="40270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1472079" y="5402833"/>
            <a:ext cx="53283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S údržbou se vyplatí neotálet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17145859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7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874" y="1036869"/>
            <a:ext cx="6034469" cy="45258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2555776" y="5562721"/>
            <a:ext cx="37508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/>
              <a:t>Vlhké zdi v rodinném domě</a:t>
            </a:r>
          </a:p>
        </p:txBody>
      </p:sp>
    </p:spTree>
    <p:extLst>
      <p:ext uri="{BB962C8B-B14F-4D97-AF65-F5344CB8AC3E}">
        <p14:creationId xmlns:p14="http://schemas.microsoft.com/office/powerpoint/2010/main" val="10798627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8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8139" y="1124744"/>
            <a:ext cx="5638800" cy="4229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1691680" y="5517232"/>
            <a:ext cx="56852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/>
              <a:t>Vlhké zdi s </a:t>
            </a:r>
            <a:r>
              <a:rPr lang="cs-CZ" sz="2400" b="1" dirty="0" smtClean="0"/>
              <a:t>plísní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21661579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9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0835" y="910294"/>
            <a:ext cx="6762328" cy="50717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581836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10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448" y="1019225"/>
            <a:ext cx="2962614" cy="259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5968" y="960517"/>
            <a:ext cx="3446512" cy="18444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4843" y="2948102"/>
            <a:ext cx="4024381" cy="21693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611560" y="5117495"/>
            <a:ext cx="828092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Při rekonstrukci pětipodlažní stavby obchodního domu v Brně na náměstí Svobody došlo v říjnu roku 1997 k jejímu částečnému zřícení. Při havárii bylo usmrceno pět </a:t>
            </a:r>
            <a:r>
              <a:rPr lang="cs-CZ" b="1" dirty="0" smtClean="0"/>
              <a:t>dělníků.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282363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11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052735"/>
            <a:ext cx="3240360" cy="48327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1052736"/>
            <a:ext cx="3095226" cy="20693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3266150"/>
            <a:ext cx="1756268" cy="26193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106164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12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1043608" y="1700808"/>
            <a:ext cx="48965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u="sng" dirty="0" smtClean="0"/>
              <a:t>Opakování:</a:t>
            </a:r>
            <a:endParaRPr lang="cs-CZ" sz="2400" b="1" u="sng" dirty="0"/>
          </a:p>
        </p:txBody>
      </p:sp>
      <p:sp>
        <p:nvSpPr>
          <p:cNvPr id="4" name="TextovéPole 3"/>
          <p:cNvSpPr txBox="1"/>
          <p:nvPr/>
        </p:nvSpPr>
        <p:spPr>
          <a:xfrm>
            <a:off x="1187624" y="2420888"/>
            <a:ext cx="748883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1) Co je nejčastější příčinou poruch svislých nosných                   konstrukcí?</a:t>
            </a:r>
          </a:p>
          <a:p>
            <a:r>
              <a:rPr lang="cs-CZ" sz="2400" b="1" dirty="0" smtClean="0"/>
              <a:t>2) Jaké znáte další příčiny poruch svislých nosných konstrukcí?</a:t>
            </a:r>
          </a:p>
          <a:p>
            <a:r>
              <a:rPr lang="cs-CZ" sz="2400" b="1" dirty="0" smtClean="0"/>
              <a:t>3) Jaké úpravy lze provádět na svislých nosných konstrukcích?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4812003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13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994964" y="1340768"/>
            <a:ext cx="7609484" cy="40626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Použité zdroje:</a:t>
            </a:r>
            <a:endParaRPr lang="cs-CZ" dirty="0" smtClean="0"/>
          </a:p>
          <a:p>
            <a:pPr marL="342900" indent="-342900">
              <a:buFont typeface="Arial" pitchFamily="34" charset="0"/>
              <a:buChar char="•"/>
            </a:pPr>
            <a:r>
              <a:rPr lang="cs-CZ" dirty="0"/>
              <a:t>http://www.hypoindex.cz/s-opravami-nemovitosti-se-vyplati-neotalet/</a:t>
            </a:r>
            <a:endParaRPr lang="cs-CZ" dirty="0" smtClean="0"/>
          </a:p>
          <a:p>
            <a:pPr marL="342900" indent="-342900">
              <a:buFont typeface="Arial" pitchFamily="34" charset="0"/>
              <a:buChar char="•"/>
            </a:pPr>
            <a:r>
              <a:rPr lang="cs-CZ" dirty="0">
                <a:hlinkClick r:id="rId4"/>
              </a:rPr>
              <a:t>http://www.dampandtimbersurveys-csrt.com</a:t>
            </a:r>
            <a:endParaRPr lang="cs-CZ" dirty="0"/>
          </a:p>
          <a:p>
            <a:pPr marL="342900" indent="-342900">
              <a:buFont typeface="Arial" pitchFamily="34" charset="0"/>
              <a:buChar char="•"/>
            </a:pPr>
            <a:r>
              <a:rPr lang="cs-CZ" dirty="0"/>
              <a:t> http://</a:t>
            </a:r>
            <a:r>
              <a:rPr lang="cs-CZ" dirty="0" smtClean="0"/>
              <a:t>www.wisepropertycare.com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dirty="0">
                <a:hlinkClick r:id="rId5"/>
              </a:rPr>
              <a:t>http://</a:t>
            </a:r>
            <a:r>
              <a:rPr lang="cs-CZ" dirty="0" smtClean="0">
                <a:hlinkClick r:id="rId5"/>
              </a:rPr>
              <a:t>www.realitygaia.cz/drazba-zemedelska-usedlost-v-hybralci-12.html</a:t>
            </a:r>
            <a:endParaRPr lang="cs-CZ" dirty="0" smtClean="0"/>
          </a:p>
          <a:p>
            <a:pPr marL="342900" indent="-342900">
              <a:buFont typeface="Arial" pitchFamily="34" charset="0"/>
              <a:buChar char="•"/>
            </a:pPr>
            <a:r>
              <a:rPr lang="cs-CZ" dirty="0">
                <a:hlinkClick r:id="rId6"/>
              </a:rPr>
              <a:t>http://</a:t>
            </a:r>
            <a:r>
              <a:rPr lang="cs-CZ" dirty="0" smtClean="0">
                <a:hlinkClick r:id="rId6"/>
              </a:rPr>
              <a:t>www.casopisstavebnictvi.cz/havarie-rekonstruovaneho-obchodniho-domu_A53_I1</a:t>
            </a:r>
            <a:endParaRPr lang="cs-CZ" dirty="0" smtClean="0"/>
          </a:p>
          <a:p>
            <a:pPr marL="342900" indent="-342900">
              <a:buFont typeface="Arial" pitchFamily="34" charset="0"/>
              <a:buChar char="•"/>
            </a:pPr>
            <a:r>
              <a:rPr lang="cs-CZ" dirty="0"/>
              <a:t>http://</a:t>
            </a:r>
            <a:r>
              <a:rPr lang="cs-CZ" dirty="0" smtClean="0"/>
              <a:t>kubickaparabola.wz.cz/spolek_ocl01/ocl01.htm</a:t>
            </a:r>
            <a:endParaRPr lang="cs-CZ" dirty="0" smtClean="0"/>
          </a:p>
          <a:p>
            <a:pPr marL="342900" indent="-342900">
              <a:buFont typeface="Arial" pitchFamily="34" charset="0"/>
              <a:buChar char="•"/>
            </a:pPr>
            <a:r>
              <a:rPr lang="cs-CZ" dirty="0"/>
              <a:t>KÁRNÍK, V.  </a:t>
            </a:r>
            <a:r>
              <a:rPr lang="cs-CZ" i="1" dirty="0"/>
              <a:t>Přestavby budov,</a:t>
            </a:r>
            <a:r>
              <a:rPr lang="cs-CZ" dirty="0"/>
              <a:t> Praha: SNTL, 1985 č.j. 13 272/85/220.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dirty="0"/>
              <a:t>PODLENA, V. </a:t>
            </a:r>
            <a:r>
              <a:rPr lang="cs-CZ" i="1" dirty="0"/>
              <a:t>Přestavby budov,</a:t>
            </a:r>
            <a:r>
              <a:rPr lang="cs-CZ" dirty="0"/>
              <a:t> Praha: PARTA, 2006, ISBN 80-7320-018-X.</a:t>
            </a:r>
            <a:endParaRPr lang="cs-CZ" sz="2800" b="1" dirty="0"/>
          </a:p>
          <a:p>
            <a:pPr marL="342900" indent="-342900">
              <a:buFont typeface="Arial" pitchFamily="34" charset="0"/>
              <a:buChar char="•"/>
            </a:pPr>
            <a:endParaRPr lang="cs-CZ" dirty="0"/>
          </a:p>
          <a:p>
            <a:endParaRPr lang="cs-CZ" dirty="0" smtClean="0"/>
          </a:p>
          <a:p>
            <a:pPr marL="342900" indent="-342900">
              <a:buFont typeface="Arial" pitchFamily="34" charset="0"/>
              <a:buChar char="•"/>
            </a:pPr>
            <a:endParaRPr lang="cs-CZ" dirty="0" smtClean="0"/>
          </a:p>
          <a:p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16799337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3015</TotalTime>
  <Words>353</Words>
  <Application>Microsoft Office PowerPoint</Application>
  <PresentationFormat>Předvádění na obrazovce (4:3)</PresentationFormat>
  <Paragraphs>109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Motiv systému Office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</vt:vector>
  </TitlesOfParts>
  <Company>Střední škola technická Ústí nad Labem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Střední škola stavební a technická Ústí nad Labem sekce technických oborů</dc:title>
  <dc:creator>Filas</dc:creator>
  <cp:lastModifiedBy>Ivana Businská</cp:lastModifiedBy>
  <cp:revision>329</cp:revision>
  <dcterms:created xsi:type="dcterms:W3CDTF">2010-11-01T23:40:31Z</dcterms:created>
  <dcterms:modified xsi:type="dcterms:W3CDTF">2014-02-27T15:21:50Z</dcterms:modified>
</cp:coreProperties>
</file>