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84" r:id="rId3"/>
    <p:sldId id="287" r:id="rId4"/>
    <p:sldId id="288" r:id="rId5"/>
    <p:sldId id="289" r:id="rId6"/>
    <p:sldId id="290" r:id="rId7"/>
    <p:sldId id="291" r:id="rId8"/>
    <p:sldId id="285" r:id="rId9"/>
    <p:sldId id="292" r:id="rId10"/>
    <p:sldId id="286" r:id="rId11"/>
    <p:sldId id="294" r:id="rId12"/>
    <p:sldId id="293" r:id="rId13"/>
    <p:sldId id="269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CC"/>
    <a:srgbClr val="02283F"/>
    <a:srgbClr val="FFFAF0"/>
    <a:srgbClr val="FFFAF5"/>
    <a:srgbClr val="FFF5EB"/>
    <a:srgbClr val="FFEBCD"/>
    <a:srgbClr val="FFFFCC"/>
    <a:srgbClr val="EA85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2.3.2014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807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7255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0167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2.3.2014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0353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2.3.2014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3216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2.3.2014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0627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2.3.2014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8668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2.3.2014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3959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2.3.2014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704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3839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0983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14" name="click.wav"/>
          </p:stSnd>
        </p:sndAc>
      </p:transition>
    </mc:Choice>
    <mc:Fallback>
      <p:transition spd="slow">
        <p:fade/>
        <p:sndAc>
          <p:stSnd>
            <p:snd r:embed="rId13" name="click.wav"/>
          </p:stSnd>
        </p:sndAc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audio" Target="../media/audio1.wav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1.wav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audio" Target="../media/audio1.wav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audio" Target="../media/audio1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1.wav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audio" Target="../media/audio1.wav"/><Relationship Id="rId7" Type="http://schemas.openxmlformats.org/officeDocument/2006/relationships/image" Target="../media/image17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audio" Target="../media/audio3.wav"/><Relationship Id="rId4" Type="http://schemas.openxmlformats.org/officeDocument/2006/relationships/audio" Target="../media/audio2.wav"/><Relationship Id="rId9" Type="http://schemas.openxmlformats.org/officeDocument/2006/relationships/audio" Target="../media/audio11.wav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P2P-network.svg" TargetMode="External"/><Relationship Id="rId13" Type="http://schemas.openxmlformats.org/officeDocument/2006/relationships/audio" Target="../media/audio11.wav"/><Relationship Id="rId3" Type="http://schemas.openxmlformats.org/officeDocument/2006/relationships/image" Target="../media/image1.jpeg"/><Relationship Id="rId7" Type="http://schemas.openxmlformats.org/officeDocument/2006/relationships/hyperlink" Target="http://www.4yougratis.it/img/webmaster/gif/computer/18.gif" TargetMode="External"/><Relationship Id="rId12" Type="http://schemas.openxmlformats.org/officeDocument/2006/relationships/image" Target="../media/image1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1.stsul.cz:8080/soukup/multimedia/mm_repre.ppsx" TargetMode="External"/><Relationship Id="rId11" Type="http://schemas.openxmlformats.org/officeDocument/2006/relationships/hyperlink" Target="http://office.microsoft.com/cs-cz/images/?CTT=97" TargetMode="External"/><Relationship Id="rId5" Type="http://schemas.openxmlformats.org/officeDocument/2006/relationships/hyperlink" Target="http://www.stsul.cz/" TargetMode="External"/><Relationship Id="rId10" Type="http://schemas.openxmlformats.org/officeDocument/2006/relationships/hyperlink" Target="http://office.microsoft.com/cs-cz/images/MC900442026.aspx" TargetMode="External"/><Relationship Id="rId4" Type="http://schemas.openxmlformats.org/officeDocument/2006/relationships/image" Target="../media/image2.jpeg"/><Relationship Id="rId9" Type="http://schemas.openxmlformats.org/officeDocument/2006/relationships/hyperlink" Target="http://cs.wikipedia.org/wiki/Soubor:Server-based-network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33587808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33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Princip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a dělení sítí, jejich podstata, vlastnosti a použití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Počítačové sítě, použití sítí, internet, adresa, IP adresy, DNS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Informační a komunikační technologie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Jiří Soukup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výklad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samostudium,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autotest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dataprojektor, interaktivní tabule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PC učebna, Webová aplikace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vyhledávání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informací,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autoevaluační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test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škola, učiliště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let, obor E, žáci se speciálními vzdělávacími potřebami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Vlastní zdroje a seznam - viz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Počítačové sítě – adresa IP a </a:t>
            </a:r>
            <a:r>
              <a:rPr lang="cs-CZ" sz="2400" b="1" dirty="0" err="1" smtClean="0"/>
              <a:t>DNS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VY_32_INOVACE_33_669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756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5" name="click.wav"/>
          </p:stSnd>
        </p:sndAc>
      </p:transition>
    </mc:Choice>
    <mc:Fallback>
      <p:transition spd="slow">
        <p:fad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5611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BCD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Počítačové sítě – adresa IP a </a:t>
            </a:r>
            <a:r>
              <a:rPr lang="cs-CZ" sz="3000" b="1" i="1" u="sng" dirty="0" err="1" smtClean="0">
                <a:solidFill>
                  <a:schemeClr val="tx2"/>
                </a:solidFill>
              </a:rPr>
              <a:t>DNS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25" name="TextovéPole 1024"/>
          <p:cNvSpPr txBox="1"/>
          <p:nvPr/>
        </p:nvSpPr>
        <p:spPr>
          <a:xfrm>
            <a:off x="179512" y="764704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solidFill>
                  <a:srgbClr val="002060"/>
                </a:solidFill>
              </a:rPr>
              <a:t>Způsob přesného spojení více počítačů: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9512" y="1224042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>
                <a:solidFill>
                  <a:srgbClr val="0000CC"/>
                </a:solidFill>
              </a:rPr>
              <a:t>Jestliže chceme v rámci </a:t>
            </a:r>
            <a:r>
              <a:rPr lang="cs-CZ" sz="2000" dirty="0" smtClean="0">
                <a:solidFill>
                  <a:srgbClr val="0000CC"/>
                </a:solidFill>
              </a:rPr>
              <a:t>sítě </a:t>
            </a:r>
            <a:r>
              <a:rPr lang="cs-CZ" sz="2000" dirty="0">
                <a:solidFill>
                  <a:srgbClr val="0000CC"/>
                </a:solidFill>
              </a:rPr>
              <a:t>navázat spojení s jiným </a:t>
            </a:r>
            <a:r>
              <a:rPr lang="cs-CZ" sz="2000" dirty="0" smtClean="0">
                <a:solidFill>
                  <a:srgbClr val="0000CC"/>
                </a:solidFill>
              </a:rPr>
              <a:t>počítačem, </a:t>
            </a:r>
            <a:r>
              <a:rPr lang="cs-CZ" sz="2000" dirty="0">
                <a:solidFill>
                  <a:srgbClr val="0000CC"/>
                </a:solidFill>
              </a:rPr>
              <a:t>musíme znát jeho </a:t>
            </a:r>
            <a:r>
              <a:rPr lang="cs-CZ" sz="2000" dirty="0" smtClean="0">
                <a:solidFill>
                  <a:srgbClr val="0000CC"/>
                </a:solidFill>
              </a:rPr>
              <a:t>umístění – adresu, podobně jako máme adresy my, lidé. </a:t>
            </a:r>
          </a:p>
        </p:txBody>
      </p:sp>
      <p:pic>
        <p:nvPicPr>
          <p:cNvPr id="1027" name="Picture 3" descr="L:\DUM_JS\DUM_JS\zdroj\obrazky\sit-komb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6857"/>
          <a:stretch/>
        </p:blipFill>
        <p:spPr bwMode="auto">
          <a:xfrm>
            <a:off x="4627563" y="3212976"/>
            <a:ext cx="4516437" cy="2060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rak 2"/>
          <p:cNvSpPr/>
          <p:nvPr/>
        </p:nvSpPr>
        <p:spPr>
          <a:xfrm>
            <a:off x="8100392" y="764704"/>
            <a:ext cx="864096" cy="432048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CC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79512" y="1916832"/>
            <a:ext cx="8964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S rozvojem sítí se postupně nejlépe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osvědčila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pravidla spojení,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která vznikala </a:t>
            </a:r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v USA souběžně s vývojem internetu ve spolupráci s dalšími pravidly komunikace, proto se jim říká </a:t>
            </a:r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rodina protokolů TCP/IP.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179512" y="2924944"/>
            <a:ext cx="441714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IP </a:t>
            </a:r>
            <a:r>
              <a:rPr lang="cs-CZ" sz="2000" b="1" dirty="0">
                <a:solidFill>
                  <a:schemeClr val="accent1">
                    <a:lumMod val="75000"/>
                  </a:schemeClr>
                </a:solidFill>
              </a:rPr>
              <a:t>adresu musí mít každý </a:t>
            </a: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počítač jinou, 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nelze mít 1 IP adresu pro více 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počítačů, protože tak by 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nebylo možné 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určit, 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s jakým počítačem 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chceme komunikovat. </a:t>
            </a:r>
            <a:endParaRPr lang="cs-C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Jeden počítač </a:t>
            </a:r>
            <a:r>
              <a:rPr lang="cs-CZ" sz="2000" b="1" dirty="0">
                <a:solidFill>
                  <a:schemeClr val="accent1">
                    <a:lumMod val="75000"/>
                  </a:schemeClr>
                </a:solidFill>
              </a:rPr>
              <a:t>muže mít i víc IP </a:t>
            </a: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adres, 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pokud 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má 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víc síťových adaptérů. </a:t>
            </a:r>
          </a:p>
          <a:p>
            <a:pPr algn="just"/>
            <a:endParaRPr lang="cs-CZ" sz="1200" dirty="0" smtClean="0">
              <a:solidFill>
                <a:srgbClr val="0000CC"/>
              </a:solidFill>
            </a:endParaRPr>
          </a:p>
          <a:p>
            <a:pPr algn="just"/>
            <a:r>
              <a:rPr lang="cs-CZ" sz="2000" dirty="0" smtClean="0">
                <a:solidFill>
                  <a:srgbClr val="0000CC"/>
                </a:solidFill>
              </a:rPr>
              <a:t>IP </a:t>
            </a:r>
            <a:r>
              <a:rPr lang="cs-CZ" sz="2000" dirty="0">
                <a:solidFill>
                  <a:srgbClr val="0000CC"/>
                </a:solidFill>
              </a:rPr>
              <a:t>adresy si </a:t>
            </a:r>
            <a:r>
              <a:rPr lang="cs-CZ" sz="2000" dirty="0" smtClean="0">
                <a:solidFill>
                  <a:srgbClr val="0000CC"/>
                </a:solidFill>
              </a:rPr>
              <a:t>nelze libovolně </a:t>
            </a:r>
            <a:r>
              <a:rPr lang="cs-CZ" sz="2000" dirty="0">
                <a:solidFill>
                  <a:srgbClr val="0000CC"/>
                </a:solidFill>
              </a:rPr>
              <a:t>vymyslet. </a:t>
            </a:r>
            <a:r>
              <a:rPr lang="cs-CZ" sz="2000" dirty="0" smtClean="0">
                <a:solidFill>
                  <a:srgbClr val="0000CC"/>
                </a:solidFill>
              </a:rPr>
              <a:t>Přiděluje </a:t>
            </a:r>
            <a:r>
              <a:rPr lang="cs-CZ" sz="2000" dirty="0">
                <a:solidFill>
                  <a:srgbClr val="0000CC"/>
                </a:solidFill>
              </a:rPr>
              <a:t>je mezinárodní </a:t>
            </a:r>
            <a:r>
              <a:rPr lang="cs-CZ" sz="2000" dirty="0" smtClean="0">
                <a:solidFill>
                  <a:srgbClr val="0000CC"/>
                </a:solidFill>
              </a:rPr>
              <a:t>autorita, pověřená správou </a:t>
            </a:r>
            <a:r>
              <a:rPr lang="cs-CZ" sz="2000" dirty="0">
                <a:solidFill>
                  <a:srgbClr val="0000CC"/>
                </a:solidFill>
              </a:rPr>
              <a:t>IP </a:t>
            </a:r>
            <a:r>
              <a:rPr lang="cs-CZ" sz="2000" dirty="0" smtClean="0">
                <a:solidFill>
                  <a:srgbClr val="0000CC"/>
                </a:solidFill>
              </a:rPr>
              <a:t>adres. </a:t>
            </a:r>
          </a:p>
          <a:p>
            <a:pPr algn="just"/>
            <a:r>
              <a:rPr lang="cs-CZ" sz="2000" i="1" dirty="0" smtClean="0">
                <a:solidFill>
                  <a:srgbClr val="0000CC"/>
                </a:solidFill>
              </a:rPr>
              <a:t>(veřejné, jednoznačné </a:t>
            </a:r>
            <a:r>
              <a:rPr lang="cs-CZ" sz="2000" i="1" dirty="0">
                <a:solidFill>
                  <a:srgbClr val="0000CC"/>
                </a:solidFill>
              </a:rPr>
              <a:t>IP adresy</a:t>
            </a:r>
            <a:r>
              <a:rPr lang="cs-CZ" sz="2000" i="1" dirty="0" smtClean="0">
                <a:solidFill>
                  <a:srgbClr val="0000CC"/>
                </a:solidFill>
              </a:rPr>
              <a:t>)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004048" y="328498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IP 101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660232" y="321297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IP 102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499992" y="422108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IP 104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300192" y="386104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IP 105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315864" y="327569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IP 103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876256" y="508518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IP 106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716016" y="5301208"/>
            <a:ext cx="4427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olidFill>
                  <a:srgbClr val="C00000"/>
                </a:solidFill>
              </a:rPr>
              <a:t>Orientační princip komunikačních adres sítě</a:t>
            </a:r>
            <a:endParaRPr lang="cs-CZ" i="1" dirty="0">
              <a:solidFill>
                <a:srgbClr val="C00000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58875" indent="0">
              <a:spcBef>
                <a:spcPts val="0"/>
              </a:spcBef>
              <a:buNone/>
            </a:pPr>
            <a:r>
              <a:rPr lang="cs-CZ" sz="2000" i="1" dirty="0" smtClean="0">
                <a:solidFill>
                  <a:srgbClr val="7030A0"/>
                </a:solidFill>
              </a:rPr>
              <a:t>Přiblížit význam veřejných IP adres.</a:t>
            </a:r>
            <a:endParaRPr lang="cs-CZ" sz="1800" i="1" dirty="0">
              <a:solidFill>
                <a:srgbClr val="7030A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Tlačítko akce: Dopředu nebo Další 30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7218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5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6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13" grpId="0"/>
      <p:bldP spid="15" grpId="0"/>
      <p:bldP spid="16" grpId="0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5611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BCD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Počítačové sítě – adresa IP a </a:t>
            </a:r>
            <a:r>
              <a:rPr lang="cs-CZ" sz="3000" b="1" i="1" u="sng" dirty="0" err="1" smtClean="0">
                <a:solidFill>
                  <a:schemeClr val="tx2"/>
                </a:solidFill>
              </a:rPr>
              <a:t>DNS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25" name="TextovéPole 1024"/>
          <p:cNvSpPr txBox="1"/>
          <p:nvPr/>
        </p:nvSpPr>
        <p:spPr>
          <a:xfrm>
            <a:off x="179512" y="764704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solidFill>
                  <a:srgbClr val="002060"/>
                </a:solidFill>
              </a:rPr>
              <a:t>TCP/IP pojmy: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9512" y="1224042"/>
            <a:ext cx="849694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b="1" dirty="0" smtClean="0">
                <a:solidFill>
                  <a:srgbClr val="0000CC"/>
                </a:solidFill>
              </a:rPr>
              <a:t>Paket</a:t>
            </a:r>
            <a:r>
              <a:rPr lang="cs-CZ" sz="2000" dirty="0" smtClean="0">
                <a:solidFill>
                  <a:srgbClr val="0000CC"/>
                </a:solidFill>
              </a:rPr>
              <a:t> = data jsou „rozsekána“ na menší kousky – pakety a ty jsou odesílány postupně. Velký objem dat naráz by síť zahltil, mohl by se poškodit, ztratit, omezil by provoz sítě apod.</a:t>
            </a:r>
          </a:p>
          <a:p>
            <a:pPr algn="just"/>
            <a:endParaRPr lang="cs-CZ" sz="2000" dirty="0">
              <a:solidFill>
                <a:srgbClr val="0000CC"/>
              </a:solidFill>
            </a:endParaRPr>
          </a:p>
          <a:p>
            <a:pPr algn="just"/>
            <a:r>
              <a:rPr lang="cs-CZ" sz="2000" dirty="0" smtClean="0">
                <a:solidFill>
                  <a:srgbClr val="0000CC"/>
                </a:solidFill>
              </a:rPr>
              <a:t>➢ </a:t>
            </a:r>
            <a:r>
              <a:rPr lang="cs-CZ" sz="2000" b="1" dirty="0" smtClean="0">
                <a:solidFill>
                  <a:srgbClr val="0000CC"/>
                </a:solidFill>
              </a:rPr>
              <a:t>IP</a:t>
            </a:r>
            <a:r>
              <a:rPr lang="cs-CZ" sz="2000" dirty="0" smtClean="0">
                <a:solidFill>
                  <a:srgbClr val="0000CC"/>
                </a:solidFill>
              </a:rPr>
              <a:t> </a:t>
            </a:r>
            <a:r>
              <a:rPr lang="cs-CZ" sz="2000" dirty="0">
                <a:solidFill>
                  <a:srgbClr val="0000CC"/>
                </a:solidFill>
              </a:rPr>
              <a:t>(Internet </a:t>
            </a:r>
            <a:r>
              <a:rPr lang="cs-CZ" sz="2000" dirty="0" err="1">
                <a:solidFill>
                  <a:srgbClr val="0000CC"/>
                </a:solidFill>
              </a:rPr>
              <a:t>Protocol</a:t>
            </a:r>
            <a:r>
              <a:rPr lang="cs-CZ" sz="2000" dirty="0">
                <a:solidFill>
                  <a:srgbClr val="0000CC"/>
                </a:solidFill>
              </a:rPr>
              <a:t>)</a:t>
            </a:r>
          </a:p>
          <a:p>
            <a:pPr algn="just"/>
            <a:r>
              <a:rPr lang="cs-CZ" sz="2000" dirty="0">
                <a:solidFill>
                  <a:srgbClr val="0000CC"/>
                </a:solidFill>
              </a:rPr>
              <a:t>• </a:t>
            </a:r>
            <a:r>
              <a:rPr lang="cs-CZ" sz="2000" dirty="0" smtClean="0">
                <a:solidFill>
                  <a:srgbClr val="0000CC"/>
                </a:solidFill>
              </a:rPr>
              <a:t>pouze </a:t>
            </a:r>
            <a:r>
              <a:rPr lang="cs-CZ" sz="2000" dirty="0">
                <a:solidFill>
                  <a:srgbClr val="0000CC"/>
                </a:solidFill>
              </a:rPr>
              <a:t>zaručuje, že se pokusí odeslat paket na místo určení</a:t>
            </a:r>
          </a:p>
          <a:p>
            <a:pPr algn="just"/>
            <a:r>
              <a:rPr lang="cs-CZ" sz="2000" dirty="0" smtClean="0">
                <a:solidFill>
                  <a:srgbClr val="0000CC"/>
                </a:solidFill>
              </a:rPr>
              <a:t>• </a:t>
            </a:r>
            <a:r>
              <a:rPr lang="cs-CZ" sz="2000" dirty="0">
                <a:solidFill>
                  <a:srgbClr val="0000CC"/>
                </a:solidFill>
              </a:rPr>
              <a:t>pořadí odeslání </a:t>
            </a:r>
            <a:r>
              <a:rPr lang="cs-CZ" sz="2000" dirty="0" smtClean="0">
                <a:solidFill>
                  <a:srgbClr val="0000CC"/>
                </a:solidFill>
              </a:rPr>
              <a:t>paketů nemusí být stejné, </a:t>
            </a:r>
            <a:r>
              <a:rPr lang="cs-CZ" sz="2000" dirty="0">
                <a:solidFill>
                  <a:srgbClr val="0000CC"/>
                </a:solidFill>
              </a:rPr>
              <a:t>jako pořadí doručení</a:t>
            </a:r>
          </a:p>
          <a:p>
            <a:pPr algn="just"/>
            <a:endParaRPr lang="cs-CZ" sz="2000" dirty="0" smtClean="0">
              <a:solidFill>
                <a:srgbClr val="0000CC"/>
              </a:solidFill>
            </a:endParaRPr>
          </a:p>
          <a:p>
            <a:pPr algn="just"/>
            <a:r>
              <a:rPr lang="cs-CZ" sz="2000" dirty="0" smtClean="0">
                <a:solidFill>
                  <a:srgbClr val="0000CC"/>
                </a:solidFill>
              </a:rPr>
              <a:t>➢ </a:t>
            </a:r>
            <a:r>
              <a:rPr lang="cs-CZ" sz="2000" b="1" dirty="0" smtClean="0">
                <a:solidFill>
                  <a:srgbClr val="0000CC"/>
                </a:solidFill>
              </a:rPr>
              <a:t>TCP</a:t>
            </a:r>
            <a:r>
              <a:rPr lang="cs-CZ" sz="2000" dirty="0" smtClean="0">
                <a:solidFill>
                  <a:srgbClr val="0000CC"/>
                </a:solidFill>
              </a:rPr>
              <a:t> </a:t>
            </a:r>
            <a:r>
              <a:rPr lang="cs-CZ" sz="2000" dirty="0">
                <a:solidFill>
                  <a:srgbClr val="0000CC"/>
                </a:solidFill>
              </a:rPr>
              <a:t>(</a:t>
            </a:r>
            <a:r>
              <a:rPr lang="cs-CZ" sz="2000" dirty="0" err="1">
                <a:solidFill>
                  <a:srgbClr val="0000CC"/>
                </a:solidFill>
              </a:rPr>
              <a:t>Transmission</a:t>
            </a:r>
            <a:r>
              <a:rPr lang="cs-CZ" sz="2000" dirty="0">
                <a:solidFill>
                  <a:srgbClr val="0000CC"/>
                </a:solidFill>
              </a:rPr>
              <a:t> </a:t>
            </a:r>
            <a:r>
              <a:rPr lang="cs-CZ" sz="2000" dirty="0" err="1">
                <a:solidFill>
                  <a:srgbClr val="0000CC"/>
                </a:solidFill>
              </a:rPr>
              <a:t>Control</a:t>
            </a:r>
            <a:r>
              <a:rPr lang="cs-CZ" sz="2000" dirty="0">
                <a:solidFill>
                  <a:srgbClr val="0000CC"/>
                </a:solidFill>
              </a:rPr>
              <a:t> </a:t>
            </a:r>
            <a:r>
              <a:rPr lang="cs-CZ" sz="2000" dirty="0" err="1">
                <a:solidFill>
                  <a:srgbClr val="0000CC"/>
                </a:solidFill>
              </a:rPr>
              <a:t>Protocol</a:t>
            </a:r>
            <a:r>
              <a:rPr lang="cs-CZ" sz="2000" dirty="0">
                <a:solidFill>
                  <a:srgbClr val="0000CC"/>
                </a:solidFill>
              </a:rPr>
              <a:t>)</a:t>
            </a:r>
          </a:p>
          <a:p>
            <a:pPr marL="182563" indent="-182563" algn="just"/>
            <a:r>
              <a:rPr lang="cs-CZ" sz="2000" dirty="0" smtClean="0">
                <a:solidFill>
                  <a:srgbClr val="0000CC"/>
                </a:solidFill>
              </a:rPr>
              <a:t>• </a:t>
            </a:r>
            <a:r>
              <a:rPr lang="cs-CZ" sz="2000" dirty="0">
                <a:solidFill>
                  <a:srgbClr val="0000CC"/>
                </a:solidFill>
              </a:rPr>
              <a:t>před každou výměnou dat mezi dvěma uzly musí být </a:t>
            </a:r>
            <a:r>
              <a:rPr lang="cs-CZ" sz="2000" dirty="0" smtClean="0">
                <a:solidFill>
                  <a:srgbClr val="0000CC"/>
                </a:solidFill>
              </a:rPr>
              <a:t>nejprve navázáno </a:t>
            </a:r>
            <a:r>
              <a:rPr lang="cs-CZ" sz="2000" dirty="0">
                <a:solidFill>
                  <a:srgbClr val="0000CC"/>
                </a:solidFill>
              </a:rPr>
              <a:t>spojení, a po skončení přenosu musí být </a:t>
            </a:r>
            <a:r>
              <a:rPr lang="cs-CZ" sz="2000" dirty="0" smtClean="0">
                <a:solidFill>
                  <a:srgbClr val="0000CC"/>
                </a:solidFill>
              </a:rPr>
              <a:t>toto spojení zrušeno</a:t>
            </a:r>
          </a:p>
          <a:p>
            <a:pPr marL="182563" indent="-182563" algn="just"/>
            <a:r>
              <a:rPr lang="cs-CZ" sz="2000" dirty="0">
                <a:solidFill>
                  <a:srgbClr val="0000CC"/>
                </a:solidFill>
              </a:rPr>
              <a:t>• garantuje doručení paketů a že pakety dojdou v takovém </a:t>
            </a:r>
            <a:r>
              <a:rPr lang="cs-CZ" sz="2000" dirty="0" smtClean="0">
                <a:solidFill>
                  <a:srgbClr val="0000CC"/>
                </a:solidFill>
              </a:rPr>
              <a:t>pořadí, </a:t>
            </a:r>
            <a:r>
              <a:rPr lang="cs-CZ" sz="2000" dirty="0">
                <a:solidFill>
                  <a:srgbClr val="0000CC"/>
                </a:solidFill>
              </a:rPr>
              <a:t>v jakém byly </a:t>
            </a:r>
            <a:r>
              <a:rPr lang="cs-CZ" sz="2000" dirty="0" smtClean="0">
                <a:solidFill>
                  <a:srgbClr val="0000CC"/>
                </a:solidFill>
              </a:rPr>
              <a:t>odeslány</a:t>
            </a:r>
            <a:endParaRPr lang="cs-CZ" sz="2000" dirty="0">
              <a:solidFill>
                <a:srgbClr val="0000CC"/>
              </a:solidFill>
            </a:endParaRPr>
          </a:p>
        </p:txBody>
      </p:sp>
      <p:sp>
        <p:nvSpPr>
          <p:cNvPr id="3" name="Mrak 2"/>
          <p:cNvSpPr/>
          <p:nvPr/>
        </p:nvSpPr>
        <p:spPr>
          <a:xfrm>
            <a:off x="8100392" y="764704"/>
            <a:ext cx="864096" cy="432048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CC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58875" indent="0">
              <a:spcBef>
                <a:spcPts val="0"/>
              </a:spcBef>
              <a:buNone/>
            </a:pPr>
            <a:r>
              <a:rPr lang="cs-CZ" sz="2000" i="1" dirty="0" smtClean="0">
                <a:solidFill>
                  <a:srgbClr val="7030A0"/>
                </a:solidFill>
              </a:rPr>
              <a:t>Vysvětlení významu pojmů a jejich funkce v síti.</a:t>
            </a:r>
            <a:endParaRPr lang="cs-CZ" sz="1800" i="1" dirty="0">
              <a:solidFill>
                <a:srgbClr val="7030A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Tlačítko akce: Dopředu nebo Další 30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7784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4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13" grpId="0"/>
      <p:bldP spid="3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5611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BCD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Počítačové sítě – adresa IP a </a:t>
            </a:r>
            <a:r>
              <a:rPr lang="cs-CZ" sz="3000" b="1" i="1" u="sng" dirty="0" err="1" smtClean="0">
                <a:solidFill>
                  <a:schemeClr val="tx2"/>
                </a:solidFill>
              </a:rPr>
              <a:t>DNS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25" name="TextovéPole 1024"/>
          <p:cNvSpPr txBox="1"/>
          <p:nvPr/>
        </p:nvSpPr>
        <p:spPr>
          <a:xfrm>
            <a:off x="179512" y="764704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solidFill>
                  <a:srgbClr val="002060"/>
                </a:solidFill>
              </a:rPr>
              <a:t>Aplikační protokoly TCP/IP: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9512" y="1224042"/>
            <a:ext cx="8856984" cy="4632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b="1" dirty="0" smtClean="0">
                <a:solidFill>
                  <a:srgbClr val="0000CC"/>
                </a:solidFill>
              </a:rPr>
              <a:t>➢ HTTP </a:t>
            </a:r>
            <a:r>
              <a:rPr lang="cs-CZ" sz="2000" dirty="0">
                <a:solidFill>
                  <a:srgbClr val="0000CC"/>
                </a:solidFill>
              </a:rPr>
              <a:t>(</a:t>
            </a:r>
            <a:r>
              <a:rPr lang="cs-CZ" sz="2000" dirty="0" err="1">
                <a:solidFill>
                  <a:srgbClr val="0000CC"/>
                </a:solidFill>
              </a:rPr>
              <a:t>HyperText</a:t>
            </a:r>
            <a:r>
              <a:rPr lang="cs-CZ" sz="2000" dirty="0">
                <a:solidFill>
                  <a:srgbClr val="0000CC"/>
                </a:solidFill>
              </a:rPr>
              <a:t> Transfer </a:t>
            </a:r>
            <a:r>
              <a:rPr lang="cs-CZ" sz="2000" dirty="0" err="1">
                <a:solidFill>
                  <a:srgbClr val="0000CC"/>
                </a:solidFill>
              </a:rPr>
              <a:t>Protocol</a:t>
            </a:r>
            <a:r>
              <a:rPr lang="cs-CZ" sz="2000" dirty="0">
                <a:solidFill>
                  <a:srgbClr val="0000CC"/>
                </a:solidFill>
              </a:rPr>
              <a:t>), </a:t>
            </a:r>
            <a:r>
              <a:rPr lang="cs-CZ" sz="2000" b="1" dirty="0">
                <a:solidFill>
                  <a:srgbClr val="0000CC"/>
                </a:solidFill>
              </a:rPr>
              <a:t>HTTPS</a:t>
            </a:r>
          </a:p>
          <a:p>
            <a:pPr algn="just"/>
            <a:r>
              <a:rPr lang="cs-CZ" sz="2000" dirty="0">
                <a:solidFill>
                  <a:srgbClr val="0000CC"/>
                </a:solidFill>
              </a:rPr>
              <a:t>• protokol pro komunikaci mezi WWW servery a jejich </a:t>
            </a:r>
            <a:r>
              <a:rPr lang="cs-CZ" sz="2000" dirty="0" smtClean="0">
                <a:solidFill>
                  <a:srgbClr val="0000CC"/>
                </a:solidFill>
              </a:rPr>
              <a:t>klienty (</a:t>
            </a:r>
            <a:r>
              <a:rPr lang="cs-CZ" sz="2000" dirty="0">
                <a:solidFill>
                  <a:srgbClr val="0000CC"/>
                </a:solidFill>
              </a:rPr>
              <a:t>browsery</a:t>
            </a:r>
            <a:r>
              <a:rPr lang="cs-CZ" sz="2000" b="1" dirty="0">
                <a:solidFill>
                  <a:srgbClr val="0000CC"/>
                </a:solidFill>
              </a:rPr>
              <a:t>)</a:t>
            </a:r>
          </a:p>
          <a:p>
            <a:pPr algn="just"/>
            <a:endParaRPr lang="cs-CZ" sz="1100" b="1" dirty="0" smtClean="0">
              <a:solidFill>
                <a:srgbClr val="0000CC"/>
              </a:solidFill>
            </a:endParaRPr>
          </a:p>
          <a:p>
            <a:pPr algn="just"/>
            <a:r>
              <a:rPr lang="cs-CZ" sz="2000" b="1" dirty="0" smtClean="0">
                <a:solidFill>
                  <a:srgbClr val="0000CC"/>
                </a:solidFill>
              </a:rPr>
              <a:t>➢ </a:t>
            </a:r>
            <a:r>
              <a:rPr lang="cs-CZ" sz="2000" b="1" dirty="0" err="1" smtClean="0">
                <a:solidFill>
                  <a:srgbClr val="0000CC"/>
                </a:solidFill>
              </a:rPr>
              <a:t>SMTP</a:t>
            </a:r>
            <a:r>
              <a:rPr lang="cs-CZ" sz="2000" b="1" dirty="0" smtClean="0">
                <a:solidFill>
                  <a:srgbClr val="0000CC"/>
                </a:solidFill>
              </a:rPr>
              <a:t> </a:t>
            </a:r>
            <a:r>
              <a:rPr lang="cs-CZ" sz="2000" dirty="0">
                <a:solidFill>
                  <a:srgbClr val="0000CC"/>
                </a:solidFill>
              </a:rPr>
              <a:t>(</a:t>
            </a:r>
            <a:r>
              <a:rPr lang="cs-CZ" sz="2000" dirty="0" err="1">
                <a:solidFill>
                  <a:srgbClr val="0000CC"/>
                </a:solidFill>
              </a:rPr>
              <a:t>Simple</a:t>
            </a:r>
            <a:r>
              <a:rPr lang="cs-CZ" sz="2000" dirty="0">
                <a:solidFill>
                  <a:srgbClr val="0000CC"/>
                </a:solidFill>
              </a:rPr>
              <a:t> Mail Transfer </a:t>
            </a:r>
            <a:r>
              <a:rPr lang="cs-CZ" sz="2000" dirty="0" err="1">
                <a:solidFill>
                  <a:srgbClr val="0000CC"/>
                </a:solidFill>
              </a:rPr>
              <a:t>Protocol</a:t>
            </a:r>
            <a:r>
              <a:rPr lang="cs-CZ" sz="2000" dirty="0">
                <a:solidFill>
                  <a:srgbClr val="0000CC"/>
                </a:solidFill>
              </a:rPr>
              <a:t>)</a:t>
            </a:r>
          </a:p>
          <a:p>
            <a:pPr algn="just"/>
            <a:r>
              <a:rPr lang="cs-CZ" sz="2000" dirty="0">
                <a:solidFill>
                  <a:srgbClr val="0000CC"/>
                </a:solidFill>
              </a:rPr>
              <a:t>• poštovní </a:t>
            </a:r>
            <a:r>
              <a:rPr lang="cs-CZ" sz="2000" dirty="0" smtClean="0">
                <a:solidFill>
                  <a:srgbClr val="0000CC"/>
                </a:solidFill>
              </a:rPr>
              <a:t>protokol</a:t>
            </a:r>
          </a:p>
          <a:p>
            <a:pPr algn="just"/>
            <a:endParaRPr lang="cs-CZ" sz="1100" dirty="0">
              <a:solidFill>
                <a:srgbClr val="0000CC"/>
              </a:solidFill>
            </a:endParaRPr>
          </a:p>
          <a:p>
            <a:pPr algn="just"/>
            <a:r>
              <a:rPr lang="cs-CZ" sz="2000" dirty="0" smtClean="0">
                <a:solidFill>
                  <a:srgbClr val="0000CC"/>
                </a:solidFill>
              </a:rPr>
              <a:t>➢ </a:t>
            </a:r>
            <a:r>
              <a:rPr lang="cs-CZ" sz="2000" b="1" dirty="0" err="1" smtClean="0">
                <a:solidFill>
                  <a:srgbClr val="0000CC"/>
                </a:solidFill>
              </a:rPr>
              <a:t>POP3</a:t>
            </a:r>
            <a:r>
              <a:rPr lang="cs-CZ" sz="2000" dirty="0" smtClean="0">
                <a:solidFill>
                  <a:srgbClr val="0000CC"/>
                </a:solidFill>
              </a:rPr>
              <a:t> </a:t>
            </a:r>
            <a:r>
              <a:rPr lang="cs-CZ" sz="2000" dirty="0">
                <a:solidFill>
                  <a:srgbClr val="0000CC"/>
                </a:solidFill>
              </a:rPr>
              <a:t>(Post Office </a:t>
            </a:r>
            <a:r>
              <a:rPr lang="cs-CZ" sz="2000" dirty="0" err="1">
                <a:solidFill>
                  <a:srgbClr val="0000CC"/>
                </a:solidFill>
              </a:rPr>
              <a:t>Protocol</a:t>
            </a:r>
            <a:r>
              <a:rPr lang="cs-CZ" sz="2000" dirty="0">
                <a:solidFill>
                  <a:srgbClr val="0000CC"/>
                </a:solidFill>
              </a:rPr>
              <a:t>)</a:t>
            </a:r>
          </a:p>
          <a:p>
            <a:pPr algn="just"/>
            <a:r>
              <a:rPr lang="cs-CZ" sz="2000" dirty="0">
                <a:solidFill>
                  <a:srgbClr val="0000CC"/>
                </a:solidFill>
              </a:rPr>
              <a:t>• jednoduché a rychlé stahování pošty ze vzdáleného </a:t>
            </a:r>
            <a:r>
              <a:rPr lang="cs-CZ" sz="2000" dirty="0" smtClean="0">
                <a:solidFill>
                  <a:srgbClr val="0000CC"/>
                </a:solidFill>
              </a:rPr>
              <a:t>úložiště na </a:t>
            </a:r>
            <a:r>
              <a:rPr lang="cs-CZ" sz="2000" dirty="0">
                <a:solidFill>
                  <a:srgbClr val="0000CC"/>
                </a:solidFill>
              </a:rPr>
              <a:t>počítač</a:t>
            </a:r>
          </a:p>
          <a:p>
            <a:pPr algn="just"/>
            <a:endParaRPr lang="cs-CZ" sz="1100" dirty="0" smtClean="0">
              <a:solidFill>
                <a:srgbClr val="0000CC"/>
              </a:solidFill>
            </a:endParaRPr>
          </a:p>
          <a:p>
            <a:pPr algn="just"/>
            <a:r>
              <a:rPr lang="cs-CZ" sz="2000" dirty="0" smtClean="0">
                <a:solidFill>
                  <a:srgbClr val="0000CC"/>
                </a:solidFill>
              </a:rPr>
              <a:t>➢ </a:t>
            </a:r>
            <a:r>
              <a:rPr lang="cs-CZ" sz="2000" b="1" dirty="0" err="1" smtClean="0">
                <a:solidFill>
                  <a:srgbClr val="0000CC"/>
                </a:solidFill>
              </a:rPr>
              <a:t>IMAP</a:t>
            </a:r>
            <a:r>
              <a:rPr lang="cs-CZ" sz="2000" dirty="0" smtClean="0">
                <a:solidFill>
                  <a:srgbClr val="0000CC"/>
                </a:solidFill>
              </a:rPr>
              <a:t> </a:t>
            </a:r>
            <a:r>
              <a:rPr lang="cs-CZ" sz="2000" dirty="0">
                <a:solidFill>
                  <a:srgbClr val="0000CC"/>
                </a:solidFill>
              </a:rPr>
              <a:t>(Internet </a:t>
            </a:r>
            <a:r>
              <a:rPr lang="cs-CZ" sz="2000" dirty="0" err="1">
                <a:solidFill>
                  <a:srgbClr val="0000CC"/>
                </a:solidFill>
              </a:rPr>
              <a:t>Message</a:t>
            </a:r>
            <a:r>
              <a:rPr lang="cs-CZ" sz="2000" dirty="0">
                <a:solidFill>
                  <a:srgbClr val="0000CC"/>
                </a:solidFill>
              </a:rPr>
              <a:t> Access </a:t>
            </a:r>
            <a:r>
              <a:rPr lang="cs-CZ" sz="2000" dirty="0" err="1">
                <a:solidFill>
                  <a:srgbClr val="0000CC"/>
                </a:solidFill>
              </a:rPr>
              <a:t>Protocol</a:t>
            </a:r>
            <a:r>
              <a:rPr lang="cs-CZ" sz="2000" dirty="0">
                <a:solidFill>
                  <a:srgbClr val="0000CC"/>
                </a:solidFill>
              </a:rPr>
              <a:t>)</a:t>
            </a:r>
          </a:p>
          <a:p>
            <a:pPr algn="just"/>
            <a:r>
              <a:rPr lang="cs-CZ" sz="2000" dirty="0">
                <a:solidFill>
                  <a:srgbClr val="0000CC"/>
                </a:solidFill>
              </a:rPr>
              <a:t>• </a:t>
            </a:r>
            <a:r>
              <a:rPr lang="cs-CZ" sz="2000" dirty="0" smtClean="0">
                <a:solidFill>
                  <a:srgbClr val="0000CC"/>
                </a:solidFill>
              </a:rPr>
              <a:t>novější </a:t>
            </a:r>
            <a:r>
              <a:rPr lang="cs-CZ" sz="2000" dirty="0">
                <a:solidFill>
                  <a:srgbClr val="0000CC"/>
                </a:solidFill>
              </a:rPr>
              <a:t>než </a:t>
            </a:r>
            <a:r>
              <a:rPr lang="cs-CZ" sz="2000" dirty="0" err="1" smtClean="0">
                <a:solidFill>
                  <a:srgbClr val="0000CC"/>
                </a:solidFill>
              </a:rPr>
              <a:t>POP3</a:t>
            </a:r>
            <a:r>
              <a:rPr lang="cs-CZ" sz="2000" dirty="0" smtClean="0">
                <a:solidFill>
                  <a:srgbClr val="0000CC"/>
                </a:solidFill>
              </a:rPr>
              <a:t>, vyšší komfort </a:t>
            </a:r>
            <a:r>
              <a:rPr lang="cs-CZ" sz="2000" dirty="0">
                <a:solidFill>
                  <a:srgbClr val="0000CC"/>
                </a:solidFill>
              </a:rPr>
              <a:t>pro práci se zprávami, </a:t>
            </a:r>
            <a:r>
              <a:rPr lang="cs-CZ" sz="2000" dirty="0" smtClean="0">
                <a:solidFill>
                  <a:srgbClr val="0000CC"/>
                </a:solidFill>
              </a:rPr>
              <a:t>práce přímo </a:t>
            </a:r>
            <a:r>
              <a:rPr lang="cs-CZ" sz="2000" dirty="0">
                <a:solidFill>
                  <a:srgbClr val="0000CC"/>
                </a:solidFill>
              </a:rPr>
              <a:t>na </a:t>
            </a:r>
            <a:r>
              <a:rPr lang="cs-CZ" sz="2000" dirty="0" smtClean="0">
                <a:solidFill>
                  <a:srgbClr val="0000CC"/>
                </a:solidFill>
              </a:rPr>
              <a:t>serveru</a:t>
            </a:r>
          </a:p>
          <a:p>
            <a:pPr algn="just"/>
            <a:endParaRPr lang="cs-CZ" sz="1100" dirty="0">
              <a:solidFill>
                <a:srgbClr val="0000CC"/>
              </a:solidFill>
            </a:endParaRPr>
          </a:p>
          <a:p>
            <a:pPr algn="just"/>
            <a:r>
              <a:rPr lang="cs-CZ" sz="2000" dirty="0" smtClean="0">
                <a:solidFill>
                  <a:srgbClr val="0000CC"/>
                </a:solidFill>
              </a:rPr>
              <a:t>➢ </a:t>
            </a:r>
            <a:r>
              <a:rPr lang="cs-CZ" sz="2000" b="1" dirty="0" smtClean="0">
                <a:solidFill>
                  <a:srgbClr val="0000CC"/>
                </a:solidFill>
              </a:rPr>
              <a:t>FTP</a:t>
            </a:r>
            <a:r>
              <a:rPr lang="cs-CZ" sz="2000" dirty="0" smtClean="0">
                <a:solidFill>
                  <a:srgbClr val="0000CC"/>
                </a:solidFill>
              </a:rPr>
              <a:t> </a:t>
            </a:r>
            <a:r>
              <a:rPr lang="cs-CZ" sz="2000" dirty="0">
                <a:solidFill>
                  <a:srgbClr val="0000CC"/>
                </a:solidFill>
              </a:rPr>
              <a:t>(</a:t>
            </a:r>
            <a:r>
              <a:rPr lang="cs-CZ" sz="2000" dirty="0" err="1">
                <a:solidFill>
                  <a:srgbClr val="0000CC"/>
                </a:solidFill>
              </a:rPr>
              <a:t>File</a:t>
            </a:r>
            <a:r>
              <a:rPr lang="cs-CZ" sz="2000" dirty="0">
                <a:solidFill>
                  <a:srgbClr val="0000CC"/>
                </a:solidFill>
              </a:rPr>
              <a:t> Transfer </a:t>
            </a:r>
            <a:r>
              <a:rPr lang="cs-CZ" sz="2000" dirty="0" err="1">
                <a:solidFill>
                  <a:srgbClr val="0000CC"/>
                </a:solidFill>
              </a:rPr>
              <a:t>Protocol</a:t>
            </a:r>
            <a:r>
              <a:rPr lang="cs-CZ" sz="2000" dirty="0">
                <a:solidFill>
                  <a:srgbClr val="0000CC"/>
                </a:solidFill>
              </a:rPr>
              <a:t>)</a:t>
            </a:r>
          </a:p>
          <a:p>
            <a:pPr algn="just"/>
            <a:r>
              <a:rPr lang="cs-CZ" sz="2000" dirty="0">
                <a:solidFill>
                  <a:srgbClr val="0000CC"/>
                </a:solidFill>
              </a:rPr>
              <a:t>• protokol pro přenos souborů mezi počítači</a:t>
            </a:r>
          </a:p>
          <a:p>
            <a:pPr algn="just"/>
            <a:endParaRPr lang="cs-CZ" sz="1100" dirty="0" smtClean="0">
              <a:solidFill>
                <a:srgbClr val="0000CC"/>
              </a:solidFill>
            </a:endParaRPr>
          </a:p>
          <a:p>
            <a:pPr algn="just"/>
            <a:r>
              <a:rPr lang="cs-CZ" sz="2000" dirty="0" smtClean="0">
                <a:solidFill>
                  <a:srgbClr val="0000CC"/>
                </a:solidFill>
              </a:rPr>
              <a:t>➢ </a:t>
            </a:r>
            <a:r>
              <a:rPr lang="cs-CZ" sz="2000" b="1" dirty="0" smtClean="0">
                <a:solidFill>
                  <a:srgbClr val="0000CC"/>
                </a:solidFill>
              </a:rPr>
              <a:t>Telnet</a:t>
            </a:r>
            <a:endParaRPr lang="cs-CZ" sz="2000" b="1" dirty="0">
              <a:solidFill>
                <a:srgbClr val="0000CC"/>
              </a:solidFill>
            </a:endParaRPr>
          </a:p>
          <a:p>
            <a:pPr algn="just"/>
            <a:r>
              <a:rPr lang="cs-CZ" sz="2000" dirty="0">
                <a:solidFill>
                  <a:srgbClr val="0000CC"/>
                </a:solidFill>
              </a:rPr>
              <a:t>• protokol pro </a:t>
            </a:r>
            <a:r>
              <a:rPr lang="cs-CZ" sz="2000" dirty="0" smtClean="0">
                <a:solidFill>
                  <a:srgbClr val="0000CC"/>
                </a:solidFill>
              </a:rPr>
              <a:t>tzv. vzdálené přihlašování, </a:t>
            </a:r>
            <a:r>
              <a:rPr lang="cs-CZ" sz="2000" dirty="0" err="1" smtClean="0">
                <a:solidFill>
                  <a:srgbClr val="0000CC"/>
                </a:solidFill>
              </a:rPr>
              <a:t>platformová</a:t>
            </a:r>
            <a:r>
              <a:rPr lang="cs-CZ" sz="2000" dirty="0" smtClean="0">
                <a:solidFill>
                  <a:srgbClr val="0000CC"/>
                </a:solidFill>
              </a:rPr>
              <a:t> nezávislost -&gt; </a:t>
            </a:r>
            <a:r>
              <a:rPr lang="cs-CZ" sz="2000" dirty="0">
                <a:solidFill>
                  <a:srgbClr val="0000CC"/>
                </a:solidFill>
              </a:rPr>
              <a:t>nahradil ho </a:t>
            </a:r>
            <a:r>
              <a:rPr lang="cs-CZ" sz="2000" dirty="0" err="1">
                <a:solidFill>
                  <a:srgbClr val="0000CC"/>
                </a:solidFill>
              </a:rPr>
              <a:t>SSH</a:t>
            </a:r>
            <a:endParaRPr lang="cs-CZ" sz="2000" dirty="0">
              <a:solidFill>
                <a:srgbClr val="0000CC"/>
              </a:solidFill>
            </a:endParaRPr>
          </a:p>
        </p:txBody>
      </p:sp>
      <p:sp>
        <p:nvSpPr>
          <p:cNvPr id="3" name="Mrak 2"/>
          <p:cNvSpPr/>
          <p:nvPr/>
        </p:nvSpPr>
        <p:spPr>
          <a:xfrm>
            <a:off x="8100392" y="764704"/>
            <a:ext cx="864096" cy="432048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CC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58875" indent="0">
              <a:spcBef>
                <a:spcPts val="0"/>
              </a:spcBef>
              <a:buNone/>
            </a:pPr>
            <a:r>
              <a:rPr lang="cs-CZ" sz="2000" i="1" dirty="0">
                <a:solidFill>
                  <a:srgbClr val="7030A0"/>
                </a:solidFill>
              </a:rPr>
              <a:t>O</a:t>
            </a:r>
            <a:r>
              <a:rPr lang="cs-CZ" sz="2000" i="1" dirty="0" smtClean="0">
                <a:solidFill>
                  <a:srgbClr val="7030A0"/>
                </a:solidFill>
              </a:rPr>
              <a:t>rientační význam používaných protokolů.</a:t>
            </a:r>
            <a:endParaRPr lang="cs-CZ" sz="1800" i="1" dirty="0">
              <a:solidFill>
                <a:srgbClr val="7030A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Tlačítko akce: Dopředu nebo Další 30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6446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4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5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13" grpId="0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5611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BCD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Počítačové sítě – adresa IP a </a:t>
            </a:r>
            <a:r>
              <a:rPr lang="cs-CZ" sz="3000" b="1" i="1" u="sng" dirty="0" err="1" smtClean="0">
                <a:solidFill>
                  <a:schemeClr val="tx2"/>
                </a:solidFill>
              </a:rPr>
              <a:t>DNS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25" name="TextovéPole 1024"/>
          <p:cNvSpPr txBox="1"/>
          <p:nvPr/>
        </p:nvSpPr>
        <p:spPr>
          <a:xfrm>
            <a:off x="179512" y="764704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solidFill>
                  <a:srgbClr val="002060"/>
                </a:solidFill>
              </a:rPr>
              <a:t>Spojení sítí TCP/IP: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9512" y="1224042"/>
            <a:ext cx="88569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b="1" dirty="0" smtClean="0">
                <a:solidFill>
                  <a:srgbClr val="0000CC"/>
                </a:solidFill>
              </a:rPr>
              <a:t>➢ HTTP </a:t>
            </a:r>
            <a:r>
              <a:rPr lang="cs-CZ" sz="2000" dirty="0">
                <a:solidFill>
                  <a:srgbClr val="0000CC"/>
                </a:solidFill>
              </a:rPr>
              <a:t>(</a:t>
            </a:r>
            <a:r>
              <a:rPr lang="cs-CZ" sz="2000" dirty="0" err="1">
                <a:solidFill>
                  <a:srgbClr val="0000CC"/>
                </a:solidFill>
              </a:rPr>
              <a:t>HyperText</a:t>
            </a:r>
            <a:r>
              <a:rPr lang="cs-CZ" sz="2000" dirty="0">
                <a:solidFill>
                  <a:srgbClr val="0000CC"/>
                </a:solidFill>
              </a:rPr>
              <a:t> Transfer </a:t>
            </a:r>
            <a:r>
              <a:rPr lang="cs-CZ" sz="2000" dirty="0" err="1">
                <a:solidFill>
                  <a:srgbClr val="0000CC"/>
                </a:solidFill>
              </a:rPr>
              <a:t>Protocol</a:t>
            </a:r>
            <a:r>
              <a:rPr lang="cs-CZ" sz="2000" dirty="0">
                <a:solidFill>
                  <a:srgbClr val="0000CC"/>
                </a:solidFill>
              </a:rPr>
              <a:t>), </a:t>
            </a:r>
            <a:r>
              <a:rPr lang="cs-CZ" sz="2000" b="1" dirty="0">
                <a:solidFill>
                  <a:srgbClr val="0000CC"/>
                </a:solidFill>
              </a:rPr>
              <a:t>HTTPS</a:t>
            </a:r>
          </a:p>
          <a:p>
            <a:pPr algn="just"/>
            <a:r>
              <a:rPr lang="cs-CZ" sz="2000" dirty="0">
                <a:solidFill>
                  <a:srgbClr val="0000CC"/>
                </a:solidFill>
              </a:rPr>
              <a:t>• protokol pro komunikaci mezi WWW servery a jejich </a:t>
            </a:r>
            <a:r>
              <a:rPr lang="cs-CZ" sz="2000" dirty="0" smtClean="0">
                <a:solidFill>
                  <a:srgbClr val="0000CC"/>
                </a:solidFill>
              </a:rPr>
              <a:t>klienty (</a:t>
            </a:r>
            <a:r>
              <a:rPr lang="cs-CZ" sz="2000" dirty="0">
                <a:solidFill>
                  <a:srgbClr val="0000CC"/>
                </a:solidFill>
              </a:rPr>
              <a:t>browsery</a:t>
            </a:r>
            <a:r>
              <a:rPr lang="cs-CZ" sz="2000" b="1" dirty="0" smtClean="0">
                <a:solidFill>
                  <a:srgbClr val="0000CC"/>
                </a:solidFill>
              </a:rPr>
              <a:t>)</a:t>
            </a:r>
            <a:endParaRPr lang="cs-CZ" sz="2000" b="1" dirty="0">
              <a:solidFill>
                <a:srgbClr val="0000CC"/>
              </a:solidFill>
            </a:endParaRPr>
          </a:p>
        </p:txBody>
      </p:sp>
      <p:sp>
        <p:nvSpPr>
          <p:cNvPr id="3" name="Mrak 2"/>
          <p:cNvSpPr/>
          <p:nvPr/>
        </p:nvSpPr>
        <p:spPr>
          <a:xfrm>
            <a:off x="8100392" y="764704"/>
            <a:ext cx="864096" cy="432048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CC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58875" indent="0">
              <a:spcBef>
                <a:spcPts val="0"/>
              </a:spcBef>
              <a:buNone/>
            </a:pPr>
            <a:r>
              <a:rPr lang="cs-CZ" sz="2000" i="1" dirty="0">
                <a:solidFill>
                  <a:srgbClr val="7030A0"/>
                </a:solidFill>
              </a:rPr>
              <a:t>O</a:t>
            </a:r>
            <a:r>
              <a:rPr lang="cs-CZ" sz="2000" i="1" dirty="0" smtClean="0">
                <a:solidFill>
                  <a:srgbClr val="7030A0"/>
                </a:solidFill>
              </a:rPr>
              <a:t>rientační význam používaných protokolů.</a:t>
            </a:r>
            <a:endParaRPr lang="cs-CZ" sz="1800" i="1" dirty="0">
              <a:solidFill>
                <a:srgbClr val="7030A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Tlačítko akce: Dopředu nebo Další 30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251520" y="2420888"/>
            <a:ext cx="2880320" cy="2016224"/>
            <a:chOff x="395536" y="3717032"/>
            <a:chExt cx="2880320" cy="2016224"/>
          </a:xfrm>
        </p:grpSpPr>
        <p:sp>
          <p:nvSpPr>
            <p:cNvPr id="15" name="Mrak 14"/>
            <p:cNvSpPr/>
            <p:nvPr/>
          </p:nvSpPr>
          <p:spPr>
            <a:xfrm>
              <a:off x="395536" y="3717032"/>
              <a:ext cx="2880320" cy="2016224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rgbClr val="0000CC"/>
                </a:solidFill>
              </a:endParaRPr>
            </a:p>
          </p:txBody>
        </p:sp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83568" y="4221088"/>
              <a:ext cx="647700" cy="685800"/>
            </a:xfrm>
            <a:prstGeom prst="rect">
              <a:avLst/>
            </a:prstGeom>
          </p:spPr>
        </p:pic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835696" y="4005064"/>
              <a:ext cx="1095375" cy="619125"/>
            </a:xfrm>
            <a:prstGeom prst="rect">
              <a:avLst/>
            </a:prstGeom>
          </p:spPr>
        </p:pic>
        <p:pic>
          <p:nvPicPr>
            <p:cNvPr id="16" name="Obrázek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259632" y="4725144"/>
              <a:ext cx="647700" cy="685800"/>
            </a:xfrm>
            <a:prstGeom prst="rect">
              <a:avLst/>
            </a:prstGeom>
          </p:spPr>
        </p:pic>
        <p:pic>
          <p:nvPicPr>
            <p:cNvPr id="17" name="Obrázek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979712" y="4725144"/>
              <a:ext cx="647700" cy="685800"/>
            </a:xfrm>
            <a:prstGeom prst="rect">
              <a:avLst/>
            </a:prstGeom>
          </p:spPr>
        </p:pic>
      </p:grpSp>
      <p:sp>
        <p:nvSpPr>
          <p:cNvPr id="20" name="Mrak 19"/>
          <p:cNvSpPr/>
          <p:nvPr/>
        </p:nvSpPr>
        <p:spPr>
          <a:xfrm>
            <a:off x="5796136" y="1916832"/>
            <a:ext cx="2880320" cy="2016224"/>
          </a:xfrm>
          <a:prstGeom prst="cloud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CC"/>
              </a:solidFill>
            </a:endParaRPr>
          </a:p>
        </p:txBody>
      </p:sp>
      <p:pic>
        <p:nvPicPr>
          <p:cNvPr id="22" name="Obrázek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08304" y="2276872"/>
            <a:ext cx="1095375" cy="6191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2348880"/>
            <a:ext cx="1095375" cy="619125"/>
          </a:xfrm>
          <a:prstGeom prst="flowChartPunchedCard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8224" y="2996952"/>
            <a:ext cx="1095375" cy="619125"/>
          </a:xfrm>
          <a:prstGeom prst="rect">
            <a:avLst/>
          </a:prstGeom>
        </p:spPr>
      </p:pic>
      <p:sp>
        <p:nvSpPr>
          <p:cNvPr id="28" name="Mrak 27"/>
          <p:cNvSpPr/>
          <p:nvPr/>
        </p:nvSpPr>
        <p:spPr>
          <a:xfrm>
            <a:off x="3995936" y="4077072"/>
            <a:ext cx="2880320" cy="2016224"/>
          </a:xfrm>
          <a:prstGeom prst="cloud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CC"/>
              </a:solidFill>
            </a:endParaRPr>
          </a:p>
        </p:txBody>
      </p:sp>
      <p:pic>
        <p:nvPicPr>
          <p:cNvPr id="29" name="Obrázek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4437112"/>
            <a:ext cx="647700" cy="685800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2080" y="4293096"/>
            <a:ext cx="647700" cy="685800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9992" y="5157192"/>
            <a:ext cx="647700" cy="6858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6176" y="4581128"/>
            <a:ext cx="360040" cy="522915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2080" y="5085184"/>
            <a:ext cx="647700" cy="6858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1043608" y="2060848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IP síť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292080" y="1916832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IP síť</a:t>
            </a:r>
            <a:endParaRPr lang="cs-CZ" sz="2800" b="1" dirty="0">
              <a:solidFill>
                <a:srgbClr val="C00000"/>
              </a:solidFill>
            </a:endParaRPr>
          </a:p>
        </p:txBody>
      </p:sp>
      <p:cxnSp>
        <p:nvCxnSpPr>
          <p:cNvPr id="18" name="Přímá spojnice 17"/>
          <p:cNvCxnSpPr>
            <a:endCxn id="4" idx="1"/>
          </p:cNvCxnSpPr>
          <p:nvPr/>
        </p:nvCxnSpPr>
        <p:spPr>
          <a:xfrm>
            <a:off x="3131840" y="3429000"/>
            <a:ext cx="576064" cy="12369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>
            <a:stCxn id="4" idx="3"/>
          </p:cNvCxnSpPr>
          <p:nvPr/>
        </p:nvCxnSpPr>
        <p:spPr>
          <a:xfrm flipV="1">
            <a:off x="5220072" y="3356992"/>
            <a:ext cx="648072" cy="19570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H="1" flipV="1">
            <a:off x="4932040" y="3717032"/>
            <a:ext cx="216024" cy="43204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Obrázek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7904" y="3284984"/>
            <a:ext cx="1512168" cy="535424"/>
          </a:xfrm>
          <a:prstGeom prst="rect">
            <a:avLst/>
          </a:prstGeom>
        </p:spPr>
      </p:pic>
      <p:sp>
        <p:nvSpPr>
          <p:cNvPr id="47" name="TextovéPole 46"/>
          <p:cNvSpPr txBox="1"/>
          <p:nvPr/>
        </p:nvSpPr>
        <p:spPr>
          <a:xfrm>
            <a:off x="3419872" y="4293096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IP síť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3635896" y="2852936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IP </a:t>
            </a:r>
            <a:r>
              <a:rPr lang="cs-CZ" sz="2800" b="1" dirty="0" err="1" smtClean="0">
                <a:solidFill>
                  <a:srgbClr val="C00000"/>
                </a:solidFill>
              </a:rPr>
              <a:t>router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1985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8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5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13" grpId="0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5611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BCD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Počítačové sítě – adresa IP a </a:t>
            </a:r>
            <a:r>
              <a:rPr lang="cs-CZ" sz="3000" b="1" i="1" u="sng" dirty="0" err="1" smtClean="0">
                <a:solidFill>
                  <a:schemeClr val="tx2"/>
                </a:solidFill>
              </a:rPr>
              <a:t>DNS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25" name="TextovéPole 1024"/>
          <p:cNvSpPr txBox="1"/>
          <p:nvPr/>
        </p:nvSpPr>
        <p:spPr>
          <a:xfrm>
            <a:off x="179512" y="764704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solidFill>
                  <a:srgbClr val="002060"/>
                </a:solidFill>
              </a:rPr>
              <a:t>způsob IP adresace: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9512" y="1224042"/>
            <a:ext cx="8856984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b="1" i="1" dirty="0" smtClean="0">
                <a:solidFill>
                  <a:srgbClr val="0000CC"/>
                </a:solidFill>
              </a:rPr>
              <a:t>Autoři </a:t>
            </a:r>
            <a:r>
              <a:rPr lang="cs-CZ" sz="2000" b="1" i="1" dirty="0">
                <a:solidFill>
                  <a:srgbClr val="0000CC"/>
                </a:solidFill>
              </a:rPr>
              <a:t>TCP/IP vyšli </a:t>
            </a:r>
            <a:r>
              <a:rPr lang="cs-CZ" sz="2000" b="1" i="1" dirty="0" smtClean="0">
                <a:solidFill>
                  <a:srgbClr val="0000CC"/>
                </a:solidFill>
              </a:rPr>
              <a:t>z předpokladu, </a:t>
            </a:r>
            <a:r>
              <a:rPr lang="cs-CZ" sz="2000" b="1" i="1" dirty="0">
                <a:solidFill>
                  <a:srgbClr val="0000CC"/>
                </a:solidFill>
              </a:rPr>
              <a:t>že </a:t>
            </a:r>
            <a:r>
              <a:rPr lang="cs-CZ" sz="2000" b="1" i="1" dirty="0" smtClean="0">
                <a:solidFill>
                  <a:srgbClr val="0000CC"/>
                </a:solidFill>
              </a:rPr>
              <a:t>bude existovat</a:t>
            </a:r>
            <a:r>
              <a:rPr lang="cs-CZ" sz="2000" b="1" i="1" dirty="0">
                <a:solidFill>
                  <a:srgbClr val="0000CC"/>
                </a:solidFill>
              </a:rPr>
              <a:t>:</a:t>
            </a:r>
          </a:p>
          <a:p>
            <a:pPr algn="just"/>
            <a:endParaRPr lang="cs-CZ" sz="3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A) </a:t>
            </a:r>
            <a:r>
              <a:rPr lang="cs-CZ" sz="2000" b="1" dirty="0">
                <a:solidFill>
                  <a:schemeClr val="accent6">
                    <a:lumMod val="50000"/>
                  </a:schemeClr>
                </a:solidFill>
              </a:rPr>
              <a:t>malý počet opravdu 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velkých sítí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269875" algn="just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-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vyžadují malou síťovou část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, a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naopak velkou část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pro relativní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adresu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uzlu </a:t>
            </a:r>
          </a:p>
          <a:p>
            <a:pPr algn="just"/>
            <a:endParaRPr lang="cs-CZ" sz="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B) </a:t>
            </a:r>
            <a:r>
              <a:rPr lang="cs-CZ" sz="2000" b="1" dirty="0">
                <a:solidFill>
                  <a:schemeClr val="accent6">
                    <a:lumMod val="50000"/>
                  </a:schemeClr>
                </a:solidFill>
              </a:rPr>
              <a:t>střední počet středně 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velkých sítí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269875" algn="just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-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měly by mít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srovnatelně velkou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síťovou i relativní část</a:t>
            </a:r>
          </a:p>
          <a:p>
            <a:pPr algn="just"/>
            <a:endParaRPr lang="cs-CZ" sz="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C) </a:t>
            </a:r>
            <a:r>
              <a:rPr lang="cs-CZ" sz="2000" b="1" dirty="0">
                <a:solidFill>
                  <a:schemeClr val="accent6">
                    <a:lumMod val="50000"/>
                  </a:schemeClr>
                </a:solidFill>
              </a:rPr>
              <a:t>velký počet malých sítí</a:t>
            </a:r>
          </a:p>
          <a:p>
            <a:pPr marL="269875" algn="just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-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vyžadují velkou síťovou část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, stačí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jim malá část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pro relativní adresy</a:t>
            </a:r>
          </a:p>
          <a:p>
            <a:pPr algn="just"/>
            <a:endParaRPr lang="cs-CZ" sz="1400" dirty="0">
              <a:solidFill>
                <a:srgbClr val="0000CC"/>
              </a:solidFill>
            </a:endParaRPr>
          </a:p>
          <a:p>
            <a:r>
              <a:rPr lang="cs-CZ" sz="2000" b="1" i="1" dirty="0" smtClean="0">
                <a:solidFill>
                  <a:srgbClr val="0000CC"/>
                </a:solidFill>
              </a:rPr>
              <a:t>A proto </a:t>
            </a:r>
            <a:r>
              <a:rPr lang="pl-PL" sz="2000" b="1" i="1" dirty="0">
                <a:solidFill>
                  <a:srgbClr val="0000CC"/>
                </a:solidFill>
              </a:rPr>
              <a:t>tomu uzpůsobili i velikost </a:t>
            </a:r>
            <a:r>
              <a:rPr lang="pl-PL" sz="2000" b="1" i="1" dirty="0" smtClean="0">
                <a:solidFill>
                  <a:srgbClr val="0000CC"/>
                </a:solidFill>
              </a:rPr>
              <a:t>síťové </a:t>
            </a:r>
            <a:r>
              <a:rPr lang="cs-CZ" sz="2000" b="1" i="1" dirty="0" smtClean="0">
                <a:solidFill>
                  <a:srgbClr val="0000CC"/>
                </a:solidFill>
              </a:rPr>
              <a:t>části </a:t>
            </a:r>
            <a:r>
              <a:rPr lang="cs-CZ" sz="2000" b="1" i="1" dirty="0">
                <a:solidFill>
                  <a:srgbClr val="0000CC"/>
                </a:solidFill>
              </a:rPr>
              <a:t>IP </a:t>
            </a:r>
            <a:r>
              <a:rPr lang="cs-CZ" sz="2000" b="1" i="1" dirty="0" smtClean="0">
                <a:solidFill>
                  <a:srgbClr val="0000CC"/>
                </a:solidFill>
              </a:rPr>
              <a:t>adresy: </a:t>
            </a:r>
          </a:p>
          <a:p>
            <a:r>
              <a:rPr lang="cs-CZ" sz="2400" b="1" dirty="0" smtClean="0">
                <a:solidFill>
                  <a:srgbClr val="C00000"/>
                </a:solidFill>
              </a:rPr>
              <a:t>třída A</a:t>
            </a:r>
          </a:p>
          <a:p>
            <a:endParaRPr lang="cs-CZ" dirty="0" smtClean="0">
              <a:solidFill>
                <a:srgbClr val="C00000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třída B</a:t>
            </a:r>
          </a:p>
          <a:p>
            <a:endParaRPr lang="cs-CZ" dirty="0" smtClean="0">
              <a:solidFill>
                <a:srgbClr val="C00000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třída C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3" name="Mrak 2"/>
          <p:cNvSpPr/>
          <p:nvPr/>
        </p:nvSpPr>
        <p:spPr>
          <a:xfrm>
            <a:off x="8100392" y="764704"/>
            <a:ext cx="864096" cy="432048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CC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58875" indent="0">
              <a:spcBef>
                <a:spcPts val="0"/>
              </a:spcBef>
              <a:buNone/>
            </a:pPr>
            <a:r>
              <a:rPr lang="cs-CZ" sz="2000" i="1" dirty="0" smtClean="0">
                <a:solidFill>
                  <a:srgbClr val="7030A0"/>
                </a:solidFill>
              </a:rPr>
              <a:t>Tento „suchý“ text je přehledně - graficky vyjádřen na dalším snímku.</a:t>
            </a:r>
            <a:endParaRPr lang="cs-CZ" sz="1800" i="1" dirty="0">
              <a:solidFill>
                <a:srgbClr val="7030A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Tlačítko akce: Dopředu nebo Další 30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43490" y="4149080"/>
            <a:ext cx="8028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olidFill>
                  <a:schemeClr val="tx2"/>
                </a:solidFill>
              </a:rPr>
              <a:t>ta v České </a:t>
            </a:r>
            <a:r>
              <a:rPr lang="cs-CZ" i="1" dirty="0">
                <a:solidFill>
                  <a:schemeClr val="tx2"/>
                </a:solidFill>
              </a:rPr>
              <a:t>republice </a:t>
            </a:r>
            <a:r>
              <a:rPr lang="cs-CZ" i="1" dirty="0" smtClean="0">
                <a:solidFill>
                  <a:schemeClr val="tx2"/>
                </a:solidFill>
              </a:rPr>
              <a:t>není. </a:t>
            </a:r>
            <a:r>
              <a:rPr lang="cs-CZ" i="1" dirty="0">
                <a:solidFill>
                  <a:schemeClr val="tx2"/>
                </a:solidFill>
              </a:rPr>
              <a:t>Mají ji </a:t>
            </a:r>
            <a:r>
              <a:rPr lang="cs-CZ" i="1" dirty="0" smtClean="0">
                <a:solidFill>
                  <a:schemeClr val="tx2"/>
                </a:solidFill>
              </a:rPr>
              <a:t>hlavně </a:t>
            </a:r>
            <a:r>
              <a:rPr lang="cs-CZ" i="1" dirty="0">
                <a:solidFill>
                  <a:schemeClr val="tx2"/>
                </a:solidFill>
              </a:rPr>
              <a:t>nadnárodní </a:t>
            </a:r>
            <a:r>
              <a:rPr lang="cs-CZ" i="1" dirty="0" smtClean="0">
                <a:solidFill>
                  <a:schemeClr val="tx2"/>
                </a:solidFill>
              </a:rPr>
              <a:t>společnosti, vládní </a:t>
            </a:r>
            <a:r>
              <a:rPr lang="cs-CZ" i="1" dirty="0">
                <a:solidFill>
                  <a:schemeClr val="tx2"/>
                </a:solidFill>
              </a:rPr>
              <a:t>organizace USA atp. </a:t>
            </a:r>
            <a:r>
              <a:rPr lang="cs-CZ" i="1" dirty="0" smtClean="0">
                <a:solidFill>
                  <a:schemeClr val="tx2"/>
                </a:solidFill>
              </a:rPr>
              <a:t>Adresování </a:t>
            </a:r>
            <a:r>
              <a:rPr lang="cs-CZ" i="1" dirty="0">
                <a:solidFill>
                  <a:schemeClr val="tx2"/>
                </a:solidFill>
              </a:rPr>
              <a:t>jen </a:t>
            </a:r>
            <a:r>
              <a:rPr lang="cs-CZ" b="1" i="1" dirty="0">
                <a:solidFill>
                  <a:schemeClr val="tx2"/>
                </a:solidFill>
              </a:rPr>
              <a:t>126 sítí</a:t>
            </a:r>
            <a:r>
              <a:rPr lang="cs-CZ" i="1" dirty="0">
                <a:solidFill>
                  <a:schemeClr val="tx2"/>
                </a:solidFill>
              </a:rPr>
              <a:t>, ale v každé z nich muže být </a:t>
            </a:r>
            <a:r>
              <a:rPr lang="cs-CZ" b="1" i="1" dirty="0" smtClean="0">
                <a:solidFill>
                  <a:schemeClr val="tx2"/>
                </a:solidFill>
              </a:rPr>
              <a:t>16 miliónu počítačů.</a:t>
            </a:r>
            <a:endParaRPr lang="cs-CZ" i="1" dirty="0">
              <a:solidFill>
                <a:schemeClr val="tx2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115616" y="4797152"/>
            <a:ext cx="8028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i="1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umožňuje adresovat 16 tisíc sítí a 65 tisíc počítačů v každé síti, </a:t>
            </a:r>
          </a:p>
          <a:p>
            <a:r>
              <a:rPr lang="cs-CZ" dirty="0"/>
              <a:t>v Čechách ji mají významné organizace.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1115616" y="5445224"/>
            <a:ext cx="8028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olidFill>
                  <a:schemeClr val="tx2"/>
                </a:solidFill>
              </a:rPr>
              <a:t>dokáže </a:t>
            </a:r>
            <a:r>
              <a:rPr lang="cs-CZ" i="1" dirty="0">
                <a:solidFill>
                  <a:schemeClr val="tx2"/>
                </a:solidFill>
              </a:rPr>
              <a:t>adresovat až </a:t>
            </a:r>
            <a:r>
              <a:rPr lang="cs-CZ" b="1" i="1" dirty="0">
                <a:solidFill>
                  <a:schemeClr val="tx2"/>
                </a:solidFill>
              </a:rPr>
              <a:t>2 milióny sítí</a:t>
            </a:r>
            <a:r>
              <a:rPr lang="cs-CZ" i="1" dirty="0">
                <a:solidFill>
                  <a:schemeClr val="tx2"/>
                </a:solidFill>
              </a:rPr>
              <a:t>. V každé síti </a:t>
            </a:r>
            <a:r>
              <a:rPr lang="cs-CZ" i="1" dirty="0" smtClean="0">
                <a:solidFill>
                  <a:schemeClr val="tx2"/>
                </a:solidFill>
              </a:rPr>
              <a:t>může být jen </a:t>
            </a:r>
            <a:r>
              <a:rPr lang="cs-CZ" b="1" i="1" dirty="0">
                <a:solidFill>
                  <a:schemeClr val="tx2"/>
                </a:solidFill>
              </a:rPr>
              <a:t>254 </a:t>
            </a:r>
            <a:r>
              <a:rPr lang="cs-CZ" b="1" i="1" dirty="0" smtClean="0">
                <a:solidFill>
                  <a:schemeClr val="tx2"/>
                </a:solidFill>
              </a:rPr>
              <a:t>počítačů</a:t>
            </a:r>
            <a:r>
              <a:rPr lang="cs-CZ" i="1" dirty="0" smtClean="0">
                <a:solidFill>
                  <a:schemeClr val="tx2"/>
                </a:solidFill>
              </a:rPr>
              <a:t>.</a:t>
            </a:r>
            <a:endParaRPr lang="cs-CZ" i="1" dirty="0">
              <a:solidFill>
                <a:schemeClr val="tx2"/>
              </a:solidFill>
            </a:endParaRPr>
          </a:p>
          <a:p>
            <a:r>
              <a:rPr lang="cs-CZ" i="1" dirty="0">
                <a:solidFill>
                  <a:schemeClr val="tx2"/>
                </a:solidFill>
              </a:rPr>
              <a:t>IP adresa </a:t>
            </a:r>
            <a:r>
              <a:rPr lang="cs-CZ" i="1" dirty="0" smtClean="0">
                <a:solidFill>
                  <a:schemeClr val="tx2"/>
                </a:solidFill>
              </a:rPr>
              <a:t>třídy </a:t>
            </a:r>
            <a:r>
              <a:rPr lang="cs-CZ" i="1" dirty="0">
                <a:solidFill>
                  <a:schemeClr val="tx2"/>
                </a:solidFill>
              </a:rPr>
              <a:t>C je v </a:t>
            </a:r>
            <a:r>
              <a:rPr lang="cs-CZ" i="1" dirty="0" smtClean="0">
                <a:solidFill>
                  <a:schemeClr val="tx2"/>
                </a:solidFill>
              </a:rPr>
              <a:t>Čechách nejpoužívanější</a:t>
            </a:r>
            <a:r>
              <a:rPr lang="cs-CZ" i="1" dirty="0">
                <a:solidFill>
                  <a:schemeClr val="tx2"/>
                </a:solidFill>
              </a:rPr>
              <a:t>..</a:t>
            </a:r>
          </a:p>
        </p:txBody>
      </p:sp>
    </p:spTree>
    <p:extLst>
      <p:ext uri="{BB962C8B-B14F-4D97-AF65-F5344CB8AC3E}">
        <p14:creationId xmlns:p14="http://schemas.microsoft.com/office/powerpoint/2010/main" xmlns="" val="375014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4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5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13" grpId="0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5611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BCD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49161" y="-171400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Počítačové sítě – adresa IP a </a:t>
            </a:r>
            <a:r>
              <a:rPr lang="cs-CZ" sz="3000" b="1" i="1" u="sng" dirty="0" err="1" smtClean="0">
                <a:solidFill>
                  <a:schemeClr val="tx2"/>
                </a:solidFill>
              </a:rPr>
              <a:t>DNS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25" name="TextovéPole 1024"/>
          <p:cNvSpPr txBox="1"/>
          <p:nvPr/>
        </p:nvSpPr>
        <p:spPr>
          <a:xfrm>
            <a:off x="179512" y="764704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solidFill>
                  <a:srgbClr val="002060"/>
                </a:solidFill>
              </a:rPr>
              <a:t>způsob IP adresace: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07504" y="1278627"/>
            <a:ext cx="885698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třída A</a:t>
            </a:r>
          </a:p>
          <a:p>
            <a:endParaRPr lang="cs-CZ" sz="2000" b="1" dirty="0" smtClean="0">
              <a:solidFill>
                <a:srgbClr val="C00000"/>
              </a:solidFill>
            </a:endParaRPr>
          </a:p>
          <a:p>
            <a:endParaRPr lang="cs-CZ" sz="2000" b="1" dirty="0" smtClean="0">
              <a:solidFill>
                <a:srgbClr val="C00000"/>
              </a:solidFill>
            </a:endParaRPr>
          </a:p>
          <a:p>
            <a:endParaRPr lang="cs-CZ" sz="2000" b="1" dirty="0" smtClean="0">
              <a:solidFill>
                <a:srgbClr val="C00000"/>
              </a:solidFill>
            </a:endParaRPr>
          </a:p>
          <a:p>
            <a:endParaRPr lang="cs-CZ" sz="2000" b="1" dirty="0" smtClean="0">
              <a:solidFill>
                <a:srgbClr val="C00000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třída B</a:t>
            </a:r>
          </a:p>
          <a:p>
            <a:endParaRPr lang="cs-CZ" sz="2000" b="1" dirty="0" smtClean="0">
              <a:solidFill>
                <a:srgbClr val="C00000"/>
              </a:solidFill>
            </a:endParaRPr>
          </a:p>
          <a:p>
            <a:endParaRPr lang="cs-CZ" sz="2000" b="1" dirty="0">
              <a:solidFill>
                <a:srgbClr val="C00000"/>
              </a:solidFill>
            </a:endParaRPr>
          </a:p>
          <a:p>
            <a:endParaRPr lang="cs-CZ" sz="2000" b="1" dirty="0" smtClean="0">
              <a:solidFill>
                <a:srgbClr val="C00000"/>
              </a:solidFill>
            </a:endParaRPr>
          </a:p>
          <a:p>
            <a:endParaRPr lang="cs-CZ" sz="2000" b="1" dirty="0" smtClean="0">
              <a:solidFill>
                <a:srgbClr val="C00000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třída C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3" name="Mrak 2"/>
          <p:cNvSpPr/>
          <p:nvPr/>
        </p:nvSpPr>
        <p:spPr>
          <a:xfrm>
            <a:off x="8100392" y="764704"/>
            <a:ext cx="864096" cy="432048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00CC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87686191"/>
              </p:ext>
            </p:extLst>
          </p:nvPr>
        </p:nvGraphicFramePr>
        <p:xfrm>
          <a:off x="1619670" y="1340768"/>
          <a:ext cx="6912770" cy="9361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70586"/>
                <a:gridCol w="1670586"/>
                <a:gridCol w="1670586"/>
                <a:gridCol w="1901012"/>
              </a:tblGrid>
              <a:tr h="46805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kern="1200" dirty="0" smtClean="0"/>
                        <a:t>0</a:t>
                      </a:r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cs-CZ" sz="1800" kern="1200" dirty="0" smtClean="0"/>
                        <a:t>8</a:t>
                      </a:r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kern="1200" dirty="0" smtClean="0"/>
                        <a:t>16</a:t>
                      </a:r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kern="1200" dirty="0" smtClean="0"/>
                        <a:t>24                       31</a:t>
                      </a:r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58875" indent="0">
              <a:spcBef>
                <a:spcPts val="0"/>
              </a:spcBef>
              <a:buNone/>
            </a:pPr>
            <a:r>
              <a:rPr lang="cs-CZ" sz="2000" i="1" dirty="0">
                <a:solidFill>
                  <a:srgbClr val="7030A0"/>
                </a:solidFill>
              </a:rPr>
              <a:t>O</a:t>
            </a:r>
            <a:r>
              <a:rPr lang="cs-CZ" sz="2000" i="1" dirty="0" smtClean="0">
                <a:solidFill>
                  <a:srgbClr val="7030A0"/>
                </a:solidFill>
              </a:rPr>
              <a:t>rientační význam používaných protokolů pro pochopení principu.</a:t>
            </a:r>
            <a:endParaRPr lang="cs-CZ" sz="1800" i="1" dirty="0">
              <a:solidFill>
                <a:srgbClr val="7030A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Tlačítko akce: Dopředu nebo Další 30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17172769"/>
              </p:ext>
            </p:extLst>
          </p:nvPr>
        </p:nvGraphicFramePr>
        <p:xfrm>
          <a:off x="1691680" y="1628800"/>
          <a:ext cx="6840760" cy="576064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{5DA37D80-6434-44D0-A028-1B22A696006F}</a:tableStyleId>
              </a:tblPr>
              <a:tblGrid>
                <a:gridCol w="1710190"/>
                <a:gridCol w="1710190"/>
                <a:gridCol w="1710190"/>
                <a:gridCol w="1710190"/>
              </a:tblGrid>
              <a:tr h="5760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5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5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5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graphicFrame>
        <p:nvGraphicFramePr>
          <p:cNvPr id="16" name="Tabulk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57425220"/>
              </p:ext>
            </p:extLst>
          </p:nvPr>
        </p:nvGraphicFramePr>
        <p:xfrm>
          <a:off x="1619672" y="2924944"/>
          <a:ext cx="6912770" cy="9361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70586"/>
                <a:gridCol w="1670586"/>
                <a:gridCol w="1670586"/>
                <a:gridCol w="1901012"/>
              </a:tblGrid>
              <a:tr h="46805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kern="1200" dirty="0" smtClean="0"/>
                        <a:t>0</a:t>
                      </a:r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cs-CZ" sz="1800" kern="1200" dirty="0" smtClean="0"/>
                        <a:t>8</a:t>
                      </a:r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kern="1200" dirty="0" smtClean="0"/>
                        <a:t>16</a:t>
                      </a:r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kern="1200" dirty="0" smtClean="0"/>
                        <a:t>24                       31</a:t>
                      </a:r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40031209"/>
              </p:ext>
            </p:extLst>
          </p:nvPr>
        </p:nvGraphicFramePr>
        <p:xfrm>
          <a:off x="1691682" y="3212976"/>
          <a:ext cx="6840760" cy="576064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{5DA37D80-6434-44D0-A028-1B22A696006F}</a:tableStyleId>
              </a:tblPr>
              <a:tblGrid>
                <a:gridCol w="1710190"/>
                <a:gridCol w="1710190"/>
                <a:gridCol w="1710190"/>
                <a:gridCol w="1710190"/>
              </a:tblGrid>
              <a:tr h="576064"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5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5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graphicFrame>
        <p:nvGraphicFramePr>
          <p:cNvPr id="18" name="Tabulk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43387797"/>
              </p:ext>
            </p:extLst>
          </p:nvPr>
        </p:nvGraphicFramePr>
        <p:xfrm>
          <a:off x="1619672" y="4509120"/>
          <a:ext cx="6912770" cy="9361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70586"/>
                <a:gridCol w="1670586"/>
                <a:gridCol w="1670586"/>
                <a:gridCol w="1901012"/>
              </a:tblGrid>
              <a:tr h="46805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kern="1200" dirty="0" smtClean="0"/>
                        <a:t>0</a:t>
                      </a:r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cs-CZ" sz="1800" kern="1200" dirty="0" smtClean="0"/>
                        <a:t>8</a:t>
                      </a:r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kern="1200" dirty="0" smtClean="0"/>
                        <a:t>16</a:t>
                      </a:r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kern="1200" dirty="0" smtClean="0"/>
                        <a:t>24                       31</a:t>
                      </a:r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9" name="Tabulk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49977936"/>
              </p:ext>
            </p:extLst>
          </p:nvPr>
        </p:nvGraphicFramePr>
        <p:xfrm>
          <a:off x="1691682" y="4797152"/>
          <a:ext cx="6840760" cy="576064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{5DA37D80-6434-44D0-A028-1B22A696006F}</a:tableStyleId>
              </a:tblPr>
              <a:tblGrid>
                <a:gridCol w="1710190"/>
                <a:gridCol w="1710190"/>
                <a:gridCol w="1710190"/>
                <a:gridCol w="1710190"/>
              </a:tblGrid>
              <a:tr h="5760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5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graphicFrame>
        <p:nvGraphicFramePr>
          <p:cNvPr id="20" name="Tabulk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85706713"/>
              </p:ext>
            </p:extLst>
          </p:nvPr>
        </p:nvGraphicFramePr>
        <p:xfrm>
          <a:off x="1619672" y="1628800"/>
          <a:ext cx="216024" cy="581784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{5DA37D80-6434-44D0-A028-1B22A696006F}</a:tableStyleId>
              </a:tblPr>
              <a:tblGrid>
                <a:gridCol w="216024"/>
              </a:tblGrid>
              <a:tr h="581784">
                <a:tc>
                  <a:txBody>
                    <a:bodyPr/>
                    <a:lstStyle/>
                    <a:p>
                      <a:pPr marL="0" indent="0"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4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graphicFrame>
        <p:nvGraphicFramePr>
          <p:cNvPr id="21" name="Tabulka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82276821"/>
              </p:ext>
            </p:extLst>
          </p:nvPr>
        </p:nvGraphicFramePr>
        <p:xfrm>
          <a:off x="1619672" y="3207256"/>
          <a:ext cx="216024" cy="581784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{5DA37D80-6434-44D0-A028-1B22A696006F}</a:tableStyleId>
              </a:tblPr>
              <a:tblGrid>
                <a:gridCol w="216024"/>
              </a:tblGrid>
              <a:tr h="581784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</a:t>
                      </a:r>
                      <a:endParaRPr lang="cs-CZ" sz="28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4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763688" y="2135207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adresa sítě</a:t>
            </a:r>
          </a:p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(126)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779912" y="2132856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00CC"/>
                </a:solidFill>
              </a:rPr>
              <a:t>adresa uzlu (počítače)</a:t>
            </a:r>
          </a:p>
          <a:p>
            <a:pPr algn="ctr"/>
            <a:r>
              <a:rPr lang="cs-CZ" sz="2400" dirty="0" smtClean="0">
                <a:solidFill>
                  <a:srgbClr val="0000CC"/>
                </a:solidFill>
              </a:rPr>
              <a:t>(16 milionů)</a:t>
            </a:r>
            <a:endParaRPr lang="cs-CZ" sz="2400" dirty="0">
              <a:solidFill>
                <a:srgbClr val="0000CC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699792" y="3719383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adresa sítě</a:t>
            </a:r>
          </a:p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(16 tisíc)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292080" y="3717032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00CC"/>
                </a:solidFill>
              </a:rPr>
              <a:t>adresa uzlu (počítače)</a:t>
            </a:r>
          </a:p>
          <a:p>
            <a:pPr algn="ctr"/>
            <a:r>
              <a:rPr lang="cs-CZ" sz="2400" dirty="0" smtClean="0">
                <a:solidFill>
                  <a:srgbClr val="0000CC"/>
                </a:solidFill>
              </a:rPr>
              <a:t>(65 tisíc)</a:t>
            </a:r>
            <a:endParaRPr lang="cs-CZ" sz="2400" dirty="0">
              <a:solidFill>
                <a:srgbClr val="0000CC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563888" y="5271591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adresa sítě</a:t>
            </a:r>
          </a:p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(2 miliony)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876256" y="5269240"/>
            <a:ext cx="1746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00CC"/>
                </a:solidFill>
              </a:rPr>
              <a:t>adresa uzlu (256)</a:t>
            </a:r>
            <a:endParaRPr lang="cs-CZ" sz="2400" dirty="0">
              <a:solidFill>
                <a:srgbClr val="0000CC"/>
              </a:solidFill>
            </a:endParaRPr>
          </a:p>
        </p:txBody>
      </p:sp>
      <p:graphicFrame>
        <p:nvGraphicFramePr>
          <p:cNvPr id="32" name="Tabulka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59399850"/>
              </p:ext>
            </p:extLst>
          </p:nvPr>
        </p:nvGraphicFramePr>
        <p:xfrm>
          <a:off x="1835696" y="3207256"/>
          <a:ext cx="216024" cy="581784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{5DA37D80-6434-44D0-A028-1B22A696006F}</a:tableStyleId>
              </a:tblPr>
              <a:tblGrid>
                <a:gridCol w="216024"/>
              </a:tblGrid>
              <a:tr h="581784">
                <a:tc>
                  <a:txBody>
                    <a:bodyPr/>
                    <a:lstStyle/>
                    <a:p>
                      <a:pPr marL="0" indent="0"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4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graphicFrame>
        <p:nvGraphicFramePr>
          <p:cNvPr id="33" name="Tabulka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71774529"/>
              </p:ext>
            </p:extLst>
          </p:nvPr>
        </p:nvGraphicFramePr>
        <p:xfrm>
          <a:off x="1835696" y="4791432"/>
          <a:ext cx="216024" cy="581784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{5DA37D80-6434-44D0-A028-1B22A696006F}</a:tableStyleId>
              </a:tblPr>
              <a:tblGrid>
                <a:gridCol w="216024"/>
              </a:tblGrid>
              <a:tr h="581784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</a:t>
                      </a:r>
                      <a:endParaRPr lang="cs-CZ" sz="28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4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graphicFrame>
        <p:nvGraphicFramePr>
          <p:cNvPr id="34" name="Tabulka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59997327"/>
              </p:ext>
            </p:extLst>
          </p:nvPr>
        </p:nvGraphicFramePr>
        <p:xfrm>
          <a:off x="2051720" y="4791432"/>
          <a:ext cx="216024" cy="581784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{5DA37D80-6434-44D0-A028-1B22A696006F}</a:tableStyleId>
              </a:tblPr>
              <a:tblGrid>
                <a:gridCol w="216024"/>
              </a:tblGrid>
              <a:tr h="581784">
                <a:tc>
                  <a:txBody>
                    <a:bodyPr/>
                    <a:lstStyle/>
                    <a:p>
                      <a:pPr marL="0" indent="0"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4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4005562"/>
              </p:ext>
            </p:extLst>
          </p:nvPr>
        </p:nvGraphicFramePr>
        <p:xfrm>
          <a:off x="1619672" y="4797152"/>
          <a:ext cx="216024" cy="581784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{5DA37D80-6434-44D0-A028-1B22A696006F}</a:tableStyleId>
              </a:tblPr>
              <a:tblGrid>
                <a:gridCol w="216024"/>
              </a:tblGrid>
              <a:tr h="581784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</a:t>
                      </a:r>
                      <a:endParaRPr lang="cs-CZ" sz="28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4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65240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6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5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13" grpId="0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5611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BCD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Počítačové sítě – adresa IP a DNS</a:t>
            </a:r>
          </a:p>
        </p:txBody>
      </p:sp>
      <p:sp>
        <p:nvSpPr>
          <p:cNvPr id="1025" name="TextovéPole 1024"/>
          <p:cNvSpPr txBox="1"/>
          <p:nvPr/>
        </p:nvSpPr>
        <p:spPr>
          <a:xfrm>
            <a:off x="226862" y="764704"/>
            <a:ext cx="8856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solidFill>
                  <a:srgbClr val="002060"/>
                </a:solidFill>
              </a:rPr>
              <a:t>Způsob jednotného a spolehlivého přenosu informací: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26862" y="1224042"/>
            <a:ext cx="88569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solidFill>
                  <a:srgbClr val="0000CC"/>
                </a:solidFill>
              </a:rPr>
              <a:t>Po celém světě jsou takto rozmístěny servery (uzly), na nichž jsou uloženy informace. </a:t>
            </a:r>
          </a:p>
          <a:p>
            <a:pPr algn="just"/>
            <a:endParaRPr lang="cs-CZ" sz="1200" dirty="0" smtClean="0">
              <a:solidFill>
                <a:srgbClr val="0000CC"/>
              </a:solidFill>
            </a:endParaRPr>
          </a:p>
          <a:p>
            <a:pPr algn="just"/>
            <a:r>
              <a:rPr lang="cs-CZ" sz="2400" dirty="0" smtClean="0">
                <a:solidFill>
                  <a:srgbClr val="002060"/>
                </a:solidFill>
              </a:rPr>
              <a:t>Při vzájemné komunikaci odešle data počítač jinému na jeho IP adresu</a:t>
            </a:r>
          </a:p>
          <a:p>
            <a:pPr algn="just"/>
            <a:r>
              <a:rPr lang="cs-CZ" sz="2400" dirty="0" smtClean="0">
                <a:solidFill>
                  <a:srgbClr val="002060"/>
                </a:solidFill>
              </a:rPr>
              <a:t>např. http://77.75.76.3</a:t>
            </a:r>
          </a:p>
          <a:p>
            <a:pPr algn="just"/>
            <a:endParaRPr lang="cs-CZ" sz="1200" dirty="0" smtClean="0">
              <a:solidFill>
                <a:srgbClr val="0000CC"/>
              </a:solidFill>
            </a:endParaRPr>
          </a:p>
          <a:p>
            <a:pPr algn="just"/>
            <a:r>
              <a:rPr lang="cs-CZ" sz="2400" dirty="0" smtClean="0">
                <a:solidFill>
                  <a:srgbClr val="006600"/>
                </a:solidFill>
              </a:rPr>
              <a:t>Pro počítače je číselná adresa kódovaná do 0 a 1 zcela vyhovující, ale pro člověka je složitá, nepřehledná a bez žádné logiky, natož dobře zapamatovatelná.</a:t>
            </a:r>
          </a:p>
          <a:p>
            <a:pPr algn="just"/>
            <a:endParaRPr lang="cs-CZ" sz="1200" dirty="0" smtClean="0">
              <a:solidFill>
                <a:srgbClr val="0000CC"/>
              </a:solidFill>
            </a:endParaRPr>
          </a:p>
          <a:p>
            <a:pPr algn="just"/>
            <a:r>
              <a:rPr lang="cs-CZ" sz="2400" b="1" dirty="0" smtClean="0">
                <a:solidFill>
                  <a:srgbClr val="C00000"/>
                </a:solidFill>
              </a:rPr>
              <a:t>Proto </a:t>
            </a:r>
            <a:r>
              <a:rPr lang="cs-CZ" sz="2400" b="1" dirty="0">
                <a:solidFill>
                  <a:srgbClr val="C00000"/>
                </a:solidFill>
              </a:rPr>
              <a:t>je zaveden </a:t>
            </a:r>
            <a:r>
              <a:rPr lang="cs-CZ" sz="2400" b="1" u="sng" dirty="0">
                <a:solidFill>
                  <a:srgbClr val="C00000"/>
                </a:solidFill>
              </a:rPr>
              <a:t>doménový (textový) </a:t>
            </a:r>
            <a:r>
              <a:rPr lang="cs-CZ" sz="2400" b="1" dirty="0">
                <a:solidFill>
                  <a:srgbClr val="C00000"/>
                </a:solidFill>
              </a:rPr>
              <a:t>způsob zápisu </a:t>
            </a:r>
            <a:r>
              <a:rPr lang="cs-CZ" sz="2400" b="1" dirty="0" smtClean="0">
                <a:solidFill>
                  <a:srgbClr val="C00000"/>
                </a:solidFill>
              </a:rPr>
              <a:t>adres.</a:t>
            </a:r>
          </a:p>
          <a:p>
            <a:pPr algn="ctr"/>
            <a:r>
              <a:rPr lang="cs-CZ" sz="2400" b="1" dirty="0" smtClean="0">
                <a:solidFill>
                  <a:srgbClr val="0000CC"/>
                </a:solidFill>
              </a:rPr>
              <a:t>např. http</a:t>
            </a:r>
            <a:r>
              <a:rPr lang="cs-CZ" sz="2400" b="1" dirty="0">
                <a:solidFill>
                  <a:srgbClr val="0000CC"/>
                </a:solidFill>
              </a:rPr>
              <a:t>://</a:t>
            </a:r>
            <a:r>
              <a:rPr lang="cs-CZ" sz="2400" b="1" dirty="0" smtClean="0">
                <a:solidFill>
                  <a:srgbClr val="0000CC"/>
                </a:solidFill>
              </a:rPr>
              <a:t>www.seznam.cz</a:t>
            </a:r>
            <a:endParaRPr lang="cs-CZ" sz="2400" b="1" dirty="0">
              <a:solidFill>
                <a:srgbClr val="0000CC"/>
              </a:solidFill>
            </a:endParaRPr>
          </a:p>
        </p:txBody>
      </p:sp>
      <p:sp>
        <p:nvSpPr>
          <p:cNvPr id="3" name="Mrak 2"/>
          <p:cNvSpPr/>
          <p:nvPr/>
        </p:nvSpPr>
        <p:spPr>
          <a:xfrm>
            <a:off x="7956376" y="764704"/>
            <a:ext cx="936104" cy="576064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AutoShape 4"/>
          <p:cNvSpPr>
            <a:spLocks noChangeArrowheads="1"/>
          </p:cNvSpPr>
          <p:nvPr/>
        </p:nvSpPr>
        <p:spPr bwMode="auto">
          <a:xfrm rot="10800000">
            <a:off x="323528" y="5517218"/>
            <a:ext cx="2736304" cy="648078"/>
          </a:xfrm>
          <a:prstGeom prst="wedgeRectCallout">
            <a:avLst>
              <a:gd name="adj1" fmla="val -64306"/>
              <a:gd name="adj2" fmla="val 100865"/>
            </a:avLst>
          </a:prstGeom>
          <a:blipFill>
            <a:blip r:embed="rId4" cstate="print"/>
            <a:tile tx="0" ty="0" sx="100000" sy="100000" flip="none" algn="tl"/>
          </a:blipFill>
          <a:ln w="38100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rot="10800000"/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cs-CZ" altLang="cs-CZ" sz="1800" dirty="0">
                <a:solidFill>
                  <a:srgbClr val="02283F"/>
                </a:solidFill>
                <a:latin typeface="Times New Roman" charset="0"/>
              </a:rPr>
              <a:t>Zkratka </a:t>
            </a:r>
            <a:r>
              <a:rPr lang="cs-CZ" altLang="cs-CZ" sz="1800" dirty="0" smtClean="0">
                <a:solidFill>
                  <a:srgbClr val="02283F"/>
                </a:solidFill>
                <a:latin typeface="Times New Roman" charset="0"/>
              </a:rPr>
              <a:t>protokolu</a:t>
            </a:r>
          </a:p>
          <a:p>
            <a:pPr algn="ctr" eaLnBrk="1" hangingPunct="1"/>
            <a:r>
              <a:rPr lang="cs-CZ" altLang="cs-CZ" sz="1600" dirty="0" smtClean="0">
                <a:solidFill>
                  <a:srgbClr val="02283F"/>
                </a:solidFill>
                <a:latin typeface="Times New Roman" charset="0"/>
              </a:rPr>
              <a:t>(Hyper </a:t>
            </a:r>
            <a:r>
              <a:rPr lang="cs-CZ" altLang="cs-CZ" sz="1600" dirty="0">
                <a:solidFill>
                  <a:srgbClr val="02283F"/>
                </a:solidFill>
                <a:latin typeface="Times New Roman" charset="0"/>
              </a:rPr>
              <a:t>Text </a:t>
            </a:r>
            <a:r>
              <a:rPr lang="cs-CZ" altLang="cs-CZ" sz="1600" dirty="0" smtClean="0">
                <a:solidFill>
                  <a:srgbClr val="02283F"/>
                </a:solidFill>
                <a:latin typeface="Times New Roman" charset="0"/>
              </a:rPr>
              <a:t>Transfer Protokol</a:t>
            </a:r>
            <a:r>
              <a:rPr lang="cs-CZ" altLang="cs-CZ" sz="1600" dirty="0">
                <a:solidFill>
                  <a:srgbClr val="02283F"/>
                </a:solidFill>
                <a:latin typeface="Times New Roman" charset="0"/>
              </a:rPr>
              <a:t>)</a:t>
            </a:r>
          </a:p>
        </p:txBody>
      </p:sp>
      <p:sp>
        <p:nvSpPr>
          <p:cNvPr id="16" name="AutoShape 5"/>
          <p:cNvSpPr>
            <a:spLocks noChangeArrowheads="1"/>
          </p:cNvSpPr>
          <p:nvPr/>
        </p:nvSpPr>
        <p:spPr bwMode="auto">
          <a:xfrm rot="10800000">
            <a:off x="3131840" y="5517224"/>
            <a:ext cx="1800200" cy="648079"/>
          </a:xfrm>
          <a:prstGeom prst="wedgeRectCallout">
            <a:avLst>
              <a:gd name="adj1" fmla="val -38202"/>
              <a:gd name="adj2" fmla="val 104674"/>
            </a:avLst>
          </a:prstGeom>
          <a:blipFill>
            <a:blip r:embed="rId4" cstate="print"/>
            <a:tile tx="0" ty="0" sx="100000" sy="100000" flip="none" algn="tl"/>
          </a:blipFill>
          <a:ln w="38100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rot="10800000"/>
          <a:lstStyle/>
          <a:p>
            <a:pPr algn="ctr"/>
            <a:r>
              <a:rPr lang="cs-CZ" altLang="cs-CZ" dirty="0" err="1">
                <a:solidFill>
                  <a:srgbClr val="02283F"/>
                </a:solidFill>
                <a:latin typeface="Times New Roman" charset="0"/>
              </a:rPr>
              <a:t>World</a:t>
            </a:r>
            <a:r>
              <a:rPr lang="cs-CZ" altLang="cs-CZ" dirty="0">
                <a:solidFill>
                  <a:srgbClr val="02283F"/>
                </a:solidFill>
                <a:latin typeface="Times New Roman" charset="0"/>
              </a:rPr>
              <a:t> </a:t>
            </a:r>
            <a:r>
              <a:rPr lang="cs-CZ" altLang="cs-CZ" dirty="0" err="1">
                <a:solidFill>
                  <a:srgbClr val="02283F"/>
                </a:solidFill>
                <a:latin typeface="Times New Roman" charset="0"/>
              </a:rPr>
              <a:t>Wide</a:t>
            </a:r>
            <a:r>
              <a:rPr lang="cs-CZ" altLang="cs-CZ" dirty="0">
                <a:solidFill>
                  <a:srgbClr val="02283F"/>
                </a:solidFill>
                <a:latin typeface="Times New Roman" charset="0"/>
              </a:rPr>
              <a:t> </a:t>
            </a:r>
            <a:r>
              <a:rPr lang="cs-CZ" altLang="cs-CZ" dirty="0" smtClean="0">
                <a:solidFill>
                  <a:srgbClr val="02283F"/>
                </a:solidFill>
                <a:latin typeface="Times New Roman" charset="0"/>
              </a:rPr>
              <a:t>Web</a:t>
            </a:r>
          </a:p>
          <a:p>
            <a:pPr algn="ctr"/>
            <a:r>
              <a:rPr lang="cs-CZ" altLang="cs-CZ" dirty="0" smtClean="0">
                <a:solidFill>
                  <a:srgbClr val="02283F"/>
                </a:solidFill>
                <a:latin typeface="Times New Roman" charset="0"/>
              </a:rPr>
              <a:t>(typ sítě)</a:t>
            </a:r>
            <a:endParaRPr lang="cs-CZ" altLang="cs-CZ" dirty="0">
              <a:solidFill>
                <a:srgbClr val="02283F"/>
              </a:solidFill>
              <a:latin typeface="Times New Roman" charset="0"/>
            </a:endParaRPr>
          </a:p>
        </p:txBody>
      </p:sp>
      <p:sp>
        <p:nvSpPr>
          <p:cNvPr id="17" name="AutoShape 6"/>
          <p:cNvSpPr>
            <a:spLocks noChangeArrowheads="1"/>
          </p:cNvSpPr>
          <p:nvPr/>
        </p:nvSpPr>
        <p:spPr bwMode="auto">
          <a:xfrm rot="10800000">
            <a:off x="5060032" y="5517222"/>
            <a:ext cx="1672208" cy="648078"/>
          </a:xfrm>
          <a:prstGeom prst="wedgeRectCallout">
            <a:avLst>
              <a:gd name="adj1" fmla="val 20993"/>
              <a:gd name="adj2" fmla="val 102683"/>
            </a:avLst>
          </a:prstGeom>
          <a:blipFill>
            <a:blip r:embed="rId4" cstate="print"/>
            <a:tile tx="0" ty="0" sx="100000" sy="100000" flip="none" algn="tl"/>
          </a:blipFill>
          <a:ln w="38100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rot="10800000"/>
          <a:lstStyle/>
          <a:p>
            <a:pPr algn="ctr"/>
            <a:r>
              <a:rPr lang="cs-CZ" altLang="cs-CZ" dirty="0" smtClean="0">
                <a:solidFill>
                  <a:srgbClr val="02283F"/>
                </a:solidFill>
                <a:latin typeface="Times New Roman" charset="0"/>
              </a:rPr>
              <a:t>doména II. řádu</a:t>
            </a:r>
          </a:p>
          <a:p>
            <a:pPr algn="ctr"/>
            <a:r>
              <a:rPr lang="cs-CZ" altLang="cs-CZ" dirty="0" smtClean="0">
                <a:solidFill>
                  <a:srgbClr val="02283F"/>
                </a:solidFill>
                <a:latin typeface="Times New Roman" charset="0"/>
              </a:rPr>
              <a:t>(vlastník uzlu)</a:t>
            </a:r>
            <a:endParaRPr lang="cs-CZ" altLang="cs-CZ" dirty="0">
              <a:solidFill>
                <a:srgbClr val="02283F"/>
              </a:solidFill>
              <a:latin typeface="Times New Roman" charset="0"/>
            </a:endParaRPr>
          </a:p>
        </p:txBody>
      </p:sp>
      <p:sp>
        <p:nvSpPr>
          <p:cNvPr id="18" name="AutoShape 7"/>
          <p:cNvSpPr>
            <a:spLocks noChangeArrowheads="1"/>
          </p:cNvSpPr>
          <p:nvPr/>
        </p:nvSpPr>
        <p:spPr bwMode="auto">
          <a:xfrm rot="10800000">
            <a:off x="6876256" y="5517224"/>
            <a:ext cx="1656184" cy="648079"/>
          </a:xfrm>
          <a:prstGeom prst="wedgeRectCallout">
            <a:avLst>
              <a:gd name="adj1" fmla="val 68946"/>
              <a:gd name="adj2" fmla="val 94561"/>
            </a:avLst>
          </a:prstGeom>
          <a:blipFill>
            <a:blip r:embed="rId4" cstate="print"/>
            <a:tile tx="0" ty="0" sx="100000" sy="100000" flip="none" algn="tl"/>
          </a:blipFill>
          <a:ln w="38100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rot="10800000"/>
          <a:lstStyle/>
          <a:p>
            <a:pPr algn="ctr"/>
            <a:r>
              <a:rPr lang="cs-CZ" altLang="cs-CZ" dirty="0">
                <a:solidFill>
                  <a:srgbClr val="02283F"/>
                </a:solidFill>
                <a:latin typeface="Times New Roman" charset="0"/>
              </a:rPr>
              <a:t>Doména </a:t>
            </a:r>
            <a:r>
              <a:rPr lang="cs-CZ" altLang="cs-CZ" dirty="0" smtClean="0">
                <a:solidFill>
                  <a:srgbClr val="02283F"/>
                </a:solidFill>
                <a:latin typeface="Times New Roman" charset="0"/>
              </a:rPr>
              <a:t>I. řádu</a:t>
            </a:r>
          </a:p>
          <a:p>
            <a:pPr algn="ctr"/>
            <a:r>
              <a:rPr lang="cs-CZ" altLang="cs-CZ" dirty="0" smtClean="0">
                <a:solidFill>
                  <a:srgbClr val="02283F"/>
                </a:solidFill>
                <a:latin typeface="Times New Roman" charset="0"/>
              </a:rPr>
              <a:t>(stát</a:t>
            </a:r>
            <a:r>
              <a:rPr lang="cs-CZ" altLang="cs-CZ" dirty="0">
                <a:solidFill>
                  <a:srgbClr val="02283F"/>
                </a:solidFill>
                <a:latin typeface="Times New Roman" charset="0"/>
              </a:rPr>
              <a:t>, </a:t>
            </a:r>
            <a:r>
              <a:rPr lang="cs-CZ" altLang="cs-CZ" dirty="0" smtClean="0">
                <a:solidFill>
                  <a:srgbClr val="02283F"/>
                </a:solidFill>
                <a:latin typeface="Times New Roman" charset="0"/>
              </a:rPr>
              <a:t>zaměření)</a:t>
            </a:r>
            <a:endParaRPr lang="cs-CZ" altLang="cs-CZ" dirty="0">
              <a:solidFill>
                <a:srgbClr val="02283F"/>
              </a:solidFill>
              <a:latin typeface="Times New Roman" charset="0"/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58875" indent="0">
              <a:spcBef>
                <a:spcPts val="0"/>
              </a:spcBef>
              <a:buNone/>
            </a:pPr>
            <a:r>
              <a:rPr lang="cs-CZ" sz="2000" i="1" dirty="0" smtClean="0">
                <a:solidFill>
                  <a:srgbClr val="7030A0"/>
                </a:solidFill>
              </a:rPr>
              <a:t>Vysvětlit úlohu veřejné IP adresy, lokální apod.</a:t>
            </a:r>
            <a:endParaRPr lang="cs-CZ" sz="1800" i="1" dirty="0">
              <a:solidFill>
                <a:srgbClr val="7030A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Tlačítko akce: Dopředu nebo Další 30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9033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5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13" grpId="0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5611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BCD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Počítačové sítě – adresa IP a DNS</a:t>
            </a:r>
          </a:p>
        </p:txBody>
      </p:sp>
      <p:sp>
        <p:nvSpPr>
          <p:cNvPr id="1025" name="TextovéPole 1024"/>
          <p:cNvSpPr txBox="1"/>
          <p:nvPr/>
        </p:nvSpPr>
        <p:spPr>
          <a:xfrm>
            <a:off x="226862" y="764704"/>
            <a:ext cx="8856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solidFill>
                  <a:srgbClr val="002060"/>
                </a:solidFill>
              </a:rPr>
              <a:t>Funkce hlavní domény (1. řádu):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26862" y="4695527"/>
            <a:ext cx="8856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00CC"/>
                </a:solidFill>
              </a:rPr>
              <a:t>např. http</a:t>
            </a:r>
            <a:r>
              <a:rPr lang="cs-CZ" sz="2400" b="1" dirty="0">
                <a:solidFill>
                  <a:srgbClr val="0000CC"/>
                </a:solidFill>
              </a:rPr>
              <a:t>://</a:t>
            </a:r>
            <a:r>
              <a:rPr lang="cs-CZ" sz="2400" b="1" dirty="0" smtClean="0">
                <a:solidFill>
                  <a:srgbClr val="0000CC"/>
                </a:solidFill>
              </a:rPr>
              <a:t>www.seznam.cz</a:t>
            </a:r>
            <a:endParaRPr lang="cs-CZ" sz="2400" b="1" dirty="0">
              <a:solidFill>
                <a:srgbClr val="0000CC"/>
              </a:solidFill>
            </a:endParaRPr>
          </a:p>
        </p:txBody>
      </p:sp>
      <p:sp>
        <p:nvSpPr>
          <p:cNvPr id="3" name="Mrak 2"/>
          <p:cNvSpPr/>
          <p:nvPr/>
        </p:nvSpPr>
        <p:spPr>
          <a:xfrm>
            <a:off x="7956376" y="764704"/>
            <a:ext cx="936104" cy="576064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AutoShape 4"/>
          <p:cNvSpPr>
            <a:spLocks noChangeArrowheads="1"/>
          </p:cNvSpPr>
          <p:nvPr/>
        </p:nvSpPr>
        <p:spPr bwMode="auto">
          <a:xfrm rot="10800000">
            <a:off x="323528" y="5517226"/>
            <a:ext cx="2736304" cy="648078"/>
          </a:xfrm>
          <a:prstGeom prst="wedgeRectCallout">
            <a:avLst>
              <a:gd name="adj1" fmla="val -64306"/>
              <a:gd name="adj2" fmla="val 100865"/>
            </a:avLst>
          </a:prstGeom>
          <a:blipFill>
            <a:blip r:embed="rId4" cstate="print"/>
            <a:tile tx="0" ty="0" sx="100000" sy="100000" flip="none" algn="tl"/>
          </a:blipFill>
          <a:ln w="38100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rot="10800000"/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cs-CZ" altLang="cs-CZ" sz="1800" dirty="0">
                <a:solidFill>
                  <a:srgbClr val="02283F"/>
                </a:solidFill>
                <a:latin typeface="Times New Roman" charset="0"/>
              </a:rPr>
              <a:t>Zkratka </a:t>
            </a:r>
            <a:r>
              <a:rPr lang="cs-CZ" altLang="cs-CZ" sz="1800" dirty="0" smtClean="0">
                <a:solidFill>
                  <a:srgbClr val="02283F"/>
                </a:solidFill>
                <a:latin typeface="Times New Roman" charset="0"/>
              </a:rPr>
              <a:t>protokolu</a:t>
            </a:r>
          </a:p>
          <a:p>
            <a:pPr algn="ctr" eaLnBrk="1" hangingPunct="1"/>
            <a:r>
              <a:rPr lang="cs-CZ" altLang="cs-CZ" sz="1600" dirty="0" smtClean="0">
                <a:solidFill>
                  <a:srgbClr val="02283F"/>
                </a:solidFill>
                <a:latin typeface="Times New Roman" charset="0"/>
              </a:rPr>
              <a:t>(Hyper </a:t>
            </a:r>
            <a:r>
              <a:rPr lang="cs-CZ" altLang="cs-CZ" sz="1600" dirty="0">
                <a:solidFill>
                  <a:srgbClr val="02283F"/>
                </a:solidFill>
                <a:latin typeface="Times New Roman" charset="0"/>
              </a:rPr>
              <a:t>Text </a:t>
            </a:r>
            <a:r>
              <a:rPr lang="cs-CZ" altLang="cs-CZ" sz="1600" dirty="0" smtClean="0">
                <a:solidFill>
                  <a:srgbClr val="02283F"/>
                </a:solidFill>
                <a:latin typeface="Times New Roman" charset="0"/>
              </a:rPr>
              <a:t>Transfer Protokol</a:t>
            </a:r>
            <a:r>
              <a:rPr lang="cs-CZ" altLang="cs-CZ" sz="1600" dirty="0">
                <a:solidFill>
                  <a:srgbClr val="02283F"/>
                </a:solidFill>
                <a:latin typeface="Times New Roman" charset="0"/>
              </a:rPr>
              <a:t>)</a:t>
            </a:r>
          </a:p>
        </p:txBody>
      </p:sp>
      <p:sp>
        <p:nvSpPr>
          <p:cNvPr id="16" name="AutoShape 5"/>
          <p:cNvSpPr>
            <a:spLocks noChangeArrowheads="1"/>
          </p:cNvSpPr>
          <p:nvPr/>
        </p:nvSpPr>
        <p:spPr bwMode="auto">
          <a:xfrm rot="10800000">
            <a:off x="3131840" y="5517232"/>
            <a:ext cx="1800200" cy="648079"/>
          </a:xfrm>
          <a:prstGeom prst="wedgeRectCallout">
            <a:avLst>
              <a:gd name="adj1" fmla="val -38202"/>
              <a:gd name="adj2" fmla="val 104674"/>
            </a:avLst>
          </a:prstGeom>
          <a:blipFill>
            <a:blip r:embed="rId4" cstate="print"/>
            <a:tile tx="0" ty="0" sx="100000" sy="100000" flip="none" algn="tl"/>
          </a:blipFill>
          <a:ln w="38100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rot="10800000"/>
          <a:lstStyle/>
          <a:p>
            <a:pPr algn="ctr"/>
            <a:r>
              <a:rPr lang="cs-CZ" altLang="cs-CZ" dirty="0" err="1">
                <a:solidFill>
                  <a:srgbClr val="02283F"/>
                </a:solidFill>
                <a:latin typeface="Times New Roman" charset="0"/>
              </a:rPr>
              <a:t>World</a:t>
            </a:r>
            <a:r>
              <a:rPr lang="cs-CZ" altLang="cs-CZ" dirty="0">
                <a:solidFill>
                  <a:srgbClr val="02283F"/>
                </a:solidFill>
                <a:latin typeface="Times New Roman" charset="0"/>
              </a:rPr>
              <a:t> </a:t>
            </a:r>
            <a:r>
              <a:rPr lang="cs-CZ" altLang="cs-CZ" dirty="0" err="1">
                <a:solidFill>
                  <a:srgbClr val="02283F"/>
                </a:solidFill>
                <a:latin typeface="Times New Roman" charset="0"/>
              </a:rPr>
              <a:t>Wide</a:t>
            </a:r>
            <a:r>
              <a:rPr lang="cs-CZ" altLang="cs-CZ" dirty="0">
                <a:solidFill>
                  <a:srgbClr val="02283F"/>
                </a:solidFill>
                <a:latin typeface="Times New Roman" charset="0"/>
              </a:rPr>
              <a:t> </a:t>
            </a:r>
            <a:r>
              <a:rPr lang="cs-CZ" altLang="cs-CZ" dirty="0" smtClean="0">
                <a:solidFill>
                  <a:srgbClr val="02283F"/>
                </a:solidFill>
                <a:latin typeface="Times New Roman" charset="0"/>
              </a:rPr>
              <a:t>Web</a:t>
            </a:r>
          </a:p>
          <a:p>
            <a:pPr algn="ctr"/>
            <a:r>
              <a:rPr lang="cs-CZ" altLang="cs-CZ" dirty="0" smtClean="0">
                <a:solidFill>
                  <a:srgbClr val="02283F"/>
                </a:solidFill>
                <a:latin typeface="Times New Roman" charset="0"/>
              </a:rPr>
              <a:t>(typ sítě)</a:t>
            </a:r>
            <a:endParaRPr lang="cs-CZ" altLang="cs-CZ" dirty="0">
              <a:solidFill>
                <a:srgbClr val="02283F"/>
              </a:solidFill>
              <a:latin typeface="Times New Roman" charset="0"/>
            </a:endParaRPr>
          </a:p>
        </p:txBody>
      </p:sp>
      <p:sp>
        <p:nvSpPr>
          <p:cNvPr id="17" name="AutoShape 6"/>
          <p:cNvSpPr>
            <a:spLocks noChangeArrowheads="1"/>
          </p:cNvSpPr>
          <p:nvPr/>
        </p:nvSpPr>
        <p:spPr bwMode="auto">
          <a:xfrm rot="10800000">
            <a:off x="5060032" y="5517230"/>
            <a:ext cx="1672208" cy="648078"/>
          </a:xfrm>
          <a:prstGeom prst="wedgeRectCallout">
            <a:avLst>
              <a:gd name="adj1" fmla="val 20993"/>
              <a:gd name="adj2" fmla="val 102683"/>
            </a:avLst>
          </a:prstGeom>
          <a:blipFill>
            <a:blip r:embed="rId4" cstate="print"/>
            <a:tile tx="0" ty="0" sx="100000" sy="100000" flip="none" algn="tl"/>
          </a:blipFill>
          <a:ln w="38100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rot="10800000"/>
          <a:lstStyle/>
          <a:p>
            <a:pPr algn="ctr"/>
            <a:r>
              <a:rPr lang="cs-CZ" altLang="cs-CZ" dirty="0" smtClean="0">
                <a:solidFill>
                  <a:srgbClr val="02283F"/>
                </a:solidFill>
                <a:latin typeface="Times New Roman" charset="0"/>
              </a:rPr>
              <a:t>doména II. řádu</a:t>
            </a:r>
          </a:p>
          <a:p>
            <a:pPr algn="ctr"/>
            <a:r>
              <a:rPr lang="cs-CZ" altLang="cs-CZ" dirty="0" smtClean="0">
                <a:solidFill>
                  <a:srgbClr val="02283F"/>
                </a:solidFill>
                <a:latin typeface="Times New Roman" charset="0"/>
              </a:rPr>
              <a:t>(vlastník uzlu)</a:t>
            </a:r>
            <a:endParaRPr lang="cs-CZ" altLang="cs-CZ" dirty="0">
              <a:solidFill>
                <a:srgbClr val="02283F"/>
              </a:solidFill>
              <a:latin typeface="Times New Roman" charset="0"/>
            </a:endParaRPr>
          </a:p>
        </p:txBody>
      </p:sp>
      <p:sp>
        <p:nvSpPr>
          <p:cNvPr id="18" name="AutoShape 7"/>
          <p:cNvSpPr>
            <a:spLocks noChangeArrowheads="1"/>
          </p:cNvSpPr>
          <p:nvPr/>
        </p:nvSpPr>
        <p:spPr bwMode="auto">
          <a:xfrm rot="10800000">
            <a:off x="6876256" y="5517232"/>
            <a:ext cx="1656184" cy="648079"/>
          </a:xfrm>
          <a:prstGeom prst="wedgeRectCallout">
            <a:avLst>
              <a:gd name="adj1" fmla="val 68946"/>
              <a:gd name="adj2" fmla="val 94561"/>
            </a:avLst>
          </a:prstGeom>
          <a:blipFill>
            <a:blip r:embed="rId4" cstate="print"/>
            <a:tile tx="0" ty="0" sx="100000" sy="100000" flip="none" algn="tl"/>
          </a:blipFill>
          <a:ln w="38100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rot="10800000"/>
          <a:lstStyle/>
          <a:p>
            <a:pPr algn="ctr"/>
            <a:r>
              <a:rPr lang="cs-CZ" altLang="cs-CZ" dirty="0">
                <a:solidFill>
                  <a:srgbClr val="02283F"/>
                </a:solidFill>
                <a:latin typeface="Times New Roman" charset="0"/>
              </a:rPr>
              <a:t>Doména </a:t>
            </a:r>
            <a:r>
              <a:rPr lang="cs-CZ" altLang="cs-CZ" dirty="0" smtClean="0">
                <a:solidFill>
                  <a:srgbClr val="02283F"/>
                </a:solidFill>
                <a:latin typeface="Times New Roman" charset="0"/>
              </a:rPr>
              <a:t>I. řádu</a:t>
            </a:r>
          </a:p>
          <a:p>
            <a:pPr algn="ctr"/>
            <a:r>
              <a:rPr lang="cs-CZ" altLang="cs-CZ" dirty="0" smtClean="0">
                <a:solidFill>
                  <a:srgbClr val="02283F"/>
                </a:solidFill>
                <a:latin typeface="Times New Roman" charset="0"/>
              </a:rPr>
              <a:t>(stát</a:t>
            </a:r>
            <a:r>
              <a:rPr lang="cs-CZ" altLang="cs-CZ" dirty="0">
                <a:solidFill>
                  <a:srgbClr val="02283F"/>
                </a:solidFill>
                <a:latin typeface="Times New Roman" charset="0"/>
              </a:rPr>
              <a:t>, </a:t>
            </a:r>
            <a:r>
              <a:rPr lang="cs-CZ" altLang="cs-CZ" dirty="0" smtClean="0">
                <a:solidFill>
                  <a:srgbClr val="02283F"/>
                </a:solidFill>
                <a:latin typeface="Times New Roman" charset="0"/>
              </a:rPr>
              <a:t>zaměření)</a:t>
            </a:r>
            <a:endParaRPr lang="cs-CZ" altLang="cs-CZ" dirty="0">
              <a:solidFill>
                <a:srgbClr val="02283F"/>
              </a:solidFill>
              <a:latin typeface="Times New Roman" charset="0"/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58875" indent="0">
              <a:spcBef>
                <a:spcPts val="0"/>
              </a:spcBef>
              <a:buNone/>
            </a:pPr>
            <a:r>
              <a:rPr lang="cs-CZ" sz="2000" i="1" dirty="0" smtClean="0">
                <a:solidFill>
                  <a:srgbClr val="7030A0"/>
                </a:solidFill>
              </a:rPr>
              <a:t>Vysvětlit </a:t>
            </a:r>
            <a:r>
              <a:rPr lang="cs-CZ" sz="2000" i="1" dirty="0" smtClean="0">
                <a:solidFill>
                  <a:srgbClr val="7030A0"/>
                </a:solidFill>
              </a:rPr>
              <a:t>vznik </a:t>
            </a:r>
            <a:r>
              <a:rPr lang="cs-CZ" sz="2000" i="1" dirty="0" smtClean="0">
                <a:solidFill>
                  <a:srgbClr val="7030A0"/>
                </a:solidFill>
              </a:rPr>
              <a:t>domén 1. řádu.</a:t>
            </a:r>
            <a:endParaRPr lang="cs-CZ" sz="1800" i="1" dirty="0">
              <a:solidFill>
                <a:srgbClr val="7030A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Tlačítko akce: Dopředu nebo Další 30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35264" y="1484782"/>
            <a:ext cx="4248704" cy="2592289"/>
          </a:xfrm>
          <a:prstGeom prst="cloudCallout">
            <a:avLst>
              <a:gd name="adj1" fmla="val 97821"/>
              <a:gd name="adj2" fmla="val 757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u="sng" dirty="0" smtClean="0"/>
              <a:t>státní - národní domény (norma)</a:t>
            </a:r>
          </a:p>
          <a:p>
            <a:pPr algn="ctr"/>
            <a:r>
              <a:rPr lang="cs-CZ" sz="2400" dirty="0" err="1" smtClean="0"/>
              <a:t>cz</a:t>
            </a:r>
            <a:r>
              <a:rPr lang="cs-CZ" sz="2400" dirty="0" smtClean="0"/>
              <a:t>, </a:t>
            </a:r>
            <a:r>
              <a:rPr lang="cs-CZ" sz="2400" dirty="0" err="1" smtClean="0"/>
              <a:t>sk</a:t>
            </a:r>
            <a:r>
              <a:rPr lang="cs-CZ" sz="2400" dirty="0" smtClean="0"/>
              <a:t>, de, </a:t>
            </a:r>
            <a:r>
              <a:rPr lang="cs-CZ" sz="2400" dirty="0" err="1" smtClean="0"/>
              <a:t>ru</a:t>
            </a:r>
            <a:r>
              <a:rPr lang="cs-CZ" sz="2400" dirty="0" smtClean="0"/>
              <a:t>, </a:t>
            </a:r>
            <a:r>
              <a:rPr lang="cs-CZ" sz="2400" dirty="0" err="1" smtClean="0"/>
              <a:t>uk</a:t>
            </a:r>
            <a:r>
              <a:rPr lang="cs-CZ" sz="2400" dirty="0" smtClean="0"/>
              <a:t>, </a:t>
            </a:r>
            <a:r>
              <a:rPr lang="cs-CZ" sz="2400" dirty="0" err="1" smtClean="0"/>
              <a:t>eu</a:t>
            </a:r>
            <a:r>
              <a:rPr lang="cs-CZ" sz="2400" dirty="0" smtClean="0"/>
              <a:t>, …</a:t>
            </a:r>
            <a:endParaRPr lang="cs-CZ" sz="2400" dirty="0"/>
          </a:p>
        </p:txBody>
      </p:sp>
      <p:sp>
        <p:nvSpPr>
          <p:cNvPr id="19" name="Obláček 18"/>
          <p:cNvSpPr/>
          <p:nvPr/>
        </p:nvSpPr>
        <p:spPr>
          <a:xfrm>
            <a:off x="4655354" y="1484782"/>
            <a:ext cx="4428492" cy="2592289"/>
          </a:xfrm>
          <a:prstGeom prst="cloudCallout">
            <a:avLst>
              <a:gd name="adj1" fmla="val -12210"/>
              <a:gd name="adj2" fmla="val 755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u="sng" dirty="0" smtClean="0"/>
              <a:t>obecné domény – dle oblasti využívání</a:t>
            </a:r>
          </a:p>
          <a:p>
            <a:pPr algn="ctr"/>
            <a:r>
              <a:rPr lang="cs-CZ" sz="2400" dirty="0" err="1" smtClean="0"/>
              <a:t>com</a:t>
            </a:r>
            <a:r>
              <a:rPr lang="cs-CZ" sz="2400" dirty="0" smtClean="0"/>
              <a:t>, </a:t>
            </a:r>
            <a:r>
              <a:rPr lang="cs-CZ" sz="2400" dirty="0" err="1" smtClean="0"/>
              <a:t>net</a:t>
            </a:r>
            <a:r>
              <a:rPr lang="cs-CZ" sz="2400" dirty="0" smtClean="0"/>
              <a:t>, </a:t>
            </a:r>
            <a:r>
              <a:rPr lang="cs-CZ" sz="2400" dirty="0" err="1" smtClean="0"/>
              <a:t>org</a:t>
            </a:r>
            <a:r>
              <a:rPr lang="cs-CZ" sz="2400" dirty="0" smtClean="0"/>
              <a:t>, </a:t>
            </a:r>
            <a:r>
              <a:rPr lang="cs-CZ" sz="2400" dirty="0" err="1" smtClean="0"/>
              <a:t>edu</a:t>
            </a:r>
            <a:r>
              <a:rPr lang="cs-CZ" sz="2400" dirty="0" smtClean="0"/>
              <a:t>, </a:t>
            </a:r>
            <a:r>
              <a:rPr lang="cs-CZ" sz="2400" dirty="0" err="1" smtClean="0"/>
              <a:t>info</a:t>
            </a:r>
            <a:r>
              <a:rPr lang="cs-CZ" sz="2400" dirty="0" smtClean="0"/>
              <a:t>, </a:t>
            </a:r>
            <a:r>
              <a:rPr lang="cs-CZ" sz="2400" dirty="0" err="1" smtClean="0"/>
              <a:t>biz</a:t>
            </a:r>
            <a:r>
              <a:rPr lang="cs-CZ" sz="2400" dirty="0" smtClean="0"/>
              <a:t>, </a:t>
            </a:r>
            <a:r>
              <a:rPr lang="cs-CZ" sz="2400" dirty="0" err="1" smtClean="0"/>
              <a:t>gov</a:t>
            </a:r>
            <a:r>
              <a:rPr lang="cs-CZ" sz="2400" dirty="0" smtClean="0"/>
              <a:t>, …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483502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5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5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13" grpId="0"/>
      <p:bldP spid="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68227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BCD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Počítačové sítě – adresa IP a DNS</a:t>
            </a:r>
          </a:p>
        </p:txBody>
      </p:sp>
      <p:sp>
        <p:nvSpPr>
          <p:cNvPr id="1025" name="TextovéPole 1024"/>
          <p:cNvSpPr txBox="1"/>
          <p:nvPr/>
        </p:nvSpPr>
        <p:spPr>
          <a:xfrm>
            <a:off x="226862" y="764704"/>
            <a:ext cx="8856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solidFill>
                  <a:srgbClr val="002060"/>
                </a:solidFill>
              </a:rPr>
              <a:t>Funkce DNS (</a:t>
            </a:r>
            <a:r>
              <a:rPr lang="cs-CZ" sz="2400" b="1" dirty="0" err="1" smtClean="0">
                <a:solidFill>
                  <a:srgbClr val="002060"/>
                </a:solidFill>
              </a:rPr>
              <a:t>Domain</a:t>
            </a:r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b="1" dirty="0" err="1" smtClean="0">
                <a:solidFill>
                  <a:srgbClr val="002060"/>
                </a:solidFill>
              </a:rPr>
              <a:t>Name</a:t>
            </a:r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b="1" dirty="0" err="1" smtClean="0">
                <a:solidFill>
                  <a:srgbClr val="002060"/>
                </a:solidFill>
              </a:rPr>
              <a:t>System</a:t>
            </a:r>
            <a:r>
              <a:rPr lang="cs-CZ" sz="2400" b="1" dirty="0" smtClean="0">
                <a:solidFill>
                  <a:srgbClr val="002060"/>
                </a:solidFill>
              </a:rPr>
              <a:t>):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26862" y="1196752"/>
            <a:ext cx="8856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>
                <a:solidFill>
                  <a:srgbClr val="0000CC"/>
                </a:solidFill>
              </a:rPr>
              <a:t>Uživatel hledá doménu – např. portál Seznam = www.seznam.cz </a:t>
            </a:r>
          </a:p>
        </p:txBody>
      </p:sp>
      <p:sp>
        <p:nvSpPr>
          <p:cNvPr id="3" name="Mrak 2"/>
          <p:cNvSpPr/>
          <p:nvPr/>
        </p:nvSpPr>
        <p:spPr>
          <a:xfrm>
            <a:off x="7956376" y="764704"/>
            <a:ext cx="936104" cy="576064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Mrak 21"/>
          <p:cNvSpPr/>
          <p:nvPr/>
        </p:nvSpPr>
        <p:spPr>
          <a:xfrm>
            <a:off x="5364088" y="1772816"/>
            <a:ext cx="3240360" cy="2376264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3501008"/>
            <a:ext cx="1800200" cy="18002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3140968"/>
            <a:ext cx="1625397" cy="1625397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772816"/>
            <a:ext cx="1547877" cy="1860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1043608" y="4221088"/>
            <a:ext cx="11426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i="1" dirty="0" smtClean="0">
                <a:solidFill>
                  <a:srgbClr val="0000CC"/>
                </a:solidFill>
              </a:rPr>
              <a:t>seznam.cz</a:t>
            </a:r>
            <a:endParaRPr lang="cs-CZ" i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1520" y="328498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C00000"/>
                </a:solidFill>
              </a:rPr>
              <a:t>uživatel</a:t>
            </a:r>
            <a:endParaRPr lang="cs-CZ" sz="2400" b="1" u="sng" dirty="0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716016" y="2780928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err="1" smtClean="0">
                <a:solidFill>
                  <a:srgbClr val="C00000"/>
                </a:solidFill>
              </a:rPr>
              <a:t>DNS</a:t>
            </a:r>
            <a:r>
              <a:rPr lang="cs-CZ" sz="2400" b="1" u="sng" dirty="0" smtClean="0">
                <a:solidFill>
                  <a:srgbClr val="C00000"/>
                </a:solidFill>
              </a:rPr>
              <a:t> server</a:t>
            </a:r>
            <a:endParaRPr lang="cs-CZ" sz="2400" b="1" u="sng" dirty="0">
              <a:solidFill>
                <a:srgbClr val="C00000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 rot="20663612">
            <a:off x="1709243" y="3554906"/>
            <a:ext cx="15177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>
                <a:solidFill>
                  <a:srgbClr val="0000CC"/>
                </a:solidFill>
              </a:rPr>
              <a:t>www.seznam.cz</a:t>
            </a:r>
            <a:endParaRPr lang="cs-CZ" sz="1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339752" y="1556792"/>
            <a:ext cx="10081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C00000"/>
                </a:solidFill>
              </a:rPr>
              <a:t>server</a:t>
            </a:r>
          </a:p>
          <a:p>
            <a:r>
              <a:rPr lang="cs-CZ" sz="1400" b="1" dirty="0" err="1" smtClean="0">
                <a:solidFill>
                  <a:srgbClr val="C00000"/>
                </a:solidFill>
              </a:rPr>
              <a:t>proxy</a:t>
            </a:r>
            <a:r>
              <a:rPr lang="cs-CZ" sz="1400" b="1" dirty="0" smtClean="0">
                <a:solidFill>
                  <a:srgbClr val="C00000"/>
                </a:solidFill>
              </a:rPr>
              <a:t>, web</a:t>
            </a:r>
            <a:endParaRPr lang="cs-CZ" sz="1400" b="1" dirty="0">
              <a:solidFill>
                <a:srgbClr val="C00000"/>
              </a:solidFill>
            </a:endParaRPr>
          </a:p>
        </p:txBody>
      </p:sp>
      <p:cxnSp>
        <p:nvCxnSpPr>
          <p:cNvPr id="20" name="Přímá spojnice se šipkou 19"/>
          <p:cNvCxnSpPr/>
          <p:nvPr/>
        </p:nvCxnSpPr>
        <p:spPr>
          <a:xfrm flipV="1">
            <a:off x="1763688" y="3573016"/>
            <a:ext cx="1512168" cy="43204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bdélník 33"/>
          <p:cNvSpPr/>
          <p:nvPr/>
        </p:nvSpPr>
        <p:spPr>
          <a:xfrm rot="1425439">
            <a:off x="3423761" y="3720372"/>
            <a:ext cx="15177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>
                <a:solidFill>
                  <a:srgbClr val="0000CC"/>
                </a:solidFill>
              </a:rPr>
              <a:t>www.seznam.cz</a:t>
            </a:r>
            <a:endParaRPr lang="cs-CZ" sz="1600" dirty="0"/>
          </a:p>
        </p:txBody>
      </p:sp>
      <p:cxnSp>
        <p:nvCxnSpPr>
          <p:cNvPr id="35" name="Přímá spojnice se šipkou 34"/>
          <p:cNvCxnSpPr/>
          <p:nvPr/>
        </p:nvCxnSpPr>
        <p:spPr>
          <a:xfrm>
            <a:off x="3275856" y="3601948"/>
            <a:ext cx="1584177" cy="69114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/>
          <p:nvPr/>
        </p:nvCxnSpPr>
        <p:spPr>
          <a:xfrm flipH="1" flipV="1">
            <a:off x="3275856" y="3356992"/>
            <a:ext cx="1584176" cy="648072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 flipH="1">
            <a:off x="1475656" y="3356992"/>
            <a:ext cx="1800200" cy="504056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/>
          <p:nvPr/>
        </p:nvCxnSpPr>
        <p:spPr>
          <a:xfrm>
            <a:off x="3491880" y="2204864"/>
            <a:ext cx="3888432" cy="144016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bdélník 39"/>
          <p:cNvSpPr/>
          <p:nvPr/>
        </p:nvSpPr>
        <p:spPr>
          <a:xfrm rot="1263894">
            <a:off x="3385869" y="3428271"/>
            <a:ext cx="16380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1600" dirty="0" smtClean="0">
                <a:solidFill>
                  <a:srgbClr val="0000CC"/>
                </a:solidFill>
              </a:rPr>
              <a:t>http://77.75.76.3</a:t>
            </a:r>
            <a:endParaRPr lang="cs-CZ" sz="1600" dirty="0">
              <a:solidFill>
                <a:srgbClr val="0000CC"/>
              </a:solidFill>
            </a:endParaRPr>
          </a:p>
        </p:txBody>
      </p:sp>
      <p:cxnSp>
        <p:nvCxnSpPr>
          <p:cNvPr id="46" name="Přímá spojnice se šipkou 45"/>
          <p:cNvCxnSpPr/>
          <p:nvPr/>
        </p:nvCxnSpPr>
        <p:spPr>
          <a:xfrm flipV="1">
            <a:off x="1403648" y="2204864"/>
            <a:ext cx="2016224" cy="1512168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916832"/>
            <a:ext cx="1008112" cy="1211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Obdélník 64"/>
          <p:cNvSpPr/>
          <p:nvPr/>
        </p:nvSpPr>
        <p:spPr>
          <a:xfrm>
            <a:off x="6732240" y="1628800"/>
            <a:ext cx="2236831" cy="461665"/>
          </a:xfrm>
          <a:prstGeom prst="rect">
            <a:avLst/>
          </a:prstGeom>
          <a:solidFill>
            <a:srgbClr val="FFFF00">
              <a:alpha val="60000"/>
            </a:srgbClr>
          </a:solidFill>
        </p:spPr>
        <p:txBody>
          <a:bodyPr wrap="none">
            <a:spAutoFit/>
          </a:bodyPr>
          <a:lstStyle/>
          <a:p>
            <a:r>
              <a:rPr lang="cs-CZ" sz="2400" b="1" u="sng" dirty="0">
                <a:solidFill>
                  <a:srgbClr val="C00000"/>
                </a:solidFill>
              </a:rPr>
              <a:t>www.seznam.cz</a:t>
            </a:r>
          </a:p>
        </p:txBody>
      </p:sp>
      <p:sp>
        <p:nvSpPr>
          <p:cNvPr id="59" name="Ovál 58"/>
          <p:cNvSpPr/>
          <p:nvPr/>
        </p:nvSpPr>
        <p:spPr>
          <a:xfrm>
            <a:off x="3059832" y="3717032"/>
            <a:ext cx="432048" cy="43204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1</a:t>
            </a:r>
            <a:endParaRPr lang="cs-CZ" sz="2400" b="1" dirty="0"/>
          </a:p>
        </p:txBody>
      </p:sp>
      <p:sp>
        <p:nvSpPr>
          <p:cNvPr id="67" name="Ovál 66"/>
          <p:cNvSpPr/>
          <p:nvPr/>
        </p:nvSpPr>
        <p:spPr>
          <a:xfrm>
            <a:off x="2987824" y="2852936"/>
            <a:ext cx="432048" cy="432048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2</a:t>
            </a:r>
            <a:endParaRPr lang="cs-CZ" sz="2400" b="1" dirty="0"/>
          </a:p>
        </p:txBody>
      </p:sp>
      <p:sp>
        <p:nvSpPr>
          <p:cNvPr id="68" name="Ovál 67"/>
          <p:cNvSpPr/>
          <p:nvPr/>
        </p:nvSpPr>
        <p:spPr>
          <a:xfrm>
            <a:off x="3275856" y="1772816"/>
            <a:ext cx="432048" cy="432048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3</a:t>
            </a:r>
            <a:endParaRPr lang="cs-CZ" sz="2400" b="1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2051720" y="4725144"/>
            <a:ext cx="66247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b="1" dirty="0" smtClean="0">
                <a:solidFill>
                  <a:srgbClr val="02283F"/>
                </a:solidFill>
              </a:rPr>
              <a:t>Postup převodu domén na IP pomocí </a:t>
            </a:r>
            <a:r>
              <a:rPr lang="cs-CZ" sz="2000" b="1" dirty="0" err="1" smtClean="0">
                <a:solidFill>
                  <a:srgbClr val="02283F"/>
                </a:solidFill>
              </a:rPr>
              <a:t>DNS</a:t>
            </a:r>
            <a:r>
              <a:rPr lang="cs-CZ" sz="2000" b="1" dirty="0" smtClean="0">
                <a:solidFill>
                  <a:srgbClr val="02283F"/>
                </a:solidFill>
              </a:rPr>
              <a:t>: </a:t>
            </a:r>
          </a:p>
          <a:p>
            <a:pPr marL="280988" indent="-280988" algn="just">
              <a:buAutoNum type="arabicPeriod"/>
            </a:pPr>
            <a:r>
              <a:rPr lang="cs-CZ" sz="2000" i="1" dirty="0" smtClean="0">
                <a:solidFill>
                  <a:srgbClr val="006600"/>
                </a:solidFill>
              </a:rPr>
              <a:t>uživatel pomocí Browseru zadá textovou  adresu (domény)</a:t>
            </a:r>
          </a:p>
          <a:p>
            <a:pPr marL="280988" indent="-280988" algn="just">
              <a:buAutoNum type="arabicPeriod"/>
            </a:pPr>
            <a:r>
              <a:rPr lang="cs-CZ" sz="2000" i="1" dirty="0" smtClean="0">
                <a:solidFill>
                  <a:srgbClr val="006600"/>
                </a:solidFill>
              </a:rPr>
              <a:t>poskytovatel přepošle žádost do </a:t>
            </a:r>
            <a:r>
              <a:rPr lang="cs-CZ" sz="2000" i="1" dirty="0" err="1" smtClean="0">
                <a:solidFill>
                  <a:srgbClr val="006600"/>
                </a:solidFill>
              </a:rPr>
              <a:t>DNS</a:t>
            </a:r>
            <a:r>
              <a:rPr lang="cs-CZ" sz="2000" i="1" dirty="0" smtClean="0">
                <a:solidFill>
                  <a:srgbClr val="006600"/>
                </a:solidFill>
              </a:rPr>
              <a:t>, který vrátí IP adresu</a:t>
            </a:r>
          </a:p>
          <a:p>
            <a:pPr marL="280988" indent="-280988" algn="just">
              <a:buAutoNum type="arabicPeriod"/>
            </a:pPr>
            <a:r>
              <a:rPr lang="cs-CZ" sz="2000" i="1" dirty="0" smtClean="0">
                <a:solidFill>
                  <a:srgbClr val="006600"/>
                </a:solidFill>
              </a:rPr>
              <a:t>odeslaná IP adresa se spojí se serverem Firmy a vrátí se požadovaná web stránka</a:t>
            </a: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58875" indent="0">
              <a:spcBef>
                <a:spcPts val="0"/>
              </a:spcBef>
              <a:buNone/>
            </a:pPr>
            <a:r>
              <a:rPr lang="cs-CZ" sz="2000" i="1" dirty="0" smtClean="0">
                <a:solidFill>
                  <a:srgbClr val="7030A0"/>
                </a:solidFill>
              </a:rPr>
              <a:t>Soustředit se na pochopení významu </a:t>
            </a:r>
            <a:r>
              <a:rPr lang="cs-CZ" sz="2000" i="1" dirty="0" err="1" smtClean="0">
                <a:solidFill>
                  <a:srgbClr val="7030A0"/>
                </a:solidFill>
              </a:rPr>
              <a:t>DNS</a:t>
            </a:r>
            <a:r>
              <a:rPr lang="cs-CZ" sz="2000" i="1" dirty="0">
                <a:solidFill>
                  <a:srgbClr val="7030A0"/>
                </a:solidFill>
              </a:rPr>
              <a:t>!</a:t>
            </a:r>
            <a:endParaRPr lang="cs-CZ" sz="1800" i="1" dirty="0">
              <a:solidFill>
                <a:srgbClr val="7030A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Tlačítko akce: Dopředu nebo Další 30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9" name="Obdélník 38"/>
          <p:cNvSpPr/>
          <p:nvPr/>
        </p:nvSpPr>
        <p:spPr>
          <a:xfrm rot="19388427">
            <a:off x="1773525" y="2559933"/>
            <a:ext cx="16380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1600" dirty="0" smtClean="0">
                <a:solidFill>
                  <a:srgbClr val="0000CC"/>
                </a:solidFill>
              </a:rPr>
              <a:t>http://77.75.76.3</a:t>
            </a:r>
            <a:endParaRPr lang="cs-CZ" sz="1600" dirty="0">
              <a:solidFill>
                <a:srgbClr val="0000CC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 rot="20695968">
            <a:off x="1635520" y="3348052"/>
            <a:ext cx="16380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1600" dirty="0" smtClean="0">
                <a:solidFill>
                  <a:srgbClr val="0000CC"/>
                </a:solidFill>
              </a:rPr>
              <a:t>http://77.75.76.3</a:t>
            </a:r>
            <a:endParaRPr lang="cs-CZ" sz="16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0334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8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13" grpId="0"/>
      <p:bldP spid="69" grpId="0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68227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BCD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Mrak 47"/>
          <p:cNvSpPr/>
          <p:nvPr/>
        </p:nvSpPr>
        <p:spPr>
          <a:xfrm>
            <a:off x="6687218" y="3140968"/>
            <a:ext cx="2406696" cy="1008112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Mrak 43"/>
          <p:cNvSpPr/>
          <p:nvPr/>
        </p:nvSpPr>
        <p:spPr>
          <a:xfrm>
            <a:off x="72009" y="1988840"/>
            <a:ext cx="3419871" cy="2016224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Počítačové sítě – adresa IP a DNS</a:t>
            </a:r>
          </a:p>
        </p:txBody>
      </p:sp>
      <p:sp>
        <p:nvSpPr>
          <p:cNvPr id="1025" name="TextovéPole 1024"/>
          <p:cNvSpPr txBox="1"/>
          <p:nvPr/>
        </p:nvSpPr>
        <p:spPr>
          <a:xfrm>
            <a:off x="226862" y="764704"/>
            <a:ext cx="8856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solidFill>
                  <a:srgbClr val="002060"/>
                </a:solidFill>
              </a:rPr>
              <a:t>Co je URL (</a:t>
            </a:r>
            <a:r>
              <a:rPr lang="cs-CZ" sz="2400" b="1" dirty="0" err="1" smtClean="0">
                <a:solidFill>
                  <a:srgbClr val="002060"/>
                </a:solidFill>
              </a:rPr>
              <a:t>Uniform</a:t>
            </a:r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b="1" dirty="0" err="1" smtClean="0">
                <a:solidFill>
                  <a:srgbClr val="002060"/>
                </a:solidFill>
              </a:rPr>
              <a:t>Resource</a:t>
            </a:r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b="1" dirty="0" err="1" smtClean="0">
                <a:solidFill>
                  <a:srgbClr val="002060"/>
                </a:solidFill>
              </a:rPr>
              <a:t>Locator</a:t>
            </a:r>
            <a:r>
              <a:rPr lang="cs-CZ" sz="2400" b="1" dirty="0" smtClean="0">
                <a:solidFill>
                  <a:srgbClr val="002060"/>
                </a:solidFill>
              </a:rPr>
              <a:t>):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26862" y="1196752"/>
            <a:ext cx="89171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solidFill>
                  <a:srgbClr val="0000CC"/>
                </a:solidFill>
              </a:rPr>
              <a:t>URL je také adresa; ale nikoli doména či jenom uzlu (počítače), nýbrž konkrétního dokumentu který je zobrazen na síti.</a:t>
            </a:r>
          </a:p>
        </p:txBody>
      </p:sp>
      <p:sp>
        <p:nvSpPr>
          <p:cNvPr id="3" name="Mrak 2"/>
          <p:cNvSpPr/>
          <p:nvPr/>
        </p:nvSpPr>
        <p:spPr>
          <a:xfrm>
            <a:off x="8033236" y="764704"/>
            <a:ext cx="859244" cy="461665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Mrak 21"/>
          <p:cNvSpPr/>
          <p:nvPr/>
        </p:nvSpPr>
        <p:spPr>
          <a:xfrm>
            <a:off x="4630516" y="1844825"/>
            <a:ext cx="2821804" cy="1512168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1225" y="2852936"/>
            <a:ext cx="1026439" cy="1026439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7437" y="2394132"/>
            <a:ext cx="921106" cy="1106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1475656" y="2060848"/>
            <a:ext cx="10081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C00000"/>
                </a:solidFill>
              </a:rPr>
              <a:t>Server</a:t>
            </a:r>
          </a:p>
          <a:p>
            <a:r>
              <a:rPr lang="cs-CZ" sz="1400" b="1" dirty="0" err="1" smtClean="0">
                <a:solidFill>
                  <a:srgbClr val="C00000"/>
                </a:solidFill>
              </a:rPr>
              <a:t>proxy</a:t>
            </a:r>
            <a:r>
              <a:rPr lang="cs-CZ" sz="1400" b="1" dirty="0" smtClean="0">
                <a:solidFill>
                  <a:srgbClr val="C00000"/>
                </a:solidFill>
              </a:rPr>
              <a:t>, web</a:t>
            </a:r>
            <a:endParaRPr lang="cs-CZ" sz="1400" b="1" dirty="0">
              <a:solidFill>
                <a:srgbClr val="C00000"/>
              </a:solidFill>
            </a:endParaRPr>
          </a:p>
        </p:txBody>
      </p:sp>
      <p:cxnSp>
        <p:nvCxnSpPr>
          <p:cNvPr id="46" name="Přímá spojnice se šipkou 45"/>
          <p:cNvCxnSpPr/>
          <p:nvPr/>
        </p:nvCxnSpPr>
        <p:spPr>
          <a:xfrm flipV="1">
            <a:off x="1547664" y="2708920"/>
            <a:ext cx="1224136" cy="504056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16832"/>
            <a:ext cx="1008112" cy="1211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8" name="Přímá spojnice se šipkou 37"/>
          <p:cNvCxnSpPr/>
          <p:nvPr/>
        </p:nvCxnSpPr>
        <p:spPr>
          <a:xfrm flipV="1">
            <a:off x="2771800" y="2708920"/>
            <a:ext cx="3384376" cy="1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ovéPole 68"/>
          <p:cNvSpPr txBox="1"/>
          <p:nvPr/>
        </p:nvSpPr>
        <p:spPr>
          <a:xfrm>
            <a:off x="35496" y="4077072"/>
            <a:ext cx="91450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b="1" u="sng" dirty="0" smtClean="0">
                <a:solidFill>
                  <a:srgbClr val="006600"/>
                </a:solidFill>
              </a:rPr>
              <a:t>URL = protokol + doménová adresa + relativní adresa ke složce + název souboru</a:t>
            </a:r>
            <a:r>
              <a:rPr lang="cs-CZ" sz="2000" b="1" dirty="0" smtClean="0">
                <a:solidFill>
                  <a:srgbClr val="006600"/>
                </a:solidFill>
              </a:rPr>
              <a:t>.</a:t>
            </a:r>
          </a:p>
          <a:p>
            <a:pPr marL="280988" indent="-280988" algn="just">
              <a:buAutoNum type="arabicPeriod"/>
            </a:pPr>
            <a:r>
              <a:rPr lang="cs-CZ" sz="2000" i="1" dirty="0" smtClean="0">
                <a:solidFill>
                  <a:srgbClr val="006600"/>
                </a:solidFill>
              </a:rPr>
              <a:t>Firemní pracovník vyhotoví nějaký dokument (text, grafika, animace, video, interaktivní program, …) a umístí jej na firemní web, kde má vyhrazen „svůj“ adresní prostor (klasické složky v pevné paměti počítače). </a:t>
            </a:r>
          </a:p>
          <a:p>
            <a:pPr marL="280988" indent="-280988" algn="just">
              <a:buAutoNum type="arabicPeriod"/>
            </a:pPr>
            <a:r>
              <a:rPr lang="cs-CZ" sz="2000" i="1" dirty="0" smtClean="0">
                <a:solidFill>
                  <a:srgbClr val="006600"/>
                </a:solidFill>
              </a:rPr>
              <a:t>Odkaz na tento dokument je zveřejněn na firemních www stránkách.</a:t>
            </a:r>
          </a:p>
          <a:p>
            <a:pPr marL="280988" indent="-280988" algn="just">
              <a:buAutoNum type="arabicPeriod"/>
            </a:pPr>
            <a:r>
              <a:rPr lang="cs-CZ" sz="2000" i="1" dirty="0" smtClean="0">
                <a:solidFill>
                  <a:srgbClr val="006600"/>
                </a:solidFill>
              </a:rPr>
              <a:t>Zákazník si jej může díky URL prohlédnout, objednat, …</a:t>
            </a:r>
          </a:p>
          <a:p>
            <a:pPr algn="just"/>
            <a:r>
              <a:rPr lang="cs-CZ" sz="2000" b="1" dirty="0" smtClean="0">
                <a:solidFill>
                  <a:srgbClr val="006600"/>
                </a:solidFill>
              </a:rPr>
              <a:t>Příklad: </a:t>
            </a:r>
            <a:r>
              <a:rPr lang="cs-CZ" sz="2000" b="1" dirty="0">
                <a:solidFill>
                  <a:srgbClr val="006600"/>
                </a:solidFill>
              </a:rPr>
              <a:t>http://www1.stsul.cz:8080/soukup/multimedia/mm_repre.ppsx</a:t>
            </a:r>
            <a:endParaRPr lang="cs-CZ" sz="2000" b="1" dirty="0" smtClean="0">
              <a:solidFill>
                <a:srgbClr val="0066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997394" y="2780928"/>
            <a:ext cx="1126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i="1" dirty="0" smtClean="0">
                <a:solidFill>
                  <a:srgbClr val="0000CC"/>
                </a:solidFill>
              </a:rPr>
              <a:t>dokument</a:t>
            </a:r>
            <a:endParaRPr lang="cs-CZ" i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1520" y="2564904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u="sng" dirty="0" smtClean="0">
                <a:solidFill>
                  <a:srgbClr val="C00000"/>
                </a:solidFill>
              </a:rPr>
              <a:t>Pracovník</a:t>
            </a:r>
            <a:endParaRPr lang="cs-CZ" sz="2000" b="1" i="1" u="sng" dirty="0">
              <a:solidFill>
                <a:srgbClr val="C0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4499992" y="2027750"/>
            <a:ext cx="1224136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0000CC"/>
                </a:solidFill>
              </a:rPr>
              <a:t>Internet</a:t>
            </a:r>
            <a:endParaRPr lang="cs-CZ" sz="2400" b="1" u="sng" dirty="0">
              <a:solidFill>
                <a:srgbClr val="0000CC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467544" y="2060848"/>
            <a:ext cx="1075269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0000CC"/>
                </a:solidFill>
              </a:rPr>
              <a:t>Firma</a:t>
            </a:r>
            <a:endParaRPr lang="cs-CZ" sz="2400" b="1" u="sng" dirty="0">
              <a:solidFill>
                <a:srgbClr val="0000CC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7164288" y="3356992"/>
            <a:ext cx="142557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0000CC"/>
                </a:solidFill>
              </a:rPr>
              <a:t>Zákazník</a:t>
            </a:r>
            <a:endParaRPr lang="cs-CZ" sz="2400" b="1" u="sng" dirty="0">
              <a:solidFill>
                <a:srgbClr val="0000CC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2411761" y="2132856"/>
            <a:ext cx="1512167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i="1" dirty="0" smtClean="0">
                <a:solidFill>
                  <a:srgbClr val="0000CC"/>
                </a:solidFill>
              </a:rPr>
              <a:t>Firemní web</a:t>
            </a:r>
            <a:endParaRPr lang="cs-CZ" sz="2000" i="1" dirty="0">
              <a:solidFill>
                <a:srgbClr val="0000CC"/>
              </a:solidFill>
            </a:endParaRPr>
          </a:p>
        </p:txBody>
      </p:sp>
      <p:cxnSp>
        <p:nvCxnSpPr>
          <p:cNvPr id="43" name="Přímá spojnice se šipkou 42"/>
          <p:cNvCxnSpPr>
            <a:endCxn id="47" idx="1"/>
          </p:cNvCxnSpPr>
          <p:nvPr/>
        </p:nvCxnSpPr>
        <p:spPr>
          <a:xfrm>
            <a:off x="6156176" y="2708920"/>
            <a:ext cx="1008112" cy="878905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58875" indent="0">
              <a:spcBef>
                <a:spcPts val="0"/>
              </a:spcBef>
              <a:buNone/>
            </a:pPr>
            <a:r>
              <a:rPr lang="cs-CZ" sz="2000" i="1" dirty="0" smtClean="0">
                <a:solidFill>
                  <a:srgbClr val="7030A0"/>
                </a:solidFill>
              </a:rPr>
              <a:t>Soustředit se na pochopení IP a DNS adresy a URL!</a:t>
            </a:r>
            <a:endParaRPr lang="cs-CZ" sz="1800" i="1" dirty="0">
              <a:solidFill>
                <a:srgbClr val="7030A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Tlačítko akce: Dopředu nebo Další 30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281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9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5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95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13" grpId="0"/>
      <p:bldP spid="69" grpId="0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Počítačové sítě – adresa IP a DNS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251520" y="764704"/>
            <a:ext cx="863187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cs-CZ" sz="2800" b="1" u="sng" dirty="0" err="1" smtClean="0">
                <a:solidFill>
                  <a:srgbClr val="00B050"/>
                </a:solidFill>
              </a:rPr>
              <a:t>Autotest</a:t>
            </a:r>
            <a:r>
              <a:rPr lang="cs-CZ" sz="2800" b="1" u="sng" dirty="0" smtClean="0">
                <a:solidFill>
                  <a:srgbClr val="00B050"/>
                </a:solidFill>
              </a:rPr>
              <a:t> – otázky a úkoly:</a:t>
            </a:r>
            <a:endParaRPr lang="cs-CZ" sz="2400" b="1" u="sng" dirty="0" smtClean="0">
              <a:solidFill>
                <a:srgbClr val="00B050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cs-CZ" sz="2400" dirty="0" smtClean="0">
              <a:solidFill>
                <a:schemeClr val="tx2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cs-CZ" sz="2400" dirty="0" smtClean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8" y="1418000"/>
            <a:ext cx="87865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solidFill>
                  <a:srgbClr val="0070C0"/>
                </a:solidFill>
              </a:rPr>
              <a:t>Co je IP adresa?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solidFill>
                  <a:srgbClr val="0070C0"/>
                </a:solidFill>
              </a:rPr>
              <a:t>Co znamená v sítích slovo „protokol“??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solidFill>
                  <a:srgbClr val="0070C0"/>
                </a:solidFill>
              </a:rPr>
              <a:t>Co označuje zkratka DNS a k čemu se tato služba využívá?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>
                <a:solidFill>
                  <a:srgbClr val="0070C0"/>
                </a:solidFill>
              </a:rPr>
              <a:t>Kdo je </a:t>
            </a:r>
            <a:r>
              <a:rPr lang="cs-CZ" sz="2400" dirty="0" smtClean="0">
                <a:solidFill>
                  <a:srgbClr val="0070C0"/>
                </a:solidFill>
              </a:rPr>
              <a:t>majitel, komu patří následující adresy na Internetu?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solidFill>
                  <a:srgbClr val="0070C0"/>
                </a:solidFill>
              </a:rPr>
              <a:t>Popište jednotlivé položky </a:t>
            </a:r>
            <a:r>
              <a:rPr lang="cs-CZ" sz="2400" dirty="0" err="1" smtClean="0">
                <a:solidFill>
                  <a:srgbClr val="0070C0"/>
                </a:solidFill>
              </a:rPr>
              <a:t>URL</a:t>
            </a:r>
            <a:r>
              <a:rPr lang="cs-CZ" sz="2400" dirty="0" smtClean="0">
                <a:solidFill>
                  <a:srgbClr val="0070C0"/>
                </a:solidFill>
              </a:rPr>
              <a:t> následujících adres.</a:t>
            </a: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37349915"/>
              </p:ext>
            </p:extLst>
          </p:nvPr>
        </p:nvGraphicFramePr>
        <p:xfrm>
          <a:off x="251520" y="3562216"/>
          <a:ext cx="8676456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162"/>
                <a:gridCol w="766029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02283F"/>
                          </a:solidFill>
                        </a:rPr>
                        <a:t>Adresa:</a:t>
                      </a:r>
                      <a:endParaRPr lang="cs-CZ" b="0" dirty="0">
                        <a:solidFill>
                          <a:srgbClr val="02283F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02283F"/>
                          </a:solidFill>
                        </a:rPr>
                        <a:t>http://www1.stsul.cz:8080/soukup/multimedia/mm_repre.ppsx</a:t>
                      </a:r>
                      <a:endParaRPr lang="cs-CZ" b="0" dirty="0">
                        <a:solidFill>
                          <a:srgbClr val="02283F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2283F"/>
                          </a:solidFill>
                        </a:rPr>
                        <a:t>Adresa:</a:t>
                      </a:r>
                      <a:endParaRPr lang="cs-CZ" dirty="0">
                        <a:solidFill>
                          <a:srgbClr val="02283F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2283F"/>
                          </a:solidFill>
                        </a:rPr>
                        <a:t>http://www.4yougratis.it/img/webmaster/gif/computer/18.gif</a:t>
                      </a:r>
                      <a:endParaRPr lang="cs-CZ" dirty="0">
                        <a:solidFill>
                          <a:srgbClr val="02283F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44" name="Picture 4" descr="http://bestpage.cz/gif/G180064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437112"/>
            <a:ext cx="1720205" cy="1310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Mrak 13"/>
          <p:cNvSpPr/>
          <p:nvPr/>
        </p:nvSpPr>
        <p:spPr>
          <a:xfrm>
            <a:off x="7956376" y="764704"/>
            <a:ext cx="936104" cy="576064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http://www.4yougratis.it/img/webmaster/gif/computer/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725144"/>
            <a:ext cx="1312540" cy="1312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55700" indent="0">
              <a:spcBef>
                <a:spcPts val="0"/>
              </a:spcBef>
              <a:buNone/>
            </a:pPr>
            <a:r>
              <a:rPr lang="cs-CZ" sz="2000" dirty="0" smtClean="0">
                <a:solidFill>
                  <a:srgbClr val="C00000"/>
                </a:solidFill>
              </a:rPr>
              <a:t>Napište odpovědi písemně nebo elektronicky a odevzdejte učiteli</a:t>
            </a:r>
            <a:r>
              <a:rPr lang="cs-CZ" sz="2000" b="1" i="1" dirty="0" smtClean="0">
                <a:solidFill>
                  <a:srgbClr val="C00000"/>
                </a:solidFill>
              </a:rPr>
              <a:t>.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84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6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4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BCD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Mrak 12"/>
          <p:cNvSpPr/>
          <p:nvPr/>
        </p:nvSpPr>
        <p:spPr>
          <a:xfrm>
            <a:off x="7308304" y="764704"/>
            <a:ext cx="1728192" cy="1440160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Počítačové sítě – adresa IP a DNS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251520" y="1844824"/>
            <a:ext cx="8712968" cy="1942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cs-CZ" sz="2800" b="1" u="sng" dirty="0" smtClean="0">
                <a:solidFill>
                  <a:srgbClr val="00B050"/>
                </a:solidFill>
              </a:rPr>
              <a:t>Gratulujeme</a:t>
            </a:r>
            <a:r>
              <a:rPr lang="cs-CZ" sz="2400" b="1" u="sng" dirty="0" smtClean="0">
                <a:solidFill>
                  <a:srgbClr val="00B050"/>
                </a:solidFill>
              </a:rPr>
              <a:t>, 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2400" dirty="0" smtClean="0">
              <a:solidFill>
                <a:srgbClr val="00B050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cs-CZ" sz="2400" dirty="0" smtClean="0">
                <a:solidFill>
                  <a:srgbClr val="00B050"/>
                </a:solidFill>
              </a:rPr>
              <a:t>Gratuluji srdečně za úspěšné absolvování další části výukového materiálu o počítačových sítích, přeji hodně elánu do dalšího dílu.</a:t>
            </a:r>
            <a:endParaRPr lang="cs-CZ" sz="2400" b="1" u="sng" dirty="0" smtClean="0">
              <a:solidFill>
                <a:srgbClr val="00B050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cs-CZ" sz="2400" dirty="0" smtClean="0">
              <a:solidFill>
                <a:schemeClr val="tx2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68400" indent="0">
              <a:spcBef>
                <a:spcPts val="0"/>
              </a:spcBef>
              <a:buNone/>
            </a:pPr>
            <a:r>
              <a:rPr lang="cs-CZ" sz="2000" i="1" dirty="0" smtClean="0">
                <a:solidFill>
                  <a:srgbClr val="C00000"/>
                </a:solidFill>
              </a:rPr>
              <a:t>Zamysli se na téma bezpečného používání „otevřených“ veřejných sítí.</a:t>
            </a:r>
            <a:endParaRPr lang="cs-CZ" sz="2000" i="1" dirty="0">
              <a:solidFill>
                <a:srgbClr val="C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26" name="Picture 2" descr="C:\Program Files\Microsoft Office\MEDIA\CAGCAT10\j0293844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719071"/>
            <a:ext cx="1152128" cy="121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4653136"/>
            <a:ext cx="1841500" cy="14351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91880" y="3789040"/>
            <a:ext cx="3409716" cy="2055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2860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9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" grpId="0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772816"/>
            <a:ext cx="7632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Vlastní zdroje a vytvořené materiály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53119" y="2276872"/>
            <a:ext cx="7632848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Webové zdroje a obrázky: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>
                <a:hlinkClick r:id="rId5"/>
              </a:rPr>
              <a:t>http://www.stsul.cz</a:t>
            </a:r>
            <a:endParaRPr lang="cs-CZ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www1.stsul.cz:8080/soukup/multimedia/mm_repre.ppsx</a:t>
            </a:r>
            <a:endParaRPr lang="cs-CZ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www.4yougratis.it/img/webmaster/gif/computer/18.gif</a:t>
            </a:r>
            <a:endParaRPr lang="cs-CZ" dirty="0" smtClean="0"/>
          </a:p>
          <a:p>
            <a:endParaRPr lang="cs-CZ" sz="2000" b="1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Obrázky P2P a P2S - Wikipedie, GNU/GPL: </a:t>
            </a:r>
          </a:p>
          <a:p>
            <a:pPr lvl="1"/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cs.wikipedia.org/wiki/Soubor:P2P-network.svg</a:t>
            </a:r>
            <a:endParaRPr lang="cs-CZ" dirty="0" smtClean="0"/>
          </a:p>
          <a:p>
            <a:pPr lvl="1"/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cs.wikipedia.org/wiki/Soubor:Server-based-network.svg</a:t>
            </a:r>
            <a:endParaRPr lang="cs-CZ" dirty="0" smtClean="0"/>
          </a:p>
          <a:p>
            <a:pPr lvl="1"/>
            <a:endParaRPr lang="cs-CZ" sz="2000" dirty="0"/>
          </a:p>
          <a:p>
            <a:pPr marL="342900" lvl="1" indent="-342900">
              <a:buFont typeface="Arial" pitchFamily="34" charset="0"/>
              <a:buChar char="•"/>
            </a:pPr>
            <a:r>
              <a:rPr lang="cs-CZ" sz="2000" dirty="0" err="1" smtClean="0"/>
              <a:t>emotikony</a:t>
            </a:r>
            <a:r>
              <a:rPr lang="cs-CZ" sz="2000" dirty="0" smtClean="0"/>
              <a:t> a kliparty sady MS-Office, dostupné také na</a:t>
            </a:r>
          </a:p>
          <a:p>
            <a:pPr lvl="1"/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office.microsoft.com/cs-cz/images/MC900442026.aspx</a:t>
            </a:r>
            <a:endParaRPr lang="cs-CZ" dirty="0" smtClean="0"/>
          </a:p>
          <a:p>
            <a:pPr lvl="1"/>
            <a:r>
              <a:rPr lang="cs-CZ" dirty="0">
                <a:hlinkClick r:id="rId11"/>
              </a:rPr>
              <a:t>http://office.microsoft.com/cs-cz/images/?</a:t>
            </a:r>
            <a:r>
              <a:rPr lang="cs-CZ" dirty="0" smtClean="0">
                <a:hlinkClick r:id="rId11"/>
              </a:rPr>
              <a:t>CTT=97</a:t>
            </a:r>
            <a:endParaRPr lang="cs-CZ" dirty="0" smtClean="0"/>
          </a:p>
        </p:txBody>
      </p:sp>
      <p:pic>
        <p:nvPicPr>
          <p:cNvPr id="1026" name="Picture 2" descr="http://www.4yougratis.it/img/webmaster/gif/computer/18.gif"/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4700" y="1268760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45468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13" name="click.wav"/>
          </p:stSnd>
        </p:sndAc>
      </p:transition>
    </mc:Choice>
    <mc:Fallback>
      <p:transition spd="slow">
        <p:fad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3830</TotalTime>
  <Words>1773</Words>
  <Application>Microsoft Office PowerPoint</Application>
  <PresentationFormat>Předvádění na obrazovce (4:3)</PresentationFormat>
  <Paragraphs>308</Paragraphs>
  <Slides>14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STŘEDNÍ ŠKOLA STAVEBNÍ A TECHNICKÁ Ústí nad Labem, Čelakovského 5, příspěvková organizace Páteřní škola Ústeckého kraje</vt:lpstr>
      <vt:lpstr>Počítačové sítě – adresa IP a DNS</vt:lpstr>
      <vt:lpstr>Počítačové sítě – adresa IP a DNS</vt:lpstr>
      <vt:lpstr>Počítačové sítě – adresa IP a DNS</vt:lpstr>
      <vt:lpstr>Počítačové sítě – adresa IP a DNS</vt:lpstr>
      <vt:lpstr>Počítačové sítě – adresa IP a DNS</vt:lpstr>
      <vt:lpstr>Počítačové sítě – adresa IP a DNS</vt:lpstr>
      <vt:lpstr>Počítačové sítě – adresa IP a DNS</vt:lpstr>
      <vt:lpstr>Počítačové sítě – adresa IP a DNS</vt:lpstr>
      <vt:lpstr>Počítačové sítě – adresa IP a DNS</vt:lpstr>
      <vt:lpstr>Počítačové sítě – adresa IP a DNS</vt:lpstr>
      <vt:lpstr>Počítačové sítě – adresa IP a DNS</vt:lpstr>
      <vt:lpstr>Počítačové sítě – adresa IP a DNS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207</cp:revision>
  <dcterms:created xsi:type="dcterms:W3CDTF">2010-11-01T23:40:31Z</dcterms:created>
  <dcterms:modified xsi:type="dcterms:W3CDTF">2014-03-02T16:28:52Z</dcterms:modified>
</cp:coreProperties>
</file>