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304" r:id="rId3"/>
    <p:sldId id="285" r:id="rId4"/>
    <p:sldId id="300" r:id="rId5"/>
    <p:sldId id="299" r:id="rId6"/>
    <p:sldId id="301" r:id="rId7"/>
    <p:sldId id="302" r:id="rId8"/>
    <p:sldId id="306" r:id="rId9"/>
    <p:sldId id="284" r:id="rId10"/>
    <p:sldId id="30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80"/>
    <a:srgbClr val="008000"/>
    <a:srgbClr val="0000CC"/>
    <a:srgbClr val="339933"/>
    <a:srgbClr val="02283F"/>
    <a:srgbClr val="FFFAF0"/>
    <a:srgbClr val="FFFAF5"/>
    <a:srgbClr val="FFF5EB"/>
    <a:srgbClr val="FFEBCD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6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7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estpage.cz/img_profil/img_bestpage2881.jpg" TargetMode="External"/><Relationship Id="rId13" Type="http://schemas.openxmlformats.org/officeDocument/2006/relationships/hyperlink" Target="http://office.microsoft.com/cs-cz/images/?CTT=97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folkbiche.wz.cz/pracovni_list_viry.pdf" TargetMode="External"/><Relationship Id="rId12" Type="http://schemas.openxmlformats.org/officeDocument/2006/relationships/hyperlink" Target="http://office.microsoft.com/cs-cz/images/MC900442026.aspx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Po%C4%8D%C3%ADta%C4%8Dov%C3%BD_%C4%8Derv" TargetMode="External"/><Relationship Id="rId11" Type="http://schemas.openxmlformats.org/officeDocument/2006/relationships/hyperlink" Target="http://www.ecards.cz/posteradd.php?add=ZTgzYTQxNGJmZTBiNGFhNWViNDkyYzcwN2Q0NmMzY2M%3D" TargetMode="External"/><Relationship Id="rId5" Type="http://schemas.openxmlformats.org/officeDocument/2006/relationships/hyperlink" Target="http://cs.wikipedia.org/wiki/Po%C4%8D%C3%ADta%C4%8Dov%C3%BD_virus" TargetMode="External"/><Relationship Id="rId10" Type="http://schemas.openxmlformats.org/officeDocument/2006/relationships/hyperlink" Target="http://www.seznamsebezpecne.cz/desatero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obrazky-gif.wz.cz/ruzne/25/cerv-a-kniha.gif" TargetMode="External"/><Relationship Id="rId1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364467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Princip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dělení sítí, jejich podstata, vlastnosti a použití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Počítačové sítě, použití sítí, bezpečnost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na síti, viry, antiviry, síťové hrozby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učebna, Webová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vyhledávání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informací,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Internet 5 - </a:t>
            </a:r>
            <a:r>
              <a:rPr lang="cs-CZ" sz="2400" b="1" dirty="0" smtClean="0"/>
              <a:t>bezpečnost 1, úvod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VY_32_INOVACE_33_674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5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bezpečnost na síti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692696"/>
            <a:ext cx="89644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Internet </a:t>
            </a:r>
            <a:r>
              <a:rPr lang="cs-CZ" sz="2400" b="1" u="sng" dirty="0">
                <a:solidFill>
                  <a:srgbClr val="C00000"/>
                </a:solidFill>
              </a:rPr>
              <a:t>je </a:t>
            </a:r>
            <a:r>
              <a:rPr lang="cs-CZ" sz="2400" b="1" u="sng" dirty="0" smtClean="0">
                <a:solidFill>
                  <a:srgbClr val="C00000"/>
                </a:solidFill>
              </a:rPr>
              <a:t>otevřenou </a:t>
            </a:r>
            <a:r>
              <a:rPr lang="cs-CZ" sz="2400" b="1" u="sng" dirty="0">
                <a:solidFill>
                  <a:srgbClr val="C00000"/>
                </a:solidFill>
              </a:rPr>
              <a:t>a </a:t>
            </a:r>
            <a:r>
              <a:rPr lang="cs-CZ" sz="2400" b="1" u="sng" dirty="0" smtClean="0">
                <a:solidFill>
                  <a:srgbClr val="C00000"/>
                </a:solidFill>
              </a:rPr>
              <a:t>veřejnou, tedy nepříliš bezpečnou </a:t>
            </a:r>
            <a:r>
              <a:rPr lang="cs-CZ" sz="2400" b="1" u="sng" dirty="0">
                <a:solidFill>
                  <a:srgbClr val="C00000"/>
                </a:solidFill>
              </a:rPr>
              <a:t>sítí. </a:t>
            </a:r>
            <a:endParaRPr lang="cs-CZ" sz="2400" b="1" u="sng" dirty="0" smtClean="0">
              <a:solidFill>
                <a:srgbClr val="C00000"/>
              </a:solidFill>
            </a:endParaRP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Mohlo </a:t>
            </a:r>
            <a:r>
              <a:rPr lang="cs-CZ" sz="2400" dirty="0">
                <a:solidFill>
                  <a:srgbClr val="0000CC"/>
                </a:solidFill>
              </a:rPr>
              <a:t>by se zdát, že internet je </a:t>
            </a:r>
            <a:r>
              <a:rPr lang="cs-CZ" sz="2400" dirty="0" smtClean="0">
                <a:solidFill>
                  <a:srgbClr val="0000CC"/>
                </a:solidFill>
              </a:rPr>
              <a:t>zcela anonymní </a:t>
            </a:r>
            <a:r>
              <a:rPr lang="cs-CZ" sz="2400" dirty="0">
                <a:solidFill>
                  <a:srgbClr val="0000CC"/>
                </a:solidFill>
              </a:rPr>
              <a:t>a o jeho uživatelích nelze nic zjistit. Ve </a:t>
            </a:r>
            <a:r>
              <a:rPr lang="cs-CZ" sz="2400" dirty="0" smtClean="0">
                <a:solidFill>
                  <a:srgbClr val="0000CC"/>
                </a:solidFill>
              </a:rPr>
              <a:t>skutečnosti </a:t>
            </a:r>
            <a:r>
              <a:rPr lang="cs-CZ" sz="2400" dirty="0">
                <a:solidFill>
                  <a:srgbClr val="0000CC"/>
                </a:solidFill>
              </a:rPr>
              <a:t>za sebou všude na stránkách a v </a:t>
            </a:r>
            <a:r>
              <a:rPr lang="cs-CZ" sz="2400" dirty="0" smtClean="0">
                <a:solidFill>
                  <a:srgbClr val="0000CC"/>
                </a:solidFill>
              </a:rPr>
              <a:t>síti zanecháváme svým chováním stopy</a:t>
            </a:r>
            <a:r>
              <a:rPr lang="cs-CZ" sz="2400" dirty="0">
                <a:solidFill>
                  <a:srgbClr val="0000CC"/>
                </a:solidFill>
              </a:rPr>
              <a:t>. </a:t>
            </a:r>
          </a:p>
          <a:p>
            <a:endParaRPr lang="cs-CZ" sz="1200" dirty="0">
              <a:solidFill>
                <a:srgbClr val="7030A0"/>
              </a:solidFill>
            </a:endParaRPr>
          </a:p>
          <a:p>
            <a:r>
              <a:rPr lang="cs-CZ" sz="2400" dirty="0">
                <a:solidFill>
                  <a:srgbClr val="7030A0"/>
                </a:solidFill>
              </a:rPr>
              <a:t>Samostatnou kapitolou </a:t>
            </a:r>
            <a:r>
              <a:rPr lang="cs-CZ" sz="2400" dirty="0" smtClean="0">
                <a:solidFill>
                  <a:srgbClr val="7030A0"/>
                </a:solidFill>
              </a:rPr>
              <a:t>bezpečnosti </a:t>
            </a:r>
            <a:r>
              <a:rPr lang="cs-CZ" sz="2400" dirty="0">
                <a:solidFill>
                  <a:srgbClr val="7030A0"/>
                </a:solidFill>
              </a:rPr>
              <a:t>je elektronická pošta. </a:t>
            </a:r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Osobní </a:t>
            </a:r>
            <a:r>
              <a:rPr lang="cs-CZ" sz="2400" dirty="0">
                <a:solidFill>
                  <a:srgbClr val="7030A0"/>
                </a:solidFill>
              </a:rPr>
              <a:t>schránka e-mailu </a:t>
            </a:r>
            <a:r>
              <a:rPr lang="cs-CZ" sz="2400" dirty="0" smtClean="0">
                <a:solidFill>
                  <a:srgbClr val="7030A0"/>
                </a:solidFill>
              </a:rPr>
              <a:t>s heslem vyvolává </a:t>
            </a:r>
            <a:r>
              <a:rPr lang="cs-CZ" sz="2400" dirty="0">
                <a:solidFill>
                  <a:srgbClr val="7030A0"/>
                </a:solidFill>
              </a:rPr>
              <a:t>pocit </a:t>
            </a:r>
            <a:r>
              <a:rPr lang="cs-CZ" sz="2400" dirty="0" smtClean="0">
                <a:solidFill>
                  <a:srgbClr val="7030A0"/>
                </a:solidFill>
              </a:rPr>
              <a:t>bezpečí </a:t>
            </a:r>
            <a:r>
              <a:rPr lang="cs-CZ" sz="2400" dirty="0">
                <a:solidFill>
                  <a:srgbClr val="7030A0"/>
                </a:solidFill>
              </a:rPr>
              <a:t>a </a:t>
            </a:r>
            <a:r>
              <a:rPr lang="cs-CZ" sz="2400" dirty="0" smtClean="0">
                <a:solidFill>
                  <a:srgbClr val="7030A0"/>
                </a:solidFill>
              </a:rPr>
              <a:t>soukromí. Je jasně </a:t>
            </a:r>
            <a:r>
              <a:rPr lang="cs-CZ" sz="2400" dirty="0">
                <a:solidFill>
                  <a:srgbClr val="7030A0"/>
                </a:solidFill>
              </a:rPr>
              <a:t>daný adresát i odesílatel, ale </a:t>
            </a:r>
            <a:r>
              <a:rPr lang="cs-CZ" sz="2400" dirty="0" smtClean="0">
                <a:solidFill>
                  <a:srgbClr val="7030A0"/>
                </a:solidFill>
              </a:rPr>
              <a:t>během </a:t>
            </a:r>
            <a:r>
              <a:rPr lang="cs-CZ" sz="2400" dirty="0">
                <a:solidFill>
                  <a:srgbClr val="7030A0"/>
                </a:solidFill>
              </a:rPr>
              <a:t>poštovní </a:t>
            </a:r>
            <a:r>
              <a:rPr lang="cs-CZ" sz="2400" dirty="0" smtClean="0">
                <a:solidFill>
                  <a:srgbClr val="7030A0"/>
                </a:solidFill>
              </a:rPr>
              <a:t>přepravy </a:t>
            </a:r>
            <a:r>
              <a:rPr lang="cs-CZ" sz="2400" dirty="0">
                <a:solidFill>
                  <a:srgbClr val="7030A0"/>
                </a:solidFill>
              </a:rPr>
              <a:t>si ji </a:t>
            </a:r>
            <a:r>
              <a:rPr lang="cs-CZ" sz="2400" dirty="0" smtClean="0">
                <a:solidFill>
                  <a:srgbClr val="7030A0"/>
                </a:solidFill>
              </a:rPr>
              <a:t>může každý přečíst. V </a:t>
            </a:r>
            <a:r>
              <a:rPr lang="cs-CZ" sz="2400" dirty="0">
                <a:solidFill>
                  <a:srgbClr val="7030A0"/>
                </a:solidFill>
              </a:rPr>
              <a:t>internetu není obtížné zachytit a </a:t>
            </a:r>
            <a:r>
              <a:rPr lang="cs-CZ" sz="2400" dirty="0" smtClean="0">
                <a:solidFill>
                  <a:srgbClr val="7030A0"/>
                </a:solidFill>
              </a:rPr>
              <a:t>přečíst </a:t>
            </a:r>
            <a:r>
              <a:rPr lang="cs-CZ" sz="2400" dirty="0">
                <a:solidFill>
                  <a:srgbClr val="7030A0"/>
                </a:solidFill>
              </a:rPr>
              <a:t>cizí zprávu, a </a:t>
            </a:r>
            <a:r>
              <a:rPr lang="cs-CZ" sz="2400" dirty="0" smtClean="0">
                <a:solidFill>
                  <a:srgbClr val="7030A0"/>
                </a:solidFill>
              </a:rPr>
              <a:t>dokonce </a:t>
            </a:r>
            <a:r>
              <a:rPr lang="cs-CZ" sz="2400" dirty="0">
                <a:solidFill>
                  <a:srgbClr val="7030A0"/>
                </a:solidFill>
              </a:rPr>
              <a:t>i po </a:t>
            </a:r>
            <a:r>
              <a:rPr lang="cs-CZ" sz="2400" dirty="0" smtClean="0">
                <a:solidFill>
                  <a:srgbClr val="7030A0"/>
                </a:solidFill>
              </a:rPr>
              <a:t>doručení po </a:t>
            </a:r>
            <a:r>
              <a:rPr lang="cs-CZ" sz="2400" dirty="0">
                <a:solidFill>
                  <a:srgbClr val="7030A0"/>
                </a:solidFill>
              </a:rPr>
              <a:t>ní </a:t>
            </a:r>
            <a:r>
              <a:rPr lang="cs-CZ" sz="2400" dirty="0" smtClean="0">
                <a:solidFill>
                  <a:srgbClr val="7030A0"/>
                </a:solidFill>
              </a:rPr>
              <a:t>zůstává </a:t>
            </a:r>
            <a:r>
              <a:rPr lang="cs-CZ" sz="2400" dirty="0">
                <a:solidFill>
                  <a:srgbClr val="7030A0"/>
                </a:solidFill>
              </a:rPr>
              <a:t>stopa. </a:t>
            </a:r>
            <a:endParaRPr lang="cs-CZ" sz="2400" dirty="0" smtClean="0">
              <a:solidFill>
                <a:srgbClr val="7030A0"/>
              </a:solidFill>
            </a:endParaRPr>
          </a:p>
          <a:p>
            <a:endParaRPr lang="cs-CZ" sz="1200" dirty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Bezpečnost práce a ochrana počítače na síti má několik různých charakteristik (podob), proto bude i popis rozdělen, ačkoli vše probíhá současně a tak i ochrana musí být komplexně propojená.</a:t>
            </a:r>
          </a:p>
          <a:p>
            <a:r>
              <a:rPr lang="cs-CZ" sz="2400" i="1" dirty="0" smtClean="0">
                <a:solidFill>
                  <a:srgbClr val="339933"/>
                </a:solidFill>
              </a:rPr>
              <a:t>(to platí i na tabletu, mobilu</a:t>
            </a:r>
            <a:r>
              <a:rPr lang="cs-CZ" sz="2400" i="1" dirty="0">
                <a:solidFill>
                  <a:srgbClr val="339933"/>
                </a:solidFill>
              </a:rPr>
              <a:t>, herní </a:t>
            </a:r>
            <a:r>
              <a:rPr lang="cs-CZ" sz="2400" i="1" dirty="0" smtClean="0">
                <a:solidFill>
                  <a:srgbClr val="339933"/>
                </a:solidFill>
              </a:rPr>
              <a:t>konzoli, </a:t>
            </a:r>
            <a:r>
              <a:rPr lang="cs-CZ" sz="2400" i="1" dirty="0">
                <a:solidFill>
                  <a:srgbClr val="339933"/>
                </a:solidFill>
              </a:rPr>
              <a:t>Smart TV, …) 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Co vede někoho, aby vyráběl škodu druhým lidem?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53258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83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93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5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bezpečnost na síti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692696"/>
            <a:ext cx="8856984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Historie:</a:t>
            </a:r>
          </a:p>
          <a:p>
            <a:pPr algn="just"/>
            <a:endParaRPr lang="cs-CZ" sz="1200" b="1" u="sng" dirty="0" smtClean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Vznik počítačových virů </a:t>
            </a:r>
            <a:r>
              <a:rPr lang="cs-CZ" sz="2400" dirty="0">
                <a:solidFill>
                  <a:srgbClr val="0000CC"/>
                </a:solidFill>
              </a:rPr>
              <a:t>začíná </a:t>
            </a:r>
            <a:r>
              <a:rPr lang="cs-CZ" sz="2400" dirty="0" smtClean="0">
                <a:solidFill>
                  <a:srgbClr val="0000CC"/>
                </a:solidFill>
              </a:rPr>
              <a:t>v podstatě s rozmachem PC na počátku </a:t>
            </a:r>
            <a:r>
              <a:rPr lang="cs-CZ" sz="2400" dirty="0">
                <a:solidFill>
                  <a:srgbClr val="0000CC"/>
                </a:solidFill>
              </a:rPr>
              <a:t>osmdesátých let 20. století. </a:t>
            </a:r>
            <a:endParaRPr lang="cs-CZ" sz="2400" dirty="0" smtClean="0">
              <a:solidFill>
                <a:srgbClr val="0000CC"/>
              </a:solidFill>
            </a:endParaRPr>
          </a:p>
          <a:p>
            <a:pPr algn="just"/>
            <a:endParaRPr lang="cs-CZ" sz="1200" dirty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V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roce 1983 sestrojil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Dr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. Frederik </a:t>
            </a:r>
            <a:r>
              <a:rPr lang="cs-CZ" sz="2400" dirty="0" err="1">
                <a:solidFill>
                  <a:schemeClr val="accent5">
                    <a:lumMod val="50000"/>
                  </a:schemeClr>
                </a:solidFill>
              </a:rPr>
              <a:t>Cohen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 první </a:t>
            </a:r>
            <a:r>
              <a:rPr lang="cs-CZ" sz="2400" dirty="0" err="1">
                <a:solidFill>
                  <a:schemeClr val="accent5">
                    <a:lumMod val="50000"/>
                  </a:schemeClr>
                </a:solidFill>
              </a:rPr>
              <a:t>samomnožící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se program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, který začal označovat jako virus. 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Tehdy se v podstatě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jednalo o neškodný kód, který se uměl pouze sám množit. 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339933"/>
                </a:solidFill>
              </a:rPr>
              <a:t>První </a:t>
            </a:r>
            <a:r>
              <a:rPr lang="cs-CZ" sz="2400" dirty="0">
                <a:solidFill>
                  <a:srgbClr val="339933"/>
                </a:solidFill>
              </a:rPr>
              <a:t>skutečný vir, který mohl nějak uškodit, naprogramovali v roce 1986 bratři </a:t>
            </a:r>
            <a:r>
              <a:rPr lang="cs-CZ" sz="2400" dirty="0" err="1">
                <a:solidFill>
                  <a:srgbClr val="339933"/>
                </a:solidFill>
              </a:rPr>
              <a:t>Basid</a:t>
            </a:r>
            <a:r>
              <a:rPr lang="cs-CZ" sz="2400" dirty="0">
                <a:solidFill>
                  <a:srgbClr val="339933"/>
                </a:solidFill>
              </a:rPr>
              <a:t> a </a:t>
            </a:r>
            <a:r>
              <a:rPr lang="cs-CZ" sz="2400" dirty="0" err="1">
                <a:solidFill>
                  <a:srgbClr val="339933"/>
                </a:solidFill>
              </a:rPr>
              <a:t>Amjad</a:t>
            </a:r>
            <a:r>
              <a:rPr lang="cs-CZ" sz="2400" dirty="0">
                <a:solidFill>
                  <a:srgbClr val="339933"/>
                </a:solidFill>
              </a:rPr>
              <a:t> </a:t>
            </a:r>
            <a:r>
              <a:rPr lang="cs-CZ" sz="2400" dirty="0" err="1">
                <a:solidFill>
                  <a:srgbClr val="339933"/>
                </a:solidFill>
              </a:rPr>
              <a:t>Farooq</a:t>
            </a:r>
            <a:r>
              <a:rPr lang="cs-CZ" sz="2400" dirty="0">
                <a:solidFill>
                  <a:srgbClr val="339933"/>
                </a:solidFill>
              </a:rPr>
              <a:t> </a:t>
            </a:r>
            <a:r>
              <a:rPr lang="cs-CZ" sz="2400" dirty="0" err="1">
                <a:solidFill>
                  <a:srgbClr val="339933"/>
                </a:solidFill>
              </a:rPr>
              <a:t>Alvi</a:t>
            </a:r>
            <a:r>
              <a:rPr lang="cs-CZ" sz="2400" dirty="0">
                <a:solidFill>
                  <a:srgbClr val="339933"/>
                </a:solidFill>
              </a:rPr>
              <a:t>, pojmenovali jej Brain (</a:t>
            </a:r>
            <a:r>
              <a:rPr lang="cs-CZ" sz="2400" i="1" dirty="0">
                <a:solidFill>
                  <a:srgbClr val="339933"/>
                </a:solidFill>
              </a:rPr>
              <a:t>mozek</a:t>
            </a:r>
            <a:r>
              <a:rPr lang="cs-CZ" sz="2400" dirty="0">
                <a:solidFill>
                  <a:srgbClr val="339933"/>
                </a:solidFill>
              </a:rPr>
              <a:t>). </a:t>
            </a:r>
            <a:r>
              <a:rPr lang="cs-CZ" sz="2200" i="1" dirty="0">
                <a:solidFill>
                  <a:srgbClr val="339933"/>
                </a:solidFill>
              </a:rPr>
              <a:t>Objevil se 19. ledna </a:t>
            </a:r>
            <a:r>
              <a:rPr lang="cs-CZ" sz="2200" i="1" dirty="0" smtClean="0">
                <a:solidFill>
                  <a:srgbClr val="339933"/>
                </a:solidFill>
              </a:rPr>
              <a:t>1986</a:t>
            </a:r>
            <a:r>
              <a:rPr lang="cs-CZ" sz="2200" i="1" dirty="0">
                <a:solidFill>
                  <a:srgbClr val="339933"/>
                </a:solidFill>
              </a:rPr>
              <a:t> </a:t>
            </a:r>
            <a:r>
              <a:rPr lang="cs-CZ" sz="2200" i="1" dirty="0" smtClean="0">
                <a:solidFill>
                  <a:srgbClr val="339933"/>
                </a:solidFill>
              </a:rPr>
              <a:t>a poškozoval tu část disku, kde byl uložen systém.</a:t>
            </a:r>
            <a:endParaRPr lang="cs-CZ" sz="2200" i="1" dirty="0">
              <a:solidFill>
                <a:srgbClr val="339933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>
            <a:off x="323528" y="5013176"/>
            <a:ext cx="4048125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83968" y="5085184"/>
            <a:ext cx="47525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</a:rPr>
              <a:t>Vznik názvu je analogie s virem zdravotním, kdy virus se šíří prvním přenosem a dále se sám rozvíjí v napadeném organismu.</a:t>
            </a:r>
            <a:endParaRPr lang="cs-CZ" sz="2000" dirty="0">
              <a:solidFill>
                <a:schemeClr val="accent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První viry škodily pouze přes kopírování souborů a disků, </a:t>
            </a:r>
            <a:r>
              <a:rPr lang="cs-CZ" sz="2000" i="1" dirty="0">
                <a:solidFill>
                  <a:srgbClr val="7030A0"/>
                </a:solidFill>
              </a:rPr>
              <a:t>nikoli </a:t>
            </a:r>
            <a:r>
              <a:rPr lang="cs-CZ" sz="2000" i="1" dirty="0" smtClean="0">
                <a:solidFill>
                  <a:srgbClr val="7030A0"/>
                </a:solidFill>
              </a:rPr>
              <a:t>po síti.</a:t>
            </a:r>
            <a:endParaRPr lang="cs-CZ" sz="20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5317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8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8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http://www.bestpage.cz/img_profil/img_bestpage288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90170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547664" y="6021288"/>
            <a:ext cx="568863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http://www.bestpage.cz/img_profil/img_bestpage2885.jpg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5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bezpečnost na síti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692696"/>
            <a:ext cx="88569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Historie:</a:t>
            </a:r>
          </a:p>
          <a:p>
            <a:pPr algn="just"/>
            <a:endParaRPr lang="cs-CZ" sz="1200" b="1" u="sng" dirty="0" smtClean="0">
              <a:solidFill>
                <a:srgbClr val="C00000"/>
              </a:solidFill>
            </a:endParaRPr>
          </a:p>
          <a:p>
            <a:pPr algn="just"/>
            <a:r>
              <a:rPr lang="cs-CZ" sz="2400" dirty="0">
                <a:solidFill>
                  <a:srgbClr val="0000CC"/>
                </a:solidFill>
              </a:rPr>
              <a:t>Jako virus se v oblasti počítačové bezpečnosti označuje program, který se dokáže sám šířit bez vědomí uživatele. </a:t>
            </a:r>
            <a:endParaRPr lang="cs-CZ" sz="2400" dirty="0" smtClean="0">
              <a:solidFill>
                <a:srgbClr val="0000CC"/>
              </a:solidFill>
            </a:endParaRP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002060"/>
                </a:solidFill>
              </a:rPr>
              <a:t>Pro </a:t>
            </a:r>
            <a:r>
              <a:rPr lang="cs-CZ" sz="2400" dirty="0">
                <a:solidFill>
                  <a:srgbClr val="002060"/>
                </a:solidFill>
              </a:rPr>
              <a:t>množení se </a:t>
            </a:r>
            <a:r>
              <a:rPr lang="cs-CZ" sz="2400" dirty="0" smtClean="0">
                <a:solidFill>
                  <a:srgbClr val="002060"/>
                </a:solidFill>
              </a:rPr>
              <a:t>musí vkládat </a:t>
            </a:r>
            <a:r>
              <a:rPr lang="cs-CZ" sz="2400" dirty="0">
                <a:solidFill>
                  <a:srgbClr val="002060"/>
                </a:solidFill>
              </a:rPr>
              <a:t>do jiných spustitelných souborů či </a:t>
            </a:r>
            <a:r>
              <a:rPr lang="cs-CZ" sz="2400" dirty="0" smtClean="0">
                <a:solidFill>
                  <a:srgbClr val="002060"/>
                </a:solidFill>
              </a:rPr>
              <a:t>spustitelných dokumentů</a:t>
            </a:r>
            <a:r>
              <a:rPr lang="cs-CZ" sz="2400" dirty="0">
                <a:solidFill>
                  <a:srgbClr val="002060"/>
                </a:solidFill>
              </a:rPr>
              <a:t>. </a:t>
            </a:r>
            <a:endParaRPr lang="cs-CZ" sz="2400" dirty="0" smtClean="0">
              <a:solidFill>
                <a:srgbClr val="002060"/>
              </a:solidFill>
            </a:endParaRP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Takový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program se tedy chová obdobně jako biologický virus, který se šíří vkládáním svého kódu do živých buněk. V souladu s touto analogií se někdy procesu šíření viru říká nakažení či infekce a napadenému souboru hostitel. 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C00000"/>
                </a:solidFill>
              </a:rPr>
              <a:t>Viry </a:t>
            </a:r>
            <a:r>
              <a:rPr lang="cs-CZ" sz="2400" dirty="0">
                <a:solidFill>
                  <a:srgbClr val="C00000"/>
                </a:solidFill>
              </a:rPr>
              <a:t>jsou jen jedním z druhů tzv. </a:t>
            </a:r>
            <a:r>
              <a:rPr lang="cs-CZ" sz="2400" b="1" u="sng" dirty="0" err="1">
                <a:solidFill>
                  <a:srgbClr val="C00000"/>
                </a:solidFill>
              </a:rPr>
              <a:t>malwaru</a:t>
            </a:r>
            <a:r>
              <a:rPr lang="cs-CZ" sz="2400" dirty="0">
                <a:solidFill>
                  <a:srgbClr val="C00000"/>
                </a:solidFill>
              </a:rPr>
              <a:t>, </a:t>
            </a:r>
            <a:r>
              <a:rPr lang="cs-CZ" sz="2400" dirty="0" smtClean="0">
                <a:solidFill>
                  <a:srgbClr val="C00000"/>
                </a:solidFill>
              </a:rPr>
              <a:t>tedy </a:t>
            </a:r>
            <a:r>
              <a:rPr lang="cs-CZ" sz="2400" b="1" dirty="0" smtClean="0">
                <a:solidFill>
                  <a:srgbClr val="C00000"/>
                </a:solidFill>
              </a:rPr>
              <a:t>zákeřného </a:t>
            </a:r>
            <a:r>
              <a:rPr lang="cs-CZ" sz="2400" b="1" dirty="0">
                <a:solidFill>
                  <a:srgbClr val="C00000"/>
                </a:solidFill>
              </a:rPr>
              <a:t>softwaru. </a:t>
            </a:r>
            <a:endParaRPr lang="cs-CZ" sz="2400" b="1" dirty="0" smtClean="0">
              <a:solidFill>
                <a:srgbClr val="C000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Co vede lidi k tomu, aby ničili výsledky práce druhých lidí?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2988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3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3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843808" y="6021288"/>
            <a:ext cx="388843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http://www.bestpage.cz/img_profil/img_bestpage2881.jpg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5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bezpečnost na síti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692696"/>
            <a:ext cx="8856984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Historie:</a:t>
            </a:r>
          </a:p>
          <a:p>
            <a:pPr algn="just"/>
            <a:endParaRPr lang="cs-CZ" sz="1000" b="1" u="sng" dirty="0" smtClean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Viry </a:t>
            </a:r>
            <a:r>
              <a:rPr lang="cs-CZ" sz="2400" dirty="0">
                <a:solidFill>
                  <a:srgbClr val="0000CC"/>
                </a:solidFill>
              </a:rPr>
              <a:t>mohou být cíleně ničivé (např. mazat soubory na </a:t>
            </a:r>
            <a:r>
              <a:rPr lang="cs-CZ" sz="2400" dirty="0" smtClean="0">
                <a:solidFill>
                  <a:srgbClr val="0000CC"/>
                </a:solidFill>
              </a:rPr>
              <a:t>disku, ničit OS), nebo relativně neškodné</a:t>
            </a:r>
            <a:r>
              <a:rPr lang="cs-CZ" sz="2400" dirty="0">
                <a:solidFill>
                  <a:srgbClr val="0000CC"/>
                </a:solidFill>
              </a:rPr>
              <a:t> </a:t>
            </a:r>
            <a:r>
              <a:rPr lang="cs-CZ" sz="2400" dirty="0" smtClean="0">
                <a:solidFill>
                  <a:srgbClr val="0000CC"/>
                </a:solidFill>
              </a:rPr>
              <a:t>- obtěžující.</a:t>
            </a: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Nejdůležitějším </a:t>
            </a:r>
            <a:r>
              <a:rPr lang="cs-CZ" sz="2400" dirty="0">
                <a:solidFill>
                  <a:srgbClr val="0000CC"/>
                </a:solidFill>
              </a:rPr>
              <a:t>negativním důsledkem šíření virů je však samotný fakt jejich reprodukce, která zatěžuje počítačové systémy a plýtvá jejich zdroji. </a:t>
            </a:r>
            <a:r>
              <a:rPr lang="cs-CZ" sz="2400" b="1" dirty="0" smtClean="0">
                <a:solidFill>
                  <a:srgbClr val="0000CC"/>
                </a:solidFill>
              </a:rPr>
              <a:t>Viry </a:t>
            </a:r>
            <a:r>
              <a:rPr lang="cs-CZ" sz="2400" b="1" dirty="0">
                <a:solidFill>
                  <a:srgbClr val="0000CC"/>
                </a:solidFill>
              </a:rPr>
              <a:t>se </a:t>
            </a:r>
            <a:r>
              <a:rPr lang="cs-CZ" sz="2400" b="1" dirty="0" smtClean="0">
                <a:solidFill>
                  <a:srgbClr val="0000CC"/>
                </a:solidFill>
              </a:rPr>
              <a:t>ale na </a:t>
            </a:r>
            <a:r>
              <a:rPr lang="cs-CZ" sz="2400" b="1" dirty="0">
                <a:solidFill>
                  <a:srgbClr val="0000CC"/>
                </a:solidFill>
              </a:rPr>
              <a:t>rozdíl od červů samy šířit nemohou.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b="1" dirty="0">
                <a:solidFill>
                  <a:srgbClr val="C00000"/>
                </a:solidFill>
              </a:rPr>
              <a:t>Dnes </a:t>
            </a:r>
            <a:r>
              <a:rPr lang="cs-CZ" sz="2400" b="1" dirty="0" smtClean="0">
                <a:solidFill>
                  <a:srgbClr val="C00000"/>
                </a:solidFill>
              </a:rPr>
              <a:t>jsou </a:t>
            </a:r>
            <a:r>
              <a:rPr lang="cs-CZ" sz="2400" b="1" dirty="0">
                <a:solidFill>
                  <a:srgbClr val="C00000"/>
                </a:solidFill>
              </a:rPr>
              <a:t>klasické počítačové </a:t>
            </a:r>
            <a:r>
              <a:rPr lang="cs-CZ" sz="2400" b="1" u="sng" dirty="0">
                <a:solidFill>
                  <a:srgbClr val="C00000"/>
                </a:solidFill>
              </a:rPr>
              <a:t>viry</a:t>
            </a:r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na ústupu </a:t>
            </a:r>
            <a:r>
              <a:rPr lang="cs-CZ" sz="2400" b="1" dirty="0">
                <a:solidFill>
                  <a:srgbClr val="C00000"/>
                </a:solidFill>
              </a:rPr>
              <a:t>oproti </a:t>
            </a:r>
            <a:r>
              <a:rPr lang="cs-CZ" sz="2400" b="1" u="sng" dirty="0">
                <a:solidFill>
                  <a:srgbClr val="C00000"/>
                </a:solidFill>
              </a:rPr>
              <a:t>červům</a:t>
            </a:r>
            <a:r>
              <a:rPr lang="cs-CZ" sz="2400" b="1" dirty="0">
                <a:solidFill>
                  <a:srgbClr val="C00000"/>
                </a:solidFill>
              </a:rPr>
              <a:t>, které se šíří prostřednictvím počítačových sítí, hlavně </a:t>
            </a:r>
            <a:r>
              <a:rPr lang="cs-CZ" sz="2400" b="1" u="sng" dirty="0">
                <a:solidFill>
                  <a:srgbClr val="C00000"/>
                </a:solidFill>
              </a:rPr>
              <a:t>Internetu</a:t>
            </a:r>
            <a:r>
              <a:rPr lang="cs-CZ" sz="2400" b="1" dirty="0">
                <a:solidFill>
                  <a:srgbClr val="C00000"/>
                </a:solidFill>
              </a:rPr>
              <a:t>. 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200" dirty="0" smtClean="0">
                <a:solidFill>
                  <a:srgbClr val="7030A0"/>
                </a:solidFill>
              </a:rPr>
              <a:t>Proto se antivirové programy snaží </a:t>
            </a:r>
            <a:r>
              <a:rPr lang="cs-CZ" sz="2200" dirty="0">
                <a:solidFill>
                  <a:srgbClr val="7030A0"/>
                </a:solidFill>
              </a:rPr>
              <a:t>chránit počítač </a:t>
            </a:r>
            <a:r>
              <a:rPr lang="cs-CZ" sz="2200" dirty="0" smtClean="0">
                <a:solidFill>
                  <a:srgbClr val="7030A0"/>
                </a:solidFill>
              </a:rPr>
              <a:t>před vším, co je podezřelé, tedy i před </a:t>
            </a:r>
            <a:r>
              <a:rPr lang="cs-CZ" sz="2200" dirty="0">
                <a:solidFill>
                  <a:srgbClr val="7030A0"/>
                </a:solidFill>
              </a:rPr>
              <a:t>jinými, nevirovými </a:t>
            </a:r>
            <a:r>
              <a:rPr lang="cs-CZ" sz="2200" dirty="0" smtClean="0">
                <a:solidFill>
                  <a:srgbClr val="7030A0"/>
                </a:solidFill>
              </a:rPr>
              <a:t>hrozbami, např. hry, jiné antiviry, „nepodepsané“ instalace programů, dynamické prvky jako </a:t>
            </a:r>
            <a:r>
              <a:rPr lang="cs-CZ" sz="2200" dirty="0" err="1" smtClean="0">
                <a:solidFill>
                  <a:srgbClr val="7030A0"/>
                </a:solidFill>
              </a:rPr>
              <a:t>JavaScript</a:t>
            </a:r>
            <a:r>
              <a:rPr lang="cs-CZ" sz="2200" dirty="0" smtClean="0">
                <a:solidFill>
                  <a:srgbClr val="7030A0"/>
                </a:solidFill>
              </a:rPr>
              <a:t>, apod. </a:t>
            </a:r>
            <a:r>
              <a:rPr lang="cs-CZ" sz="2200" b="1" dirty="0" smtClean="0">
                <a:solidFill>
                  <a:srgbClr val="7030A0"/>
                </a:solidFill>
              </a:rPr>
              <a:t>Sami se musíme umět rozhodnout, co povolit a co ne</a:t>
            </a:r>
            <a:r>
              <a:rPr lang="cs-CZ" sz="2200" dirty="0" smtClean="0">
                <a:solidFill>
                  <a:srgbClr val="7030A0"/>
                </a:solidFill>
              </a:rPr>
              <a:t>.</a:t>
            </a:r>
            <a:endParaRPr lang="cs-CZ" sz="2200" dirty="0">
              <a:solidFill>
                <a:srgbClr val="7030A0"/>
              </a:solidFill>
            </a:endParaRPr>
          </a:p>
        </p:txBody>
      </p:sp>
      <p:pic>
        <p:nvPicPr>
          <p:cNvPr id="2050" name="Picture 2" descr="http://www.bestpage.cz/img_profil/img_bestpage288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157192"/>
            <a:ext cx="1442296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Jaký je rozdíl mezi jednoduchým „virem“ a „červem“?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5871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4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4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5013176"/>
            <a:ext cx="1497410" cy="118370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5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bezpečnost na síti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692696"/>
            <a:ext cx="885698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200" b="1" u="sng" dirty="0" smtClean="0">
                <a:solidFill>
                  <a:srgbClr val="002060"/>
                </a:solidFill>
              </a:rPr>
              <a:t>Způsoby ohrožení:</a:t>
            </a:r>
          </a:p>
          <a:p>
            <a:pPr algn="just"/>
            <a:endParaRPr lang="cs-CZ" sz="1000" b="1" u="sng" dirty="0" smtClean="0">
              <a:solidFill>
                <a:srgbClr val="C00000"/>
              </a:solidFill>
            </a:endParaRPr>
          </a:p>
          <a:p>
            <a:pPr algn="just"/>
            <a:r>
              <a:rPr lang="cs-CZ" sz="2200" dirty="0" smtClean="0">
                <a:solidFill>
                  <a:srgbClr val="0000CC"/>
                </a:solidFill>
              </a:rPr>
              <a:t>Zatímco původní uživatel PC použil „pouze“ antiviry pro přenositelná média a občas kontroloval počítač, tak díky globálnímu a neřízenému Internetu se situace komplikuje jak technologicky, tak osobnostně – psychologicky, </a:t>
            </a:r>
          </a:p>
          <a:p>
            <a:pPr algn="just"/>
            <a:r>
              <a:rPr lang="cs-CZ" sz="2000" i="1" dirty="0" smtClean="0">
                <a:solidFill>
                  <a:srgbClr val="0000CC"/>
                </a:solidFill>
              </a:rPr>
              <a:t>(a tato psychologická úroveň je v současnosti (2014) zřejmě nejvíce zatížená).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000" dirty="0" smtClean="0">
                <a:solidFill>
                  <a:srgbClr val="339933"/>
                </a:solidFill>
              </a:rPr>
              <a:t>Spolu s vývojem sítí se rozvinula také doba </a:t>
            </a:r>
            <a:r>
              <a:rPr lang="cs-CZ" sz="2000" dirty="0" err="1" smtClean="0">
                <a:solidFill>
                  <a:srgbClr val="339933"/>
                </a:solidFill>
              </a:rPr>
              <a:t>Mallware</a:t>
            </a:r>
            <a:r>
              <a:rPr lang="cs-CZ" sz="2000" dirty="0" smtClean="0">
                <a:solidFill>
                  <a:srgbClr val="339933"/>
                </a:solidFill>
              </a:rPr>
              <a:t> - Červů</a:t>
            </a:r>
            <a:r>
              <a:rPr lang="cs-CZ" sz="2000" dirty="0">
                <a:solidFill>
                  <a:srgbClr val="339933"/>
                </a:solidFill>
              </a:rPr>
              <a:t>, </a:t>
            </a:r>
            <a:r>
              <a:rPr lang="cs-CZ" sz="2000" dirty="0" smtClean="0">
                <a:solidFill>
                  <a:srgbClr val="339933"/>
                </a:solidFill>
              </a:rPr>
              <a:t>Trojanů, Spamů, </a:t>
            </a:r>
            <a:r>
              <a:rPr lang="cs-CZ" sz="2000" dirty="0" err="1" smtClean="0">
                <a:solidFill>
                  <a:srgbClr val="339933"/>
                </a:solidFill>
              </a:rPr>
              <a:t>Hoaxů</a:t>
            </a:r>
            <a:r>
              <a:rPr lang="cs-CZ" sz="2000" dirty="0" smtClean="0">
                <a:solidFill>
                  <a:srgbClr val="339933"/>
                </a:solidFill>
              </a:rPr>
              <a:t>, </a:t>
            </a:r>
            <a:r>
              <a:rPr lang="cs-CZ" sz="2000" dirty="0" err="1" smtClean="0">
                <a:solidFill>
                  <a:srgbClr val="339933"/>
                </a:solidFill>
              </a:rPr>
              <a:t>Phishingů</a:t>
            </a:r>
            <a:r>
              <a:rPr lang="cs-CZ" sz="2000" dirty="0" smtClean="0">
                <a:solidFill>
                  <a:srgbClr val="339933"/>
                </a:solidFill>
              </a:rPr>
              <a:t>, </a:t>
            </a:r>
            <a:r>
              <a:rPr lang="cs-CZ" sz="2000" dirty="0" err="1" smtClean="0">
                <a:solidFill>
                  <a:srgbClr val="339933"/>
                </a:solidFill>
              </a:rPr>
              <a:t>Spyware</a:t>
            </a:r>
            <a:r>
              <a:rPr lang="cs-CZ" sz="2000" dirty="0" smtClean="0">
                <a:solidFill>
                  <a:srgbClr val="339933"/>
                </a:solidFill>
              </a:rPr>
              <a:t>, a mnoho dalších nebezpečí využívající svobody sítí. Tomuto bude věnován samostatný článek (Internet 6).</a:t>
            </a:r>
          </a:p>
          <a:p>
            <a:pPr algn="just"/>
            <a:r>
              <a:rPr lang="cs-CZ" sz="2000" i="1" dirty="0" smtClean="0">
                <a:solidFill>
                  <a:srgbClr val="339933"/>
                </a:solidFill>
              </a:rPr>
              <a:t>(Stále však platí, že </a:t>
            </a:r>
            <a:r>
              <a:rPr lang="cs-CZ" sz="2000" b="1" i="1" dirty="0" smtClean="0">
                <a:solidFill>
                  <a:srgbClr val="339933"/>
                </a:solidFill>
              </a:rPr>
              <a:t>chránit se musí každý uživatel sám!</a:t>
            </a:r>
            <a:r>
              <a:rPr lang="cs-CZ" sz="2000" i="1" dirty="0" smtClean="0">
                <a:solidFill>
                  <a:srgbClr val="339933"/>
                </a:solidFill>
              </a:rPr>
              <a:t>)</a:t>
            </a:r>
          </a:p>
          <a:p>
            <a:pPr algn="just"/>
            <a:endParaRPr lang="cs-CZ" sz="1000" dirty="0" smtClean="0">
              <a:solidFill>
                <a:srgbClr val="339933"/>
              </a:solidFill>
            </a:endParaRPr>
          </a:p>
          <a:p>
            <a:pPr algn="just"/>
            <a:r>
              <a:rPr lang="cs-CZ" sz="2200" dirty="0" smtClean="0">
                <a:solidFill>
                  <a:srgbClr val="C00000"/>
                </a:solidFill>
              </a:rPr>
              <a:t>A co je dnes asi nejhorší: „zábavný uživatelský a </a:t>
            </a:r>
            <a:r>
              <a:rPr lang="cs-CZ" sz="2200" dirty="0">
                <a:solidFill>
                  <a:srgbClr val="C00000"/>
                </a:solidFill>
              </a:rPr>
              <a:t>bezmyšlenkový přístup</a:t>
            </a:r>
            <a:r>
              <a:rPr lang="cs-CZ" sz="2200" dirty="0" smtClean="0">
                <a:solidFill>
                  <a:srgbClr val="C00000"/>
                </a:solidFill>
              </a:rPr>
              <a:t>“ k </a:t>
            </a:r>
            <a:r>
              <a:rPr lang="cs-CZ" sz="2200" dirty="0">
                <a:solidFill>
                  <a:srgbClr val="C00000"/>
                </a:solidFill>
              </a:rPr>
              <a:t>síťovým technologiím „</a:t>
            </a:r>
            <a:r>
              <a:rPr lang="cs-CZ" sz="2200" dirty="0" smtClean="0">
                <a:solidFill>
                  <a:srgbClr val="C00000"/>
                </a:solidFill>
              </a:rPr>
              <a:t>běžných“ uživatelů, zvláště mladistvých, postupně mladých a mladších, až už i vyloženě bezbranných dětí od cca 4 let věku</a:t>
            </a:r>
            <a:r>
              <a:rPr lang="cs-CZ" sz="2200" dirty="0">
                <a:solidFill>
                  <a:srgbClr val="C00000"/>
                </a:solidFill>
              </a:rPr>
              <a:t>.</a:t>
            </a:r>
            <a:r>
              <a:rPr lang="cs-CZ" sz="2200" dirty="0" smtClean="0">
                <a:solidFill>
                  <a:srgbClr val="C00000"/>
                </a:solidFill>
              </a:rPr>
              <a:t> </a:t>
            </a:r>
          </a:p>
          <a:p>
            <a:pPr algn="ctr"/>
            <a:endParaRPr lang="cs-CZ" sz="1000" dirty="0" smtClean="0">
              <a:solidFill>
                <a:srgbClr val="C00000"/>
              </a:solidFill>
            </a:endParaRP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To je z hlediska rodiče a pedagoga v podstatě </a:t>
            </a:r>
            <a:r>
              <a:rPr lang="cs-CZ" sz="2000" b="1" u="sng" dirty="0" smtClean="0">
                <a:solidFill>
                  <a:schemeClr val="accent6">
                    <a:lumMod val="50000"/>
                  </a:schemeClr>
                </a:solidFill>
              </a:rPr>
              <a:t>tragédie vývoje člověka </a:t>
            </a:r>
          </a:p>
          <a:p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jako původního </a:t>
            </a:r>
            <a:r>
              <a:rPr lang="cs-CZ" sz="2000" i="1" dirty="0" err="1" smtClean="0">
                <a:solidFill>
                  <a:schemeClr val="accent6">
                    <a:lumMod val="50000"/>
                  </a:schemeClr>
                </a:solidFill>
              </a:rPr>
              <a:t>HomoSapiens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 = člověk rozumný a svébytný </a:t>
            </a:r>
          </a:p>
          <a:p>
            <a:r>
              <a:rPr lang="cs-CZ" sz="2000" b="1" i="1" dirty="0">
                <a:solidFill>
                  <a:schemeClr val="accent6">
                    <a:lumMod val="50000"/>
                  </a:schemeClr>
                </a:solidFill>
              </a:rPr>
              <a:t>do podoby </a:t>
            </a: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závislý, ovladatelný, bezmyšlenkovitý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Zamyšlení: </a:t>
            </a:r>
            <a:r>
              <a:rPr lang="cs-CZ" sz="1800" i="1" dirty="0" smtClean="0">
                <a:solidFill>
                  <a:srgbClr val="7030A0"/>
                </a:solidFill>
              </a:rPr>
              <a:t>Co všechno musím promyslet, než stisknu tlačítko OK (ANO)?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1544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96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6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5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bezpečnost na síti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692696"/>
            <a:ext cx="885698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200" b="1" u="sng" dirty="0" smtClean="0">
                <a:solidFill>
                  <a:srgbClr val="002060"/>
                </a:solidFill>
              </a:rPr>
              <a:t>Způsoby ohrožení:</a:t>
            </a:r>
          </a:p>
          <a:p>
            <a:pPr algn="just"/>
            <a:endParaRPr lang="cs-CZ" sz="1000" dirty="0" smtClean="0">
              <a:solidFill>
                <a:srgbClr val="C00000"/>
              </a:solidFill>
            </a:endParaRPr>
          </a:p>
          <a:p>
            <a:pPr algn="just"/>
            <a:r>
              <a:rPr lang="cs-CZ" sz="2200" dirty="0" smtClean="0">
                <a:solidFill>
                  <a:srgbClr val="0000CC"/>
                </a:solidFill>
              </a:rPr>
              <a:t>Navíc sílí vliv globálního stavu vývoje celé společnosti (celé Země), kdy se lze snadno a vědomě zacílit na zájmové, profesně odborné, sociální a další skupiny veřejnosti ale i jedinců (kybernetická šikana).</a:t>
            </a:r>
          </a:p>
          <a:p>
            <a:pPr algn="just"/>
            <a:endParaRPr lang="cs-CZ" sz="1000" dirty="0">
              <a:solidFill>
                <a:schemeClr val="accent5">
                  <a:lumMod val="50000"/>
                </a:schemeClr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Tak lze působit na psychologické úrovni a ovlivňovat postoje, názory a myšlení lidí pomocí „zneužití“ technologie Internetu. </a:t>
            </a:r>
          </a:p>
          <a:p>
            <a:pPr algn="just"/>
            <a:r>
              <a:rPr lang="cs-CZ" sz="2400" i="1" dirty="0" smtClean="0">
                <a:solidFill>
                  <a:srgbClr val="008000"/>
                </a:solidFill>
              </a:rPr>
              <a:t>Tedy už nemusíme „zábavně“ ničit jen počítače, ale dokonce člověka.</a:t>
            </a:r>
          </a:p>
          <a:p>
            <a:pPr algn="just"/>
            <a:endParaRPr lang="cs-CZ" sz="1000" dirty="0">
              <a:solidFill>
                <a:srgbClr val="008000"/>
              </a:solidFill>
            </a:endParaRPr>
          </a:p>
          <a:p>
            <a:pPr algn="just"/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Tato hrozba zažívá (cca od r. ± 2010) abnormální nárůst (boom), což bude pravděpodobně postupně nebezpečnější, než „klasické“ viry, obtěžující spamy, </a:t>
            </a:r>
            <a:r>
              <a:rPr lang="cs-CZ" sz="2200" dirty="0" err="1" smtClean="0">
                <a:solidFill>
                  <a:schemeClr val="accent1">
                    <a:lumMod val="50000"/>
                  </a:schemeClr>
                </a:solidFill>
              </a:rPr>
              <a:t>PopUp</a:t>
            </a: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 reklamy, apod., protože je orientována na změnu, ovlivnění myšlení lidí a jejich možné „ovládání“ na dálku v celosvětovém měřítku.</a:t>
            </a:r>
            <a:endParaRPr lang="cs-CZ" sz="2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Aktuální diskuze – Cílené útoky na banky, portály, firmy, jedince, …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 descr="Červ a kniha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97152"/>
            <a:ext cx="1350640" cy="128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5229200"/>
            <a:ext cx="66967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etický kodex:</a:t>
            </a:r>
          </a:p>
          <a:p>
            <a:r>
              <a:rPr lang="cs-CZ" sz="20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Ještě nemusíme </a:t>
            </a:r>
            <a:r>
              <a:rPr lang="cs-CZ" sz="2000" b="1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čipovat</a:t>
            </a:r>
            <a:r>
              <a:rPr lang="cs-CZ" sz="20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lidi, když je </a:t>
            </a:r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stačí vychovat!</a:t>
            </a:r>
            <a:endParaRPr lang="cs-CZ" sz="20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96884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5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5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bezpečnost na síti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692696"/>
            <a:ext cx="8856984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200" b="1" u="sng" dirty="0" smtClean="0">
                <a:solidFill>
                  <a:srgbClr val="002060"/>
                </a:solidFill>
              </a:rPr>
              <a:t>První souhrn:</a:t>
            </a:r>
          </a:p>
          <a:p>
            <a:pPr algn="just"/>
            <a:endParaRPr lang="cs-CZ" sz="1000" dirty="0" smtClean="0">
              <a:solidFill>
                <a:srgbClr val="C00000"/>
              </a:solidFill>
            </a:endParaRPr>
          </a:p>
          <a:p>
            <a:pPr algn="just"/>
            <a:r>
              <a:rPr lang="cs-CZ" sz="2200" dirty="0" smtClean="0">
                <a:solidFill>
                  <a:srgbClr val="0000CC"/>
                </a:solidFill>
              </a:rPr>
              <a:t>Neplést „hacker“, „škůdce“, „odborník“, „nadšenec“, … (diskuze)</a:t>
            </a:r>
          </a:p>
          <a:p>
            <a:pPr algn="just"/>
            <a:r>
              <a:rPr lang="cs-CZ" sz="2200" b="1" u="sng" dirty="0" smtClean="0">
                <a:solidFill>
                  <a:srgbClr val="008000"/>
                </a:solidFill>
              </a:rPr>
              <a:t>Hrozby</a:t>
            </a:r>
            <a:r>
              <a:rPr lang="cs-CZ" sz="2200" dirty="0" smtClean="0">
                <a:solidFill>
                  <a:srgbClr val="008000"/>
                </a:solidFill>
              </a:rPr>
              <a:t>:</a:t>
            </a:r>
          </a:p>
          <a:p>
            <a:pPr marL="722313" indent="-366713" algn="just"/>
            <a:r>
              <a:rPr lang="cs-CZ" sz="2200" dirty="0" smtClean="0">
                <a:solidFill>
                  <a:srgbClr val="008000"/>
                </a:solidFill>
              </a:rPr>
              <a:t>prestižní – dokázat si své JÁ (původní hacker) – vtípky, spíše jen vyrušují </a:t>
            </a:r>
          </a:p>
          <a:p>
            <a:pPr marL="722313" indent="-366713" algn="just"/>
            <a:r>
              <a:rPr lang="cs-CZ" sz="2200" dirty="0" smtClean="0">
                <a:solidFill>
                  <a:srgbClr val="008000"/>
                </a:solidFill>
              </a:rPr>
              <a:t>škodlivé – něco ničí</a:t>
            </a:r>
          </a:p>
          <a:p>
            <a:pPr marL="722313" indent="-366713" algn="just"/>
            <a:r>
              <a:rPr lang="cs-CZ" sz="2200" dirty="0" smtClean="0">
                <a:solidFill>
                  <a:srgbClr val="008000"/>
                </a:solidFill>
              </a:rPr>
              <a:t>obtěžující – reklamy</a:t>
            </a:r>
          </a:p>
          <a:p>
            <a:pPr marL="722313" indent="-366713" algn="just"/>
            <a:r>
              <a:rPr lang="cs-CZ" sz="2200" dirty="0" smtClean="0">
                <a:solidFill>
                  <a:srgbClr val="00B050"/>
                </a:solidFill>
              </a:rPr>
              <a:t>programové – ničí software</a:t>
            </a:r>
          </a:p>
          <a:p>
            <a:pPr marL="722313" indent="-366713" algn="just"/>
            <a:r>
              <a:rPr lang="cs-CZ" sz="2200" dirty="0" smtClean="0">
                <a:solidFill>
                  <a:srgbClr val="00B050"/>
                </a:solidFill>
              </a:rPr>
              <a:t>technologické – ničí hardware</a:t>
            </a:r>
          </a:p>
          <a:p>
            <a:pPr marL="722313" indent="-366713" algn="just"/>
            <a:r>
              <a:rPr lang="cs-CZ" sz="2200" dirty="0" smtClean="0">
                <a:solidFill>
                  <a:srgbClr val="00B050"/>
                </a:solidFill>
              </a:rPr>
              <a:t>psychologické – ničí člověka</a:t>
            </a:r>
          </a:p>
          <a:p>
            <a:pPr marL="722313" indent="-366713" algn="just"/>
            <a:r>
              <a:rPr lang="cs-CZ" sz="2200" dirty="0" smtClean="0">
                <a:solidFill>
                  <a:srgbClr val="008080"/>
                </a:solidFill>
              </a:rPr>
              <a:t>sledující a lovící – sledují činnost člověka při práci </a:t>
            </a:r>
            <a:r>
              <a:rPr lang="cs-CZ" sz="2200" dirty="0">
                <a:solidFill>
                  <a:srgbClr val="008080"/>
                </a:solidFill>
              </a:rPr>
              <a:t>se zařízením </a:t>
            </a:r>
            <a:r>
              <a:rPr lang="cs-CZ" sz="2200" dirty="0" smtClean="0">
                <a:solidFill>
                  <a:srgbClr val="008080"/>
                </a:solidFill>
              </a:rPr>
              <a:t>(</a:t>
            </a:r>
            <a:r>
              <a:rPr lang="cs-CZ" sz="2200" dirty="0">
                <a:solidFill>
                  <a:srgbClr val="008080"/>
                </a:solidFill>
              </a:rPr>
              <a:t>sbírají osobní data z napadeného </a:t>
            </a:r>
            <a:r>
              <a:rPr lang="cs-CZ" sz="2200" dirty="0" smtClean="0">
                <a:solidFill>
                  <a:srgbClr val="008080"/>
                </a:solidFill>
              </a:rPr>
              <a:t>zařízení - kontakty</a:t>
            </a:r>
            <a:r>
              <a:rPr lang="cs-CZ" sz="2200" dirty="0">
                <a:solidFill>
                  <a:srgbClr val="008080"/>
                </a:solidFill>
              </a:rPr>
              <a:t>, zadávaná hesla, čísla, historii událostí, </a:t>
            </a:r>
            <a:r>
              <a:rPr lang="cs-CZ" sz="2200" dirty="0" err="1">
                <a:solidFill>
                  <a:srgbClr val="008080"/>
                </a:solidFill>
              </a:rPr>
              <a:t>cookies</a:t>
            </a:r>
            <a:r>
              <a:rPr lang="cs-CZ" sz="2200" dirty="0">
                <a:solidFill>
                  <a:srgbClr val="008080"/>
                </a:solidFill>
              </a:rPr>
              <a:t>, </a:t>
            </a:r>
            <a:r>
              <a:rPr lang="cs-CZ" sz="2200" dirty="0" err="1">
                <a:solidFill>
                  <a:srgbClr val="008080"/>
                </a:solidFill>
              </a:rPr>
              <a:t>tmp</a:t>
            </a:r>
            <a:r>
              <a:rPr lang="cs-CZ" sz="2200" dirty="0">
                <a:solidFill>
                  <a:srgbClr val="008080"/>
                </a:solidFill>
              </a:rPr>
              <a:t>, </a:t>
            </a:r>
            <a:r>
              <a:rPr lang="cs-CZ" sz="2200" dirty="0" smtClean="0">
                <a:solidFill>
                  <a:srgbClr val="008080"/>
                </a:solidFill>
              </a:rPr>
              <a:t>navštívené stránky, posloupnost </a:t>
            </a:r>
            <a:r>
              <a:rPr lang="cs-CZ" sz="2200" dirty="0">
                <a:solidFill>
                  <a:srgbClr val="008080"/>
                </a:solidFill>
              </a:rPr>
              <a:t>kliknutí na klávesy, </a:t>
            </a:r>
            <a:r>
              <a:rPr lang="cs-CZ" sz="2200" dirty="0" smtClean="0">
                <a:solidFill>
                  <a:srgbClr val="008080"/>
                </a:solidFill>
              </a:rPr>
              <a:t>…)</a:t>
            </a:r>
            <a:endParaRPr lang="cs-CZ" sz="2200" dirty="0">
              <a:solidFill>
                <a:srgbClr val="008080"/>
              </a:solidFill>
            </a:endParaRPr>
          </a:p>
          <a:p>
            <a:pPr marL="722313" indent="-366713" algn="just"/>
            <a:r>
              <a:rPr lang="cs-CZ" sz="2200" dirty="0" smtClean="0">
                <a:solidFill>
                  <a:srgbClr val="008080"/>
                </a:solidFill>
              </a:rPr>
              <a:t>špion – dlouhodobé sledování = psychologický profil = možnost vydírání</a:t>
            </a:r>
          </a:p>
          <a:p>
            <a:pPr marL="365125" algn="just"/>
            <a:r>
              <a:rPr lang="cs-CZ" sz="2200" dirty="0" smtClean="0">
                <a:solidFill>
                  <a:srgbClr val="C00000"/>
                </a:solidFill>
              </a:rPr>
              <a:t>osobnostní – nedávání pozor na vlastní prozrazování osobních dat!</a:t>
            </a:r>
            <a:endParaRPr lang="cs-CZ" sz="2200" dirty="0" smtClean="0">
              <a:solidFill>
                <a:srgbClr val="C00000"/>
              </a:solidFill>
            </a:endParaRPr>
          </a:p>
          <a:p>
            <a:pPr algn="just"/>
            <a:endParaRPr lang="cs-CZ" sz="1000" dirty="0">
              <a:solidFill>
                <a:srgbClr val="0080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Aktuální diskuze – S jakým způsobem „napadení“ jste se setkali osobně?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496" y="5867980"/>
            <a:ext cx="820891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etický kodex: </a:t>
            </a:r>
            <a:r>
              <a:rPr lang="cs-CZ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Ještě nemusíme </a:t>
            </a:r>
            <a:r>
              <a:rPr lang="cs-CZ" b="1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čipovat</a:t>
            </a:r>
            <a:r>
              <a:rPr lang="cs-CZ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, když 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stačí 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vychovat k závislosti!</a:t>
            </a:r>
            <a:endParaRPr lang="cs-CZ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83079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9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9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5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bezpečnost na síti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35496" y="962426"/>
            <a:ext cx="9108504" cy="5186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spcAft>
                <a:spcPts val="300"/>
              </a:spcAft>
              <a:buClr>
                <a:srgbClr val="C00000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0000CC"/>
                </a:solidFill>
              </a:rPr>
              <a:t>Nedávej </a:t>
            </a:r>
            <a:r>
              <a:rPr lang="cs-CZ" dirty="0">
                <a:solidFill>
                  <a:srgbClr val="0000CC"/>
                </a:solidFill>
              </a:rPr>
              <a:t>nikomu </a:t>
            </a:r>
            <a:r>
              <a:rPr lang="cs-CZ" dirty="0" smtClean="0">
                <a:solidFill>
                  <a:srgbClr val="0000CC"/>
                </a:solidFill>
              </a:rPr>
              <a:t>svůj kontakt. </a:t>
            </a:r>
            <a:r>
              <a:rPr lang="cs-CZ" dirty="0">
                <a:solidFill>
                  <a:srgbClr val="0000CC"/>
                </a:solidFill>
              </a:rPr>
              <a:t>Nevíš, kdo se skrývá za monitorem na druhé straně.</a:t>
            </a:r>
          </a:p>
          <a:p>
            <a:pPr marL="457200" indent="-457200" algn="just">
              <a:spcAft>
                <a:spcPts val="300"/>
              </a:spcAft>
              <a:buClr>
                <a:srgbClr val="C00000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0000CC"/>
                </a:solidFill>
              </a:rPr>
              <a:t>Neposílej </a:t>
            </a:r>
            <a:r>
              <a:rPr lang="cs-CZ" dirty="0">
                <a:solidFill>
                  <a:srgbClr val="0000CC"/>
                </a:solidFill>
              </a:rPr>
              <a:t>nikomu, koho neznáš, svou fotografii a už vůbec ne intimní. Svou intimní fotku neposílej </a:t>
            </a:r>
            <a:r>
              <a:rPr lang="cs-CZ" dirty="0" smtClean="0">
                <a:solidFill>
                  <a:srgbClr val="0000CC"/>
                </a:solidFill>
              </a:rPr>
              <a:t>ani kamarádům </a:t>
            </a:r>
            <a:r>
              <a:rPr lang="cs-CZ" dirty="0">
                <a:solidFill>
                  <a:srgbClr val="0000CC"/>
                </a:solidFill>
              </a:rPr>
              <a:t>- nikdy nevíš, co </a:t>
            </a:r>
            <a:r>
              <a:rPr lang="cs-CZ" dirty="0" smtClean="0">
                <a:solidFill>
                  <a:srgbClr val="0000CC"/>
                </a:solidFill>
              </a:rPr>
              <a:t>se </a:t>
            </a:r>
            <a:r>
              <a:rPr lang="cs-CZ" dirty="0">
                <a:solidFill>
                  <a:srgbClr val="0000CC"/>
                </a:solidFill>
              </a:rPr>
              <a:t>ní může někdy </a:t>
            </a:r>
            <a:r>
              <a:rPr lang="cs-CZ" dirty="0" smtClean="0">
                <a:solidFill>
                  <a:srgbClr val="0000CC"/>
                </a:solidFill>
              </a:rPr>
              <a:t>v budoucnu stát.</a:t>
            </a:r>
            <a:endParaRPr lang="cs-CZ" dirty="0">
              <a:solidFill>
                <a:srgbClr val="0000CC"/>
              </a:solidFill>
            </a:endParaRPr>
          </a:p>
          <a:p>
            <a:pPr marL="457200" indent="-457200" algn="just">
              <a:spcAft>
                <a:spcPts val="300"/>
              </a:spcAft>
              <a:buClr>
                <a:srgbClr val="C00000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0000CC"/>
                </a:solidFill>
              </a:rPr>
              <a:t>Udržuj </a:t>
            </a:r>
            <a:r>
              <a:rPr lang="cs-CZ" dirty="0">
                <a:solidFill>
                  <a:srgbClr val="0000CC"/>
                </a:solidFill>
              </a:rPr>
              <a:t>hesla </a:t>
            </a:r>
            <a:r>
              <a:rPr lang="cs-CZ" dirty="0" smtClean="0">
                <a:solidFill>
                  <a:srgbClr val="0000CC"/>
                </a:solidFill>
              </a:rPr>
              <a:t>(e-mail </a:t>
            </a:r>
            <a:r>
              <a:rPr lang="cs-CZ" dirty="0">
                <a:solidFill>
                  <a:srgbClr val="0000CC"/>
                </a:solidFill>
              </a:rPr>
              <a:t>i </a:t>
            </a:r>
            <a:r>
              <a:rPr lang="cs-CZ" dirty="0" smtClean="0">
                <a:solidFill>
                  <a:srgbClr val="0000CC"/>
                </a:solidFill>
              </a:rPr>
              <a:t>jiné, jako PIN apod.) </a:t>
            </a:r>
            <a:r>
              <a:rPr lang="cs-CZ" dirty="0">
                <a:solidFill>
                  <a:srgbClr val="0000CC"/>
                </a:solidFill>
              </a:rPr>
              <a:t>v tajnosti, nesděluj je ani blízkému kamarádovi.</a:t>
            </a:r>
          </a:p>
          <a:p>
            <a:pPr marL="457200" indent="-457200" algn="just">
              <a:spcAft>
                <a:spcPts val="300"/>
              </a:spcAft>
              <a:buClr>
                <a:srgbClr val="C00000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0000CC"/>
                </a:solidFill>
              </a:rPr>
              <a:t>Nikdy </a:t>
            </a:r>
            <a:r>
              <a:rPr lang="cs-CZ" dirty="0">
                <a:solidFill>
                  <a:srgbClr val="0000CC"/>
                </a:solidFill>
              </a:rPr>
              <a:t>neodpovídej na neslušné, hrubé nebo vulgární maily a vzkazy. Ignoruj je.</a:t>
            </a:r>
          </a:p>
          <a:p>
            <a:pPr marL="457200" indent="-457200" algn="just">
              <a:spcAft>
                <a:spcPts val="300"/>
              </a:spcAft>
              <a:buClr>
                <a:srgbClr val="C00000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0000CC"/>
                </a:solidFill>
              </a:rPr>
              <a:t>Nedomlouvej </a:t>
            </a:r>
            <a:r>
              <a:rPr lang="cs-CZ" dirty="0">
                <a:solidFill>
                  <a:srgbClr val="0000CC"/>
                </a:solidFill>
              </a:rPr>
              <a:t>si schůzku přes internet, aniž bys o tom řekl někomu jinému.</a:t>
            </a:r>
          </a:p>
          <a:p>
            <a:pPr marL="457200" indent="-457200" algn="just">
              <a:spcAft>
                <a:spcPts val="300"/>
              </a:spcAft>
              <a:buClr>
                <a:srgbClr val="C00000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0000CC"/>
                </a:solidFill>
              </a:rPr>
              <a:t>Pokud </a:t>
            </a:r>
            <a:r>
              <a:rPr lang="cs-CZ" dirty="0">
                <a:solidFill>
                  <a:srgbClr val="0000CC"/>
                </a:solidFill>
              </a:rPr>
              <a:t>narazíš na obrázek, video nebo e-mail, který tě šokuje, opusť webovou stránku</a:t>
            </a:r>
            <a:r>
              <a:rPr lang="cs-CZ" dirty="0" smtClean="0">
                <a:solidFill>
                  <a:srgbClr val="0000CC"/>
                </a:solidFill>
              </a:rPr>
              <a:t>. (sem patří i obsah, který tě „zajímá“ a snaží se nalákat na další, už nebezpečné  klikání)</a:t>
            </a:r>
            <a:endParaRPr lang="cs-CZ" dirty="0">
              <a:solidFill>
                <a:srgbClr val="0000CC"/>
              </a:solidFill>
            </a:endParaRPr>
          </a:p>
          <a:p>
            <a:pPr marL="457200" indent="-457200" algn="just">
              <a:spcAft>
                <a:spcPts val="300"/>
              </a:spcAft>
              <a:buClr>
                <a:srgbClr val="C00000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0000CC"/>
                </a:solidFill>
              </a:rPr>
              <a:t>Svěř </a:t>
            </a:r>
            <a:r>
              <a:rPr lang="cs-CZ" dirty="0">
                <a:solidFill>
                  <a:srgbClr val="0000CC"/>
                </a:solidFill>
              </a:rPr>
              <a:t>se dospělému, pokud tě stránky nebo něčí vzkazy uvedou do </a:t>
            </a:r>
            <a:r>
              <a:rPr lang="cs-CZ" dirty="0" smtClean="0">
                <a:solidFill>
                  <a:srgbClr val="0000CC"/>
                </a:solidFill>
              </a:rPr>
              <a:t>rozpaků či vystraší, (každý dospělý v rodině tě chrání, cizí „kamarád“ nikdy).</a:t>
            </a:r>
            <a:endParaRPr lang="cs-CZ" dirty="0">
              <a:solidFill>
                <a:srgbClr val="0000CC"/>
              </a:solidFill>
            </a:endParaRPr>
          </a:p>
          <a:p>
            <a:pPr marL="457200" indent="-457200" algn="just">
              <a:spcAft>
                <a:spcPts val="300"/>
              </a:spcAft>
              <a:buClr>
                <a:srgbClr val="C00000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0000CC"/>
                </a:solidFill>
              </a:rPr>
              <a:t>Nedej </a:t>
            </a:r>
            <a:r>
              <a:rPr lang="cs-CZ" dirty="0">
                <a:solidFill>
                  <a:srgbClr val="0000CC"/>
                </a:solidFill>
              </a:rPr>
              <a:t>šanci virům. Neotevírej přílohu zprávy, která přišla z neznámé </a:t>
            </a:r>
            <a:r>
              <a:rPr lang="cs-CZ" dirty="0" smtClean="0">
                <a:solidFill>
                  <a:srgbClr val="0000CC"/>
                </a:solidFill>
              </a:rPr>
              <a:t>adresy, i když je sebelákavější (Vyhráli jste, …).</a:t>
            </a:r>
            <a:endParaRPr lang="cs-CZ" dirty="0">
              <a:solidFill>
                <a:srgbClr val="0000CC"/>
              </a:solidFill>
            </a:endParaRPr>
          </a:p>
          <a:p>
            <a:pPr marL="457200" indent="-457200" algn="just">
              <a:spcAft>
                <a:spcPts val="300"/>
              </a:spcAft>
              <a:buClr>
                <a:srgbClr val="C00000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0000CC"/>
                </a:solidFill>
              </a:rPr>
              <a:t>Nevěř </a:t>
            </a:r>
            <a:r>
              <a:rPr lang="cs-CZ" dirty="0">
                <a:solidFill>
                  <a:srgbClr val="0000CC"/>
                </a:solidFill>
              </a:rPr>
              <a:t>každé informaci, kterou na internetu získáš</a:t>
            </a:r>
            <a:r>
              <a:rPr lang="cs-CZ" dirty="0" smtClean="0">
                <a:solidFill>
                  <a:srgbClr val="0000CC"/>
                </a:solidFill>
              </a:rPr>
              <a:t>. Ověř si ji z dalších zdrojů.</a:t>
            </a:r>
            <a:endParaRPr lang="cs-CZ" dirty="0">
              <a:solidFill>
                <a:srgbClr val="0000CC"/>
              </a:solidFill>
            </a:endParaRPr>
          </a:p>
          <a:p>
            <a:pPr marL="457200" indent="-457200" algn="just">
              <a:spcAft>
                <a:spcPts val="300"/>
              </a:spcAft>
              <a:buClr>
                <a:srgbClr val="C00000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0000CC"/>
                </a:solidFill>
              </a:rPr>
              <a:t>Když </a:t>
            </a:r>
            <a:r>
              <a:rPr lang="cs-CZ" dirty="0">
                <a:solidFill>
                  <a:srgbClr val="0000CC"/>
                </a:solidFill>
              </a:rPr>
              <a:t>se s někým nechceš bavit, nebav se</a:t>
            </a:r>
            <a:r>
              <a:rPr lang="cs-CZ" dirty="0" smtClean="0">
                <a:solidFill>
                  <a:srgbClr val="0000CC"/>
                </a:solidFill>
              </a:rPr>
              <a:t>.</a:t>
            </a:r>
          </a:p>
          <a:p>
            <a:pPr marL="452438" indent="-269875" algn="just"/>
            <a:r>
              <a:rPr lang="cs-CZ" dirty="0" smtClean="0">
                <a:solidFill>
                  <a:srgbClr val="0000CC"/>
                </a:solidFill>
              </a:rPr>
              <a:t>+</a:t>
            </a:r>
            <a:r>
              <a:rPr lang="cs-CZ" dirty="0">
                <a:solidFill>
                  <a:srgbClr val="0000CC"/>
                </a:solidFill>
              </a:rPr>
              <a:t> </a:t>
            </a:r>
            <a:r>
              <a:rPr lang="cs-CZ" dirty="0" smtClean="0">
                <a:solidFill>
                  <a:srgbClr val="0000CC"/>
                </a:solidFill>
              </a:rPr>
              <a:t> Pravidelně </a:t>
            </a:r>
            <a:r>
              <a:rPr lang="cs-CZ" dirty="0">
                <a:solidFill>
                  <a:srgbClr val="0000CC"/>
                </a:solidFill>
              </a:rPr>
              <a:t>záplatujte </a:t>
            </a:r>
            <a:r>
              <a:rPr lang="cs-CZ" dirty="0" smtClean="0">
                <a:solidFill>
                  <a:srgbClr val="0000CC"/>
                </a:solidFill>
              </a:rPr>
              <a:t>(aktualizujte) systém, používejte antivirus, firewall </a:t>
            </a:r>
            <a:r>
              <a:rPr lang="cs-CZ" dirty="0">
                <a:solidFill>
                  <a:srgbClr val="0000CC"/>
                </a:solidFill>
              </a:rPr>
              <a:t>a detekci </a:t>
            </a:r>
            <a:r>
              <a:rPr lang="cs-CZ" dirty="0" err="1" smtClean="0">
                <a:solidFill>
                  <a:srgbClr val="0000CC"/>
                </a:solidFill>
              </a:rPr>
              <a:t>spywaru</a:t>
            </a:r>
            <a:r>
              <a:rPr lang="cs-CZ" dirty="0" smtClean="0">
                <a:solidFill>
                  <a:srgbClr val="0000CC"/>
                </a:solidFill>
              </a:rPr>
              <a:t>, před </a:t>
            </a:r>
            <a:r>
              <a:rPr lang="cs-CZ" dirty="0">
                <a:solidFill>
                  <a:srgbClr val="0000CC"/>
                </a:solidFill>
              </a:rPr>
              <a:t>prodejem disku nebo počítače smažte disk pomocí utilit, </a:t>
            </a:r>
            <a:r>
              <a:rPr lang="cs-CZ" dirty="0" smtClean="0">
                <a:solidFill>
                  <a:srgbClr val="0000CC"/>
                </a:solidFill>
              </a:rPr>
              <a:t>která </a:t>
            </a:r>
            <a:r>
              <a:rPr lang="cs-CZ" dirty="0">
                <a:solidFill>
                  <a:srgbClr val="0000CC"/>
                </a:solidFill>
              </a:rPr>
              <a:t>data </a:t>
            </a:r>
            <a:r>
              <a:rPr lang="cs-CZ" dirty="0" smtClean="0">
                <a:solidFill>
                  <a:srgbClr val="0000CC"/>
                </a:solidFill>
              </a:rPr>
              <a:t>přepisují a ne </a:t>
            </a:r>
            <a:r>
              <a:rPr lang="cs-CZ" dirty="0">
                <a:solidFill>
                  <a:srgbClr val="0000CC"/>
                </a:solidFill>
              </a:rPr>
              <a:t>jen prostým </a:t>
            </a:r>
            <a:r>
              <a:rPr lang="cs-CZ" dirty="0" smtClean="0">
                <a:solidFill>
                  <a:srgbClr val="0000CC"/>
                </a:solidFill>
              </a:rPr>
              <a:t>smazáním.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692696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rgbClr val="002060"/>
                </a:solidFill>
              </a:rPr>
              <a:t>Základní desatero bezpečného chování na Internetu + plus: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smtClean="0">
                <a:solidFill>
                  <a:srgbClr val="7030A0"/>
                </a:solidFill>
              </a:rPr>
              <a:t>Diskuze: </a:t>
            </a:r>
            <a:r>
              <a:rPr lang="cs-CZ" sz="1800" i="1" dirty="0" smtClean="0">
                <a:solidFill>
                  <a:srgbClr val="7030A0"/>
                </a:solidFill>
              </a:rPr>
              <a:t>Pokuste se vybavit a diskutovat s dalšími </a:t>
            </a:r>
            <a:r>
              <a:rPr lang="cs-CZ" sz="1800" i="1" smtClean="0">
                <a:solidFill>
                  <a:srgbClr val="7030A0"/>
                </a:solidFill>
              </a:rPr>
              <a:t>žáky </a:t>
            </a:r>
            <a:r>
              <a:rPr lang="cs-CZ" sz="1800" i="1" smtClean="0">
                <a:solidFill>
                  <a:srgbClr val="7030A0"/>
                </a:solidFill>
              </a:rPr>
              <a:t>a </a:t>
            </a:r>
            <a:r>
              <a:rPr lang="cs-CZ" sz="1800" i="1" dirty="0" smtClean="0">
                <a:solidFill>
                  <a:srgbClr val="7030A0"/>
                </a:solidFill>
              </a:rPr>
              <a:t>kamarády, </a:t>
            </a:r>
            <a:r>
              <a:rPr lang="cs-CZ" sz="1800" i="1" dirty="0" smtClean="0">
                <a:solidFill>
                  <a:srgbClr val="7030A0"/>
                </a:solidFill>
              </a:rPr>
              <a:t>s jakými případy ohrožení  na Internetu jste se již setkali.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0164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4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8" grpId="0"/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Počítačové sítě – adresa IP a DNS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764704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418000"/>
            <a:ext cx="878651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Jaká jsou nebezpečí při používání Internetu?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je počítačový vir?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označuje pojem </a:t>
            </a:r>
            <a:r>
              <a:rPr lang="cs-CZ" sz="2400" dirty="0" err="1" smtClean="0">
                <a:solidFill>
                  <a:srgbClr val="0070C0"/>
                </a:solidFill>
              </a:rPr>
              <a:t>Mallware</a:t>
            </a:r>
            <a:r>
              <a:rPr lang="cs-CZ" sz="2400" dirty="0" smtClean="0">
                <a:solidFill>
                  <a:srgbClr val="0070C0"/>
                </a:solidFill>
              </a:rPr>
              <a:t>?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Napište, čím se můžeme na Internetu ohrožovat sami.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V čem spočívá psychologická hrozba zneužití získaných dat na Internetu?</a:t>
            </a:r>
            <a:endParaRPr lang="cs-CZ" sz="2400" dirty="0" smtClean="0">
              <a:solidFill>
                <a:srgbClr val="0070C0"/>
              </a:solidFill>
            </a:endParaRPr>
          </a:p>
        </p:txBody>
      </p:sp>
      <p:pic>
        <p:nvPicPr>
          <p:cNvPr id="10244" name="Picture 4" descr="http://bestpage.cz/gif/G180064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437112"/>
            <a:ext cx="1720205" cy="1310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Mrak 13"/>
          <p:cNvSpPr/>
          <p:nvPr/>
        </p:nvSpPr>
        <p:spPr>
          <a:xfrm>
            <a:off x="7956376" y="764704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http://www.4yougratis.it/img/webmaster/gif/computer/18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05064"/>
            <a:ext cx="2032620" cy="203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Napište odpovědi písemně nebo elektronicky a odevzdejte učiteli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3531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4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556792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1988840"/>
            <a:ext cx="874846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Webové zdroje a obrázky: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cs.wikipedia.org/wiki/Po%C4%8D%C3%ADta%C4%8Dov%C3%BD_virus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6"/>
              </a:rPr>
              <a:t>http://cs.wikipedia.org/wiki/Po%C4%8D%C3%ADta%C4%8Dov%C3%BD_%</a:t>
            </a:r>
            <a:r>
              <a:rPr lang="cs-CZ" sz="1600" dirty="0" smtClean="0">
                <a:hlinkClick r:id="rId6"/>
              </a:rPr>
              <a:t>C4%8Derv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www.folkbiche.wz.cz/pracovni_list_viry.pdf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www.bestpage.cz/img_profil/img_bestpage2881.jpg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obrazky-gif.wz.cz/ruzne/25/cerv-a-kniha.gif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www.seznamsebezpecne.cz/desatero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 smtClean="0"/>
              <a:t>ofocená </a:t>
            </a:r>
            <a:r>
              <a:rPr lang="cs-CZ" sz="1600" dirty="0"/>
              <a:t>upravená obrazovka z </a:t>
            </a:r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www.ecards.cz/posteradd.php?add=ZTgzYTQxNGJmZTBiNGFhNWViNDkyYzcwN2Q0NmMzY2M%3D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1600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1600" dirty="0" err="1" smtClean="0"/>
              <a:t>emotikony</a:t>
            </a:r>
            <a:r>
              <a:rPr lang="cs-CZ" sz="1600" dirty="0" smtClean="0"/>
              <a:t> a kliparty sady MS-Office, dostupné také na</a:t>
            </a:r>
          </a:p>
          <a:p>
            <a:pPr marL="360363" lvl="1"/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office.microsoft.com/cs-cz/images/MC900442026.aspx</a:t>
            </a:r>
            <a:endParaRPr lang="cs-CZ" sz="1600" dirty="0" smtClean="0"/>
          </a:p>
          <a:p>
            <a:pPr marL="360363" lvl="1"/>
            <a:r>
              <a:rPr lang="cs-CZ" sz="1600" dirty="0">
                <a:hlinkClick r:id="rId13"/>
              </a:rPr>
              <a:t>http://office.microsoft.com/cs-cz/images/?</a:t>
            </a:r>
            <a:r>
              <a:rPr lang="cs-CZ" sz="1600" dirty="0" smtClean="0">
                <a:hlinkClick r:id="rId13"/>
              </a:rPr>
              <a:t>CTT=97</a:t>
            </a:r>
            <a:endParaRPr lang="cs-CZ" sz="1600" dirty="0" smtClean="0"/>
          </a:p>
          <a:p>
            <a:pPr lvl="1"/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3941</TotalTime>
  <Words>1835</Words>
  <Application>Microsoft Office PowerPoint</Application>
  <PresentationFormat>Předvádění na obrazovce (4:3)</PresentationFormat>
  <Paragraphs>192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Internet 5 – bezpečnost na síti 1</vt:lpstr>
      <vt:lpstr>Internet 5 – bezpečnost na síti 1</vt:lpstr>
      <vt:lpstr>Internet 5 – bezpečnost na síti 1</vt:lpstr>
      <vt:lpstr>Internet 5 – bezpečnost na síti 1</vt:lpstr>
      <vt:lpstr>Internet 5 – bezpečnost na síti 1</vt:lpstr>
      <vt:lpstr>Internet 5 – bezpečnost na síti 1</vt:lpstr>
      <vt:lpstr>Internet 5 – bezpečnost na síti 1</vt:lpstr>
      <vt:lpstr>Internet 5 – bezpečnost na síti 1</vt:lpstr>
      <vt:lpstr>Počítačové sítě – adresa IP a DNS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SKOLA</cp:lastModifiedBy>
  <cp:revision>232</cp:revision>
  <dcterms:created xsi:type="dcterms:W3CDTF">2010-11-01T23:40:31Z</dcterms:created>
  <dcterms:modified xsi:type="dcterms:W3CDTF">2014-02-28T09:17:01Z</dcterms:modified>
</cp:coreProperties>
</file>