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4" autoAdjust="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1.bp.blogspot.com/-bInDp_wVbzI/T1aNq9agsrI/AAAAAAAAAQk/bDOAH2H2O6I/s1600/jobsearchnewspaper.jpg" TargetMode="External"/><Relationship Id="rId5" Type="http://schemas.openxmlformats.org/officeDocument/2006/relationships/hyperlink" Target="http://eandt.theiet.org/explore/students/2011/images/640_job%20offer.jpg" TargetMode="External"/><Relationship Id="rId4" Type="http://schemas.openxmlformats.org/officeDocument/2006/relationships/hyperlink" Target="http://streetfightmagcom.b.presscdn.com/wp-content/uploads/Money-Exchang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5310274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Trh a jeho fungování, zaměstnání, podnikání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1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Trh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Trh, obchod, nabídka, poptávka,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vyhledávání pracovníků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4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Trh a jeho fungování, zaměstnání, podnikání </a:t>
            </a:r>
            <a:r>
              <a:rPr lang="cs-CZ" sz="2800" b="1" dirty="0" smtClean="0"/>
              <a:t>1 </a:t>
            </a:r>
            <a:r>
              <a:rPr lang="cs-CZ" sz="2800" b="1" dirty="0" smtClean="0"/>
              <a:t>– Trh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Trh a jeho fungování, zaměstnání, podnikání (1) – Trh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Trh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Jak firmy hledají zaměstnance?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TRH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trh?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prostor, kde dochází ke směně statků (majetku) a peněz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63691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 historii prostor ke směně zboží za zboží (tržiště) – dnes barter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6976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74897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součásti obchodu?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450098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prodej</a:t>
            </a:r>
            <a:endParaRPr lang="cs-CZ" sz="2000" dirty="0"/>
          </a:p>
        </p:txBody>
      </p:sp>
      <p:sp>
        <p:nvSpPr>
          <p:cNvPr id="20" name="Šipka doprava 19"/>
          <p:cNvSpPr/>
          <p:nvPr/>
        </p:nvSpPr>
        <p:spPr>
          <a:xfrm>
            <a:off x="827584" y="456175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511712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nákup</a:t>
            </a:r>
            <a:endParaRPr lang="cs-CZ" sz="2000" dirty="0"/>
          </a:p>
        </p:txBody>
      </p:sp>
      <p:sp>
        <p:nvSpPr>
          <p:cNvPr id="22" name="Šipka doprava 21"/>
          <p:cNvSpPr/>
          <p:nvPr/>
        </p:nvSpPr>
        <p:spPr>
          <a:xfrm>
            <a:off x="827584" y="517789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1026" name="Picture 2" descr="http://streetfightmagcom.b.presscdn.com/wp-content/uploads/Money-Exchang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33695"/>
            <a:ext cx="2386693" cy="220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16" grpId="0" animBg="1"/>
      <p:bldP spid="17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TRH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Druhy trhu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trh spotřebních předmětů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63691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trh výrobních prostředků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6976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328498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trh </a:t>
            </a:r>
            <a:r>
              <a:rPr lang="cs-CZ" sz="2000" dirty="0" smtClean="0"/>
              <a:t>práce</a:t>
            </a:r>
            <a:endParaRPr lang="cs-CZ" sz="2000" dirty="0"/>
          </a:p>
        </p:txBody>
      </p:sp>
      <p:sp>
        <p:nvSpPr>
          <p:cNvPr id="24" name="Šipka doprava 23"/>
          <p:cNvSpPr/>
          <p:nvPr/>
        </p:nvSpPr>
        <p:spPr>
          <a:xfrm>
            <a:off x="827584" y="334575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395116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trh finanční (kapitálový, peněžní – burza)</a:t>
            </a:r>
          </a:p>
        </p:txBody>
      </p:sp>
      <p:sp>
        <p:nvSpPr>
          <p:cNvPr id="27" name="Šipka doprava 26"/>
          <p:cNvSpPr/>
          <p:nvPr/>
        </p:nvSpPr>
        <p:spPr>
          <a:xfrm>
            <a:off x="827584" y="401193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619672" y="463075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trh černý</a:t>
            </a:r>
          </a:p>
        </p:txBody>
      </p:sp>
      <p:sp>
        <p:nvSpPr>
          <p:cNvPr id="29" name="Šipka doprava 28"/>
          <p:cNvSpPr/>
          <p:nvPr/>
        </p:nvSpPr>
        <p:spPr>
          <a:xfrm>
            <a:off x="827584" y="469152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72200" y="2018576"/>
            <a:ext cx="2178994" cy="4154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1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uveď nějaké zboží</a:t>
            </a:r>
            <a:endParaRPr lang="cs-CZ" sz="21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02631" y="2653462"/>
            <a:ext cx="2318134" cy="4154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100" b="1" cap="none" spc="0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uveď nějaké stroje</a:t>
            </a:r>
            <a:endParaRPr lang="cs-CZ" sz="2100" b="1" cap="none" spc="0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51225" y="3284984"/>
            <a:ext cx="3016082" cy="4154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1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kde najdeš nabídku míst?</a:t>
            </a:r>
            <a:endParaRPr lang="cs-CZ" sz="21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242004" y="3949606"/>
            <a:ext cx="2412392" cy="4154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100" b="1" cap="none" spc="0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znáš směnné kurzy?</a:t>
            </a:r>
            <a:endParaRPr lang="cs-CZ" sz="2100" b="1" cap="none" spc="0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24262" y="4597678"/>
            <a:ext cx="2892010" cy="4154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100" b="1" cap="none" spc="0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koho nejvíce poškozuje?</a:t>
            </a:r>
            <a:endParaRPr lang="cs-CZ" sz="2100" b="1" cap="none" spc="0" dirty="0">
              <a:ln w="11430"/>
              <a:solidFill>
                <a:schemeClr val="tx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737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500"/>
                            </p:stCondLst>
                            <p:childTnLst>
                              <p:par>
                                <p:cTn id="6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9500"/>
                            </p:stCondLst>
                            <p:childTnLst>
                              <p:par>
                                <p:cTn id="7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4" grpId="0" animBg="1"/>
      <p:bldP spid="21" grpId="0" animBg="1"/>
      <p:bldP spid="22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TRH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Trh práce: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smtClean="0"/>
              <a:t>prostor</a:t>
            </a:r>
            <a:r>
              <a:rPr lang="cs-CZ" sz="2000" b="1" dirty="0"/>
              <a:t>, v němž zaměstnavatelé hledají pracovní sílu a pracující </a:t>
            </a:r>
            <a:r>
              <a:rPr lang="cs-CZ" sz="2000" b="1" dirty="0" smtClean="0"/>
              <a:t>ji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</a:t>
            </a:r>
            <a:r>
              <a:rPr lang="cs-CZ" sz="2000" b="1" dirty="0"/>
              <a:t>nabízejí ve snaze obstarat si prostředky k obživě</a:t>
            </a:r>
            <a:endParaRPr lang="cs-CZ" sz="2000" dirty="0"/>
          </a:p>
        </p:txBody>
      </p:sp>
      <p:sp>
        <p:nvSpPr>
          <p:cNvPr id="21" name="Šipka doprava 20"/>
          <p:cNvSpPr/>
          <p:nvPr/>
        </p:nvSpPr>
        <p:spPr>
          <a:xfrm rot="5400000">
            <a:off x="1450615" y="3526049"/>
            <a:ext cx="1768816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93510" y="4725144"/>
            <a:ext cx="338437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nabídka </a:t>
            </a:r>
            <a:endParaRPr lang="cs-CZ" sz="2000" dirty="0" smtClean="0"/>
          </a:p>
          <a:p>
            <a:r>
              <a:rPr lang="cs-CZ" sz="2000" dirty="0" smtClean="0"/>
              <a:t>     -</a:t>
            </a:r>
            <a:r>
              <a:rPr lang="cs-CZ" sz="2000" i="1" dirty="0" smtClean="0"/>
              <a:t>člověk</a:t>
            </a:r>
            <a:r>
              <a:rPr lang="cs-CZ" sz="2000" i="1" dirty="0"/>
              <a:t>, hledající </a:t>
            </a:r>
            <a:r>
              <a:rPr lang="cs-CZ" sz="2000" i="1" dirty="0" smtClean="0"/>
              <a:t>práci</a:t>
            </a:r>
          </a:p>
          <a:p>
            <a:r>
              <a:rPr lang="cs-CZ" sz="2000" i="1" dirty="0" smtClean="0"/>
              <a:t>     -firmy, nabízející místo</a:t>
            </a:r>
            <a:endParaRPr lang="cs-CZ" sz="2000" dirty="0"/>
          </a:p>
        </p:txBody>
      </p:sp>
      <p:sp>
        <p:nvSpPr>
          <p:cNvPr id="30" name="Šipka doprava 29"/>
          <p:cNvSpPr/>
          <p:nvPr/>
        </p:nvSpPr>
        <p:spPr>
          <a:xfrm rot="5400000">
            <a:off x="5771095" y="3557433"/>
            <a:ext cx="1768816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481942" y="4756528"/>
            <a:ext cx="338437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poptávka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-</a:t>
            </a:r>
            <a:r>
              <a:rPr lang="cs-CZ" sz="2000" i="1" dirty="0" smtClean="0"/>
              <a:t>firma, nabízející místo</a:t>
            </a:r>
          </a:p>
          <a:p>
            <a:r>
              <a:rPr lang="cs-CZ" sz="2000" i="1" dirty="0"/>
              <a:t> </a:t>
            </a:r>
            <a:r>
              <a:rPr lang="cs-CZ" sz="2000" i="1" dirty="0" smtClean="0"/>
              <a:t>    -člověk, hledající práci</a:t>
            </a:r>
            <a:endParaRPr lang="cs-CZ" sz="2000" i="1" dirty="0"/>
          </a:p>
        </p:txBody>
      </p:sp>
      <p:pic>
        <p:nvPicPr>
          <p:cNvPr id="2050" name="Picture 2" descr="http://eandt.theiet.org/explore/students/2011/images/640_job%20offe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698" y="3627332"/>
            <a:ext cx="1909812" cy="135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1.bp.blogspot.com/-bInDp_wVbzI/T1aNq9agsrI/AAAAAAAAAQk/bDOAH2H2O6I/s1600/jobsearchnewspap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235" y="3645024"/>
            <a:ext cx="1831578" cy="135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12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" grpId="0" animBg="1"/>
      <p:bldP spid="18" grpId="0" animBg="1"/>
      <p:bldP spid="21" grpId="0" animBg="1"/>
      <p:bldP spid="22" grpId="0" animBg="1"/>
      <p:bldP spid="30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TRH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základní otázky trhu práce: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mzda, plat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74085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podmínky pracovní smlouvy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827584" y="280162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350100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vzdělání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827584" y="356177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32503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jistota zaměstnání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827584" y="438580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19672" y="515719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podmínky na pracovišti</a:t>
            </a:r>
          </a:p>
        </p:txBody>
      </p:sp>
      <p:sp>
        <p:nvSpPr>
          <p:cNvPr id="32" name="Šipka doprava 31"/>
          <p:cNvSpPr/>
          <p:nvPr/>
        </p:nvSpPr>
        <p:spPr>
          <a:xfrm>
            <a:off x="827584" y="521796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33525" y="2061511"/>
            <a:ext cx="2670923" cy="3231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5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máš představu o své mzdě?</a:t>
            </a:r>
            <a:endParaRPr lang="cs-CZ" sz="15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813903" y="2772538"/>
            <a:ext cx="2923429" cy="3231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5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na co hlavně nezapomenout?</a:t>
            </a:r>
            <a:endParaRPr lang="cs-CZ" sz="15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13713" y="3537883"/>
            <a:ext cx="2546083" cy="3231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5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jaké má vzdělání výhody?</a:t>
            </a:r>
            <a:endParaRPr lang="cs-CZ" sz="15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898416" y="4365104"/>
            <a:ext cx="2773580" cy="3231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5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 si pod tím představuješ?</a:t>
            </a:r>
            <a:endParaRPr lang="cs-CZ" sz="15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808590" y="5194067"/>
            <a:ext cx="2962157" cy="3231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5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patří sem i mezilidské vztahy?</a:t>
            </a:r>
            <a:endParaRPr lang="cs-CZ" sz="15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874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500"/>
                            </p:stCondLst>
                            <p:childTnLst>
                              <p:par>
                                <p:cTn id="7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6" grpId="0" animBg="1"/>
      <p:bldP spid="17" grpId="0" animBg="1"/>
      <p:bldP spid="20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2" grpId="0" animBg="1"/>
      <p:bldP spid="3" grpId="0" animBg="1"/>
      <p:bldP spid="21" grpId="0" animBg="1"/>
      <p:bldP spid="22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TRH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Podmínky, nabízené dnes v </a:t>
            </a:r>
            <a:r>
              <a:rPr lang="cs-CZ" sz="2000" dirty="0" smtClean="0"/>
              <a:t>inzerátech:</a:t>
            </a:r>
            <a:endParaRPr lang="cs-CZ" sz="2000" dirty="0"/>
          </a:p>
        </p:txBody>
      </p:sp>
      <p:pic>
        <p:nvPicPr>
          <p:cNvPr id="21" name="Obrázek 20"/>
          <p:cNvPicPr/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21232"/>
            <a:ext cx="6687701" cy="415604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89515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23928" y="1865724"/>
            <a:ext cx="5112781" cy="3939540"/>
          </a:xfrm>
          <a:prstGeom prst="rect">
            <a:avLst/>
          </a:prstGeom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perspectiveContrastingRightFacing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co by se </a:t>
            </a:r>
          </a:p>
          <a:p>
            <a:pPr algn="ctr"/>
            <a:r>
              <a:rPr lang="cs-CZ" sz="5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zrovna tobě </a:t>
            </a:r>
          </a:p>
          <a:p>
            <a:pPr algn="ctr"/>
            <a:r>
              <a:rPr lang="cs-CZ" sz="5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nejvíce hodilo </a:t>
            </a:r>
          </a:p>
          <a:p>
            <a:pPr algn="ctr"/>
            <a:r>
              <a:rPr lang="cs-CZ" sz="5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při hledání práce?</a:t>
            </a:r>
            <a:endParaRPr lang="cs-CZ" sz="5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49299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POSTUPY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F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REM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Jak firmy hledají zaměstnance?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zájemci o práci (výběrové řízení)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63691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doporučení stávajících zaměstnanců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827584" y="26976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328498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inzerce – internet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827584" y="334575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3959799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úřady práce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827584" y="4020567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19672" y="465313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personální </a:t>
            </a:r>
            <a:r>
              <a:rPr lang="cs-CZ" sz="2000" dirty="0" smtClean="0"/>
              <a:t>agentury</a:t>
            </a:r>
            <a:endParaRPr lang="cs-CZ" sz="2000" dirty="0"/>
          </a:p>
        </p:txBody>
      </p:sp>
      <p:sp>
        <p:nvSpPr>
          <p:cNvPr id="32" name="Šipka doprava 31"/>
          <p:cNvSpPr/>
          <p:nvPr/>
        </p:nvSpPr>
        <p:spPr>
          <a:xfrm>
            <a:off x="827584" y="471390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533314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spolupráce se školami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827584" y="539391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018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500"/>
                            </p:stCondLst>
                            <p:childTnLst>
                              <p:par>
                                <p:cTn id="6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6" grpId="0" animBg="1"/>
      <p:bldP spid="16" grpId="0" animBg="1"/>
      <p:bldP spid="17" grpId="0" animBg="1"/>
      <p:bldP spid="20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2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49299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POSTUPY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F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REM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Další postupy hledání zaměstnanců: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191683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Internet</a:t>
            </a:r>
            <a:r>
              <a:rPr lang="cs-CZ" sz="2000" dirty="0"/>
              <a:t> – vlastní webové stránky či pracovní </a:t>
            </a:r>
            <a:r>
              <a:rPr lang="cs-CZ" sz="2000" dirty="0" smtClean="0"/>
              <a:t>servery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197760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46095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reference</a:t>
            </a:r>
            <a:r>
              <a:rPr lang="cs-CZ" sz="2000" dirty="0"/>
              <a:t> - tzn. přijetí pracovníků na základě doporučení jiných firem, zaměstnanců, externistů či známých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827584" y="252172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3294037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spolupráce s jinými firmami</a:t>
            </a:r>
            <a:endParaRPr lang="cs-CZ" sz="2000" dirty="0"/>
          </a:p>
        </p:txBody>
      </p:sp>
      <p:sp>
        <p:nvSpPr>
          <p:cNvPr id="25" name="Šipka doprava 24"/>
          <p:cNvSpPr/>
          <p:nvPr/>
        </p:nvSpPr>
        <p:spPr>
          <a:xfrm>
            <a:off x="827584" y="3354805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3783845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získání kontaktů od známých</a:t>
            </a:r>
            <a:r>
              <a:rPr lang="cs-CZ" sz="2000" dirty="0"/>
              <a:t> - z okruhu známých či bývalých zaměstnanců, případně výběr z osob, které v dané firmě absolvovaly stáž či odbornou praxi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827584" y="3844613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19672" y="490923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výběr z vlastních zdrojů</a:t>
            </a:r>
            <a:r>
              <a:rPr lang="cs-CZ" sz="2000" dirty="0"/>
              <a:t> - tzn. výběr z vlastní databáze či z řad </a:t>
            </a:r>
            <a:r>
              <a:rPr lang="cs-CZ" sz="2000" dirty="0" smtClean="0"/>
              <a:t>zaměstnanců</a:t>
            </a:r>
            <a:endParaRPr lang="cs-CZ" sz="2000" dirty="0"/>
          </a:p>
        </p:txBody>
      </p:sp>
      <p:sp>
        <p:nvSpPr>
          <p:cNvPr id="32" name="Šipka doprava 31"/>
          <p:cNvSpPr/>
          <p:nvPr/>
        </p:nvSpPr>
        <p:spPr>
          <a:xfrm>
            <a:off x="827584" y="496999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854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6" grpId="0" animBg="1"/>
      <p:bldP spid="17" grpId="0" animBg="1"/>
      <p:bldP spid="20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49299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POSTUPY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F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REM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Další postupy hledání zaměstnanců: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191683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vlastní vývěsky nebo letáky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197760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460958"/>
            <a:ext cx="7272808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přímé oslovení</a:t>
            </a:r>
            <a:r>
              <a:rPr lang="cs-CZ" sz="2000" dirty="0"/>
              <a:t> - často se jedná o cílenou nabídku směřující k získání pracovníka z konkurenční </a:t>
            </a:r>
            <a:r>
              <a:rPr lang="cs-CZ" sz="2000" dirty="0" smtClean="0"/>
              <a:t>firmy – často </a:t>
            </a:r>
            <a:r>
              <a:rPr lang="cs-CZ" sz="2000" dirty="0"/>
              <a:t>osobní znalost přijímaného pracovníka, osobní výběr, přijetí na základě předchozích zkušeností – zde jde např. o výběr z řad těch, kteří ve firmě vykonávali praxi, či o vlastní sledování vhodných kandidátů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827584" y="252172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4248247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výběrové řízení</a:t>
            </a:r>
            <a:r>
              <a:rPr lang="cs-CZ" sz="2000" dirty="0"/>
              <a:t> (jde zejména o veřejná výběrová řízení, která jsou daná zákonem, ale i konkurzy apod.);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827584" y="4309015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510564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veletrhy práce</a:t>
            </a:r>
            <a:r>
              <a:rPr lang="cs-CZ" sz="2000" dirty="0"/>
              <a:t>.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827584" y="516641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01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6" grpId="0" animBg="1"/>
      <p:bldP spid="17" grpId="0" animBg="1"/>
      <p:bldP spid="20" grpId="0" animBg="1"/>
      <p:bldP spid="23" grpId="0" animBg="1"/>
      <p:bldP spid="24" grpId="0" animBg="1"/>
      <p:bldP spid="25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jsou druhy trhu?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jsou součásti trhu práce?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firmy hledají své zaměstnance?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992030"/>
            <a:ext cx="8640960" cy="3093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/>
              <a:t>AUTOR NEUVEDEN, Autor Neuveden. </a:t>
            </a:r>
            <a:r>
              <a:rPr lang="cs-CZ" sz="1500" i="1" dirty="0" smtClean="0"/>
              <a:t>http://www.infoabsolvent.cz</a:t>
            </a:r>
            <a:r>
              <a:rPr lang="cs-CZ" sz="1500" dirty="0" smtClean="0"/>
              <a:t> [online]. [cit. 9.2.2014]. Dostupný na WWW: http://www.infoabsolvent.cz/Temata/ClanekAbsolventi/4-2-14/Financni-ohodnoceni-nabizene-v-inzeratech/26 </a:t>
            </a:r>
          </a:p>
          <a:p>
            <a:endParaRPr lang="cs-CZ" sz="1500" dirty="0" smtClean="0"/>
          </a:p>
          <a:p>
            <a:r>
              <a:rPr lang="cs-CZ" sz="1500" dirty="0" smtClean="0"/>
              <a:t>AUTOR </a:t>
            </a:r>
            <a:r>
              <a:rPr lang="cs-CZ" sz="1500" dirty="0"/>
              <a:t>NEUVEDEN, Autor Neuveden. </a:t>
            </a:r>
            <a:r>
              <a:rPr lang="cs-CZ" sz="1500" i="1" dirty="0"/>
              <a:t>http://streetfightmagcom.b.presscdn.com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4"/>
              </a:rPr>
              <a:t>http://streetfightmagcom.b.presscdn.com/wp-content/uploads/Money-Exchange.png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http://eandt.theiet.org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5"/>
              </a:rPr>
              <a:t>http://eandt.theiet.org/explore/students/2011/images/640_job%20offer.jpg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http://1.bp.blogspot.com</a:t>
            </a:r>
            <a:r>
              <a:rPr lang="cs-CZ" sz="1500" dirty="0"/>
              <a:t> [online]. [cit. 2.3.2014]. Dostupný na WWW: </a:t>
            </a:r>
            <a:r>
              <a:rPr lang="cs-CZ" sz="1500" u="sng" dirty="0">
                <a:hlinkClick r:id="rId6"/>
              </a:rPr>
              <a:t>http://1.bp.blogspot.com/-</a:t>
            </a:r>
            <a:r>
              <a:rPr lang="cs-CZ" sz="1500" u="sng" dirty="0" smtClean="0">
                <a:hlinkClick r:id="rId6"/>
              </a:rPr>
              <a:t>bInDp_wVbzI/T1aNq9agsrI/AAAAAAAAAQk/bDOAH2H2O6I/s1600/jobsearchnewspaper.jpg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4942</TotalTime>
  <Words>674</Words>
  <Application>Microsoft Office PowerPoint</Application>
  <PresentationFormat>Předvádění na obrazovce (4:3)</PresentationFormat>
  <Paragraphs>156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323</cp:revision>
  <dcterms:created xsi:type="dcterms:W3CDTF">2010-11-01T23:40:31Z</dcterms:created>
  <dcterms:modified xsi:type="dcterms:W3CDTF">2014-03-02T16:58:12Z</dcterms:modified>
</cp:coreProperties>
</file>