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D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34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C837B7FD-8183-4435-8D55-8AF6578DAD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75C8D1-7E2D-4187-95DD-1F9B3FEC06A9}" type="slidenum">
              <a:rPr lang="cs-CZ"/>
              <a:pPr/>
              <a:t>1</a:t>
            </a:fld>
            <a:endParaRPr lang="cs-CZ"/>
          </a:p>
        </p:txBody>
      </p:sp>
      <p:sp>
        <p:nvSpPr>
          <p:cNvPr id="15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1BC1AC8-9043-4480-BDA5-0DD7843EFA61}" type="slidenum">
              <a:rPr lang="cs-CZ"/>
              <a:pPr/>
              <a:t>2</a:t>
            </a:fld>
            <a:endParaRPr lang="cs-CZ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392DF2-A81B-400E-9ED7-8AC9C553D97D}" type="slidenum">
              <a:rPr lang="cs-CZ"/>
              <a:pPr/>
              <a:t>3</a:t>
            </a:fld>
            <a:endParaRPr lang="cs-CZ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601DCCF-90CC-41FB-BA66-34DD0C05EBD6}" type="slidenum">
              <a:rPr lang="cs-CZ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050B13-851A-40EC-ABCF-F30F1B96D9F1}" type="slidenum">
              <a:rPr lang="cs-CZ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78F713-69AB-454D-9344-86260E101C05}" type="slidenum">
              <a:rPr lang="cs-CZ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CC561B3-F40F-42EC-AC35-608902CB6B3F}" type="slidenum">
              <a:rPr lang="cs-CZ"/>
              <a:pPr/>
              <a:t>7</a:t>
            </a:fld>
            <a:endParaRPr lang="cs-CZ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0AA9E8A-66C6-4276-8AF1-C08D6848579B}" type="slidenum">
              <a:rPr lang="cs-CZ"/>
              <a:pPr/>
              <a:t>8</a:t>
            </a:fld>
            <a:endParaRPr lang="cs-CZ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415F0A9-9CB9-4F82-BB48-7DD8117A2198}" type="slidenum">
              <a:rPr lang="cs-CZ"/>
              <a:pPr/>
              <a:t>9</a:t>
            </a:fld>
            <a:endParaRPr lang="cs-CZ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19A93B8-DF1F-4236-A5CC-D26895B30E01}" type="slidenum">
              <a:rPr lang="cs-CZ"/>
              <a:pPr/>
              <a:t>10</a:t>
            </a:fld>
            <a:endParaRPr lang="cs-CZ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00A5B42-B8E8-4DC5-A6ED-3C737140FE97}" type="slidenum">
              <a:rPr lang="cs-CZ"/>
              <a:pPr/>
              <a:t>11</a:t>
            </a:fld>
            <a:endParaRPr lang="cs-CZ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BD93E47-DAE7-4F1F-9ADF-913EB8864F10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8EC72E-B857-48E9-840E-BC2DE5B6A4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C0D96-DF1D-467F-8895-71B631AB6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268F2-FCDA-41D6-80E0-F3E232CC36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2E2616-A1B8-4AAB-96C3-5871226A2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E4468E-78C9-498E-AD1E-B6B03F010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DB1C09-D5D5-48AB-89CB-983D5522CA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5A0730-3D56-4626-83B7-95A9A9E2A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312205-E7F8-4E62-9CA2-EC8DD93010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A95E5A-0483-46E8-BA0E-BF4F80B7F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E5430A-1423-4328-B4A8-5C540A2689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49941-52CC-4CFF-A60D-307F1E5E9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3A076D17-465B-4200-AF5F-A1BE2E527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itt.edu/~etbell/wizard.gi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2/24/Sulfuric-acid-3D-vdW.png/699px-Sulfuric-acid-3D-vdW.png" TargetMode="External"/><Relationship Id="rId4" Type="http://schemas.openxmlformats.org/officeDocument/2006/relationships/hyperlink" Target="http://upload.wikimedia.org/wikipedia/commons/thumb/c/c6/3D_model_hydrogen_bonds_in_water.svg/400px-3D_model_hydrogen_bonds_in_water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  <a:noFill/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335150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Elementária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VY_32_INOVACE_06.43.10.170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 – 8.ročník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názvosloví dvouprvkových sloučenin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názvosloví dvouprvkových sloučenin,  chemický vzorec, halogenidy, sulfidy, oxidy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219200"/>
            <a:ext cx="9144000" cy="1933575"/>
          </a:xfrm>
        </p:spPr>
        <p:txBody>
          <a:bodyPr/>
          <a:lstStyle/>
          <a:p>
            <a:pPr eaLnBrk="1" hangingPunct="1"/>
            <a:r>
              <a:rPr lang="cs-CZ" sz="5400" b="1" smtClean="0">
                <a:solidFill>
                  <a:srgbClr val="FFC000"/>
                </a:solidFill>
                <a:latin typeface="Comic Sans MS" pitchFamily="66" charset="0"/>
              </a:rPr>
              <a:t>CHEMICKÉ NÁZVOSLOVÍ</a:t>
            </a:r>
            <a:br>
              <a:rPr lang="cs-CZ" sz="5400" b="1" smtClean="0">
                <a:solidFill>
                  <a:srgbClr val="FFC000"/>
                </a:solidFill>
                <a:latin typeface="Comic Sans MS" pitchFamily="66" charset="0"/>
              </a:rPr>
            </a:br>
            <a:r>
              <a:rPr lang="cs-CZ" sz="5400" smtClean="0">
                <a:solidFill>
                  <a:srgbClr val="FFC000"/>
                </a:solidFill>
                <a:latin typeface="Comic Sans MS" pitchFamily="66" charset="0"/>
              </a:rPr>
              <a:t/>
            </a:r>
            <a:br>
              <a:rPr lang="cs-CZ" sz="5400" smtClean="0">
                <a:solidFill>
                  <a:srgbClr val="FFC000"/>
                </a:solidFill>
                <a:latin typeface="Comic Sans MS" pitchFamily="66" charset="0"/>
              </a:rPr>
            </a:br>
            <a:r>
              <a:rPr lang="cs-CZ" smtClean="0">
                <a:solidFill>
                  <a:srgbClr val="FFC000"/>
                </a:solidFill>
                <a:latin typeface="Comic Sans MS" pitchFamily="66" charset="0"/>
              </a:rPr>
              <a:t>dvouprvkových sloučenin</a:t>
            </a:r>
            <a:endParaRPr lang="cs-CZ" b="1" smtClean="0">
              <a:solidFill>
                <a:srgbClr val="FFC000"/>
              </a:solidFill>
              <a:latin typeface="Comic Sans MS" pitchFamily="66" charset="0"/>
            </a:endParaRPr>
          </a:p>
        </p:txBody>
      </p:sp>
      <p:pic>
        <p:nvPicPr>
          <p:cNvPr id="3075" name="Picture 7" descr="http://www.pitt.edu/~etbell/wizard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575" y="4016375"/>
            <a:ext cx="2592388" cy="262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0"/>
            <a:ext cx="7772400" cy="908050"/>
          </a:xfrm>
        </p:spPr>
        <p:txBody>
          <a:bodyPr/>
          <a:lstStyle/>
          <a:p>
            <a:pPr eaLnBrk="1" hangingPunct="1">
              <a:defRPr/>
            </a:pPr>
            <a:r>
              <a:rPr lang="cs-CZ" b="1" u="sng" cap="all" dirty="0" smtClean="0">
                <a:latin typeface="Comic Sans MS" pitchFamily="66" charset="0"/>
              </a:rPr>
              <a:t>CHEMICKÉ SLOUČENINY</a:t>
            </a:r>
            <a:endParaRPr lang="cs-CZ" b="1" u="sng" cap="all" dirty="0">
              <a:latin typeface="Comic Sans MS" pitchFamily="66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0" y="1341438"/>
            <a:ext cx="9144000" cy="5516562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b="1" u="sng" dirty="0" smtClean="0"/>
              <a:t>je to chemicky čistá látka, složená z prvků</a:t>
            </a:r>
          </a:p>
          <a:p>
            <a:pPr eaLnBrk="1" hangingPunct="1">
              <a:buFontTx/>
              <a:buNone/>
              <a:defRPr/>
            </a:pPr>
            <a:r>
              <a:rPr lang="cs-CZ" b="1" u="sng" dirty="0" smtClean="0"/>
              <a:t> </a:t>
            </a:r>
          </a:p>
          <a:p>
            <a:pPr eaLnBrk="1" hangingPunct="1">
              <a:defRPr/>
            </a:pPr>
            <a:r>
              <a:rPr lang="cs-CZ" dirty="0" smtClean="0"/>
              <a:t>např.: 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 - 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 (uhlík),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dirty="0" smtClean="0"/>
              <a:t> (kyslík)</a:t>
            </a:r>
          </a:p>
          <a:p>
            <a:pPr eaLnBrk="1" hangingPunct="1">
              <a:buFontTx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b="1" u="sng" dirty="0" smtClean="0"/>
              <a:t>Druhy sloučenin </a:t>
            </a:r>
            <a:r>
              <a:rPr lang="cs-CZ" dirty="0" smtClean="0"/>
              <a:t>: </a:t>
            </a:r>
          </a:p>
          <a:p>
            <a:pPr lvl="1" eaLnBrk="1" hangingPunct="1">
              <a:defRPr/>
            </a:pPr>
            <a:r>
              <a:rPr lang="cs-CZ" sz="3200" dirty="0" smtClean="0"/>
              <a:t> 1) dvouprvkové -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O, CO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, </a:t>
            </a:r>
            <a:r>
              <a:rPr lang="cs-CZ" sz="3200" dirty="0" err="1" smtClean="0"/>
              <a:t>PbS</a:t>
            </a:r>
            <a:r>
              <a:rPr lang="cs-CZ" sz="3200" dirty="0" smtClean="0"/>
              <a:t> aj.</a:t>
            </a:r>
          </a:p>
          <a:p>
            <a:pPr lvl="1" eaLnBrk="1" hangingPunct="1">
              <a:defRPr/>
            </a:pPr>
            <a:r>
              <a:rPr lang="cs-CZ" sz="3200" dirty="0" smtClean="0"/>
              <a:t>2) </a:t>
            </a:r>
            <a:r>
              <a:rPr lang="cs-CZ" sz="3200" dirty="0" err="1" smtClean="0"/>
              <a:t>víceprvkové</a:t>
            </a:r>
            <a:r>
              <a:rPr lang="cs-CZ" sz="3200" dirty="0" smtClean="0"/>
              <a:t> - KOH ,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SO</a:t>
            </a:r>
            <a:r>
              <a:rPr lang="cs-CZ" sz="3200" baseline="-25000" dirty="0" smtClean="0"/>
              <a:t>4</a:t>
            </a:r>
            <a:r>
              <a:rPr lang="cs-CZ" sz="3200" dirty="0" smtClean="0"/>
              <a:t> , C</a:t>
            </a:r>
            <a:r>
              <a:rPr lang="cs-CZ" sz="3200" baseline="-25000" dirty="0" smtClean="0"/>
              <a:t>6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12</a:t>
            </a:r>
            <a:r>
              <a:rPr lang="cs-CZ" sz="3200" dirty="0" smtClean="0"/>
              <a:t>O</a:t>
            </a:r>
            <a:r>
              <a:rPr lang="cs-CZ" sz="3200" baseline="-25000" dirty="0" smtClean="0"/>
              <a:t>6</a:t>
            </a:r>
            <a:r>
              <a:rPr lang="cs-CZ" sz="3200" dirty="0" smtClean="0"/>
              <a:t> . . . . . 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1075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Comic Sans MS" pitchFamily="66" charset="0"/>
              </a:rPr>
              <a:t>nejmenší částicí je </a:t>
            </a:r>
            <a:r>
              <a:rPr lang="cs-CZ" b="1" u="sng" smtClean="0">
                <a:latin typeface="Comic Sans MS" pitchFamily="66" charset="0"/>
              </a:rPr>
              <a:t>molekula</a:t>
            </a:r>
            <a:endParaRPr lang="cs-CZ" b="1" smtClean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81075"/>
            <a:ext cx="8964612" cy="5375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např.:  </a:t>
            </a:r>
          </a:p>
          <a:p>
            <a:pPr eaLnBrk="1" hangingPunct="1">
              <a:buFontTx/>
              <a:buNone/>
            </a:pPr>
            <a:r>
              <a:rPr lang="cs-CZ" smtClean="0"/>
              <a:t>5 H</a:t>
            </a:r>
            <a:r>
              <a:rPr lang="cs-CZ" baseline="-25000" smtClean="0"/>
              <a:t>2</a:t>
            </a:r>
            <a:r>
              <a:rPr lang="cs-CZ" smtClean="0"/>
              <a:t>O - pět molekul vody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>
              <a:buFontTx/>
              <a:buNone/>
            </a:pPr>
            <a:r>
              <a:rPr lang="cs-CZ" smtClean="0"/>
              <a:t>2 H</a:t>
            </a:r>
            <a:r>
              <a:rPr lang="cs-CZ" baseline="-25000" smtClean="0"/>
              <a:t>2</a:t>
            </a:r>
            <a:r>
              <a:rPr lang="cs-CZ" smtClean="0"/>
              <a:t>SO</a:t>
            </a:r>
            <a:r>
              <a:rPr lang="cs-CZ" baseline="-25000" smtClean="0"/>
              <a:t>4</a:t>
            </a:r>
            <a:r>
              <a:rPr lang="cs-CZ" smtClean="0"/>
              <a:t> - 2 molekuly kyseliny sírové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1484313"/>
            <a:ext cx="4067175" cy="22669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96257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9700" y="4632325"/>
            <a:ext cx="3644900" cy="22256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6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0" y="512763"/>
            <a:ext cx="8820150" cy="914400"/>
          </a:xfrm>
        </p:spPr>
        <p:txBody>
          <a:bodyPr/>
          <a:lstStyle/>
          <a:p>
            <a:pPr eaLnBrk="1" hangingPunct="1"/>
            <a:r>
              <a:rPr lang="cs-CZ" b="1" u="sng" smtClean="0">
                <a:latin typeface="Comic Sans MS" pitchFamily="66" charset="0"/>
              </a:rPr>
              <a:t>Ze vzorce sloučeniny poznáme: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0" y="1784350"/>
            <a:ext cx="9144000" cy="4572000"/>
          </a:xfrm>
        </p:spPr>
        <p:txBody>
          <a:bodyPr/>
          <a:lstStyle/>
          <a:p>
            <a:pPr eaLnBrk="1" hangingPunct="1"/>
            <a:r>
              <a:rPr lang="cs-CZ" smtClean="0"/>
              <a:t>1) název sloučeniny</a:t>
            </a:r>
          </a:p>
          <a:p>
            <a:pPr eaLnBrk="1" hangingPunct="1"/>
            <a:r>
              <a:rPr lang="cs-CZ" smtClean="0"/>
              <a:t>2) počet sloučených atomů, jejich poměr</a:t>
            </a:r>
          </a:p>
          <a:p>
            <a:pPr eaLnBrk="1" hangingPunct="1"/>
            <a:r>
              <a:rPr lang="cs-CZ" smtClean="0"/>
              <a:t>3) počet a poměr prvků</a:t>
            </a:r>
          </a:p>
          <a:p>
            <a:pPr eaLnBrk="1" hangingPunct="1"/>
            <a:r>
              <a:rPr lang="cs-CZ" smtClean="0"/>
              <a:t>4) počet molekul (v rovnici)</a:t>
            </a:r>
          </a:p>
          <a:p>
            <a:pPr eaLnBrk="1" hangingPunct="1"/>
            <a:r>
              <a:rPr lang="cs-CZ" smtClean="0"/>
              <a:t>5) molekulová hmotnost (nebo molární hmotnost)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4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050"/>
          </a:xfrm>
        </p:spPr>
        <p:txBody>
          <a:bodyPr/>
          <a:lstStyle/>
          <a:p>
            <a:pPr eaLnBrk="1" hangingPunct="1"/>
            <a:r>
              <a:rPr lang="cs-CZ" sz="3200" b="1" u="sng" smtClean="0">
                <a:latin typeface="Comic Sans MS" pitchFamily="66" charset="0"/>
              </a:rPr>
              <a:t>Nejvýznamnější skupiny dvouprvkových sloučenin</a:t>
            </a:r>
          </a:p>
        </p:txBody>
      </p:sp>
      <p:sp>
        <p:nvSpPr>
          <p:cNvPr id="7171" name="Zástupný symbol pro obsah 5"/>
          <p:cNvSpPr>
            <a:spLocks noGrp="1"/>
          </p:cNvSpPr>
          <p:nvPr>
            <p:ph idx="1"/>
          </p:nvPr>
        </p:nvSpPr>
        <p:spPr>
          <a:xfrm>
            <a:off x="179388" y="836613"/>
            <a:ext cx="8713787" cy="6021387"/>
          </a:xfrm>
        </p:spPr>
        <p:txBody>
          <a:bodyPr/>
          <a:lstStyle/>
          <a:p>
            <a:pPr eaLnBrk="1" hangingPunct="1"/>
            <a:r>
              <a:rPr lang="cs-CZ" smtClean="0"/>
              <a:t>Oxidy – sloučeniny kyslíku a jiného prvku</a:t>
            </a:r>
          </a:p>
          <a:p>
            <a:pPr eaLnBrk="1" hangingPunct="1"/>
            <a:r>
              <a:rPr lang="cs-CZ" smtClean="0"/>
              <a:t>Sulfidy – sloučeniny  síry a jiného prvku</a:t>
            </a:r>
          </a:p>
          <a:p>
            <a:pPr eaLnBrk="1" hangingPunct="1"/>
            <a:r>
              <a:rPr lang="cs-CZ" smtClean="0"/>
              <a:t>Halogenidy – sloučeniny halogenů a jiného prvku</a:t>
            </a:r>
          </a:p>
          <a:p>
            <a:pPr lvl="1" eaLnBrk="1" hangingPunct="1"/>
            <a:r>
              <a:rPr lang="cs-CZ" smtClean="0"/>
              <a:t>Halogeny – prvky VII.A skupiny (F, Cl, Br, I)</a:t>
            </a:r>
          </a:p>
          <a:p>
            <a:pPr lvl="1" eaLnBrk="1" hangingPunct="1">
              <a:buFontTx/>
              <a:buNone/>
            </a:pPr>
            <a:endParaRPr lang="cs-CZ" sz="1100" smtClean="0"/>
          </a:p>
          <a:p>
            <a:pPr eaLnBrk="1" hangingPunct="1">
              <a:buFontTx/>
              <a:buNone/>
            </a:pPr>
            <a:r>
              <a:rPr lang="cs-CZ" b="1" u="sng" smtClean="0"/>
              <a:t>Název se skládá:</a:t>
            </a:r>
          </a:p>
          <a:p>
            <a:pPr eaLnBrk="1" hangingPunct="1"/>
            <a:r>
              <a:rPr lang="cs-CZ" smtClean="0"/>
              <a:t> z podstatného jména</a:t>
            </a:r>
          </a:p>
          <a:p>
            <a:pPr lvl="1" eaLnBrk="1" hangingPunct="1"/>
            <a:r>
              <a:rPr lang="cs-CZ" smtClean="0"/>
              <a:t>ox</a:t>
            </a:r>
            <a:r>
              <a:rPr lang="cs-CZ" smtClean="0">
                <a:solidFill>
                  <a:srgbClr val="FFFF00"/>
                </a:solidFill>
              </a:rPr>
              <a:t>id</a:t>
            </a:r>
            <a:r>
              <a:rPr lang="cs-CZ" smtClean="0"/>
              <a:t>, sulf</a:t>
            </a:r>
            <a:r>
              <a:rPr lang="cs-CZ" smtClean="0">
                <a:solidFill>
                  <a:srgbClr val="FFFF00"/>
                </a:solidFill>
              </a:rPr>
              <a:t>id</a:t>
            </a:r>
            <a:r>
              <a:rPr lang="cs-CZ" smtClean="0"/>
              <a:t>, fluor</a:t>
            </a:r>
            <a:r>
              <a:rPr lang="cs-CZ" smtClean="0">
                <a:solidFill>
                  <a:srgbClr val="FFFF00"/>
                </a:solidFill>
              </a:rPr>
              <a:t>id</a:t>
            </a:r>
            <a:r>
              <a:rPr lang="cs-CZ" smtClean="0"/>
              <a:t>, chlor</a:t>
            </a:r>
            <a:r>
              <a:rPr lang="cs-CZ" smtClean="0">
                <a:solidFill>
                  <a:srgbClr val="FFFF00"/>
                </a:solidFill>
              </a:rPr>
              <a:t>id</a:t>
            </a:r>
            <a:r>
              <a:rPr lang="cs-CZ" smtClean="0"/>
              <a:t>, brom</a:t>
            </a:r>
            <a:r>
              <a:rPr lang="cs-CZ" smtClean="0">
                <a:solidFill>
                  <a:srgbClr val="FFFF00"/>
                </a:solidFill>
              </a:rPr>
              <a:t>id</a:t>
            </a:r>
            <a:r>
              <a:rPr lang="cs-CZ" smtClean="0"/>
              <a:t>, jod</a:t>
            </a:r>
            <a:r>
              <a:rPr lang="cs-CZ" smtClean="0">
                <a:solidFill>
                  <a:srgbClr val="FFFF00"/>
                </a:solidFill>
              </a:rPr>
              <a:t>id</a:t>
            </a:r>
            <a:r>
              <a:rPr lang="cs-CZ" smtClean="0"/>
              <a:t> </a:t>
            </a:r>
          </a:p>
          <a:p>
            <a:pPr eaLnBrk="1" hangingPunct="1"/>
            <a:r>
              <a:rPr lang="cs-CZ" smtClean="0"/>
              <a:t>z přídavného jména</a:t>
            </a:r>
          </a:p>
          <a:p>
            <a:pPr lvl="1" eaLnBrk="1" hangingPunct="1"/>
            <a:r>
              <a:rPr lang="cs-CZ" smtClean="0"/>
              <a:t>koncovka podle oxidačního čísla</a:t>
            </a:r>
          </a:p>
          <a:p>
            <a:pPr lvl="1" eaLnBrk="1" hangingPunct="1">
              <a:buFontTx/>
              <a:buNone/>
            </a:pPr>
            <a:endParaRPr lang="cs-CZ" smtClean="0"/>
          </a:p>
          <a:p>
            <a:pPr lvl="1" eaLnBrk="1" hangingPunct="1">
              <a:buFontTx/>
              <a:buNone/>
            </a:pPr>
            <a:r>
              <a:rPr lang="cs-CZ" b="1" u="sng" smtClean="0"/>
              <a:t>Příklady</a:t>
            </a:r>
            <a:r>
              <a:rPr lang="cs-CZ" b="1" smtClean="0"/>
              <a:t> : oxid želez</a:t>
            </a:r>
            <a:r>
              <a:rPr lang="cs-CZ" b="1" smtClean="0">
                <a:solidFill>
                  <a:srgbClr val="FFFF00"/>
                </a:solidFill>
              </a:rPr>
              <a:t>itý</a:t>
            </a:r>
            <a:r>
              <a:rPr lang="cs-CZ" b="1" smtClean="0"/>
              <a:t>, sulfid sod</a:t>
            </a:r>
            <a:r>
              <a:rPr lang="cs-CZ" b="1" smtClean="0">
                <a:solidFill>
                  <a:srgbClr val="FFFF00"/>
                </a:solidFill>
              </a:rPr>
              <a:t>ný</a:t>
            </a:r>
            <a:r>
              <a:rPr lang="cs-CZ" b="1" smtClean="0"/>
              <a:t>, chlorid vápen</a:t>
            </a:r>
            <a:r>
              <a:rPr lang="cs-CZ" b="1" smtClean="0">
                <a:solidFill>
                  <a:srgbClr val="FFFF00"/>
                </a:solidFill>
              </a:rPr>
              <a:t>atý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Koncovky oxidačních čísel</a:t>
            </a:r>
          </a:p>
        </p:txBody>
      </p:sp>
      <p:graphicFrame>
        <p:nvGraphicFramePr>
          <p:cNvPr id="5273" name="Group 153"/>
          <p:cNvGraphicFramePr>
            <a:graphicFrameLocks noGrp="1"/>
          </p:cNvGraphicFramePr>
          <p:nvPr>
            <p:ph idx="4294967295"/>
          </p:nvPr>
        </p:nvGraphicFramePr>
        <p:xfrm>
          <a:off x="0" y="1125538"/>
          <a:ext cx="9036496" cy="5512594"/>
        </p:xfrm>
        <a:graphic>
          <a:graphicData uri="http://schemas.openxmlformats.org/drawingml/2006/table">
            <a:tbl>
              <a:tblPr/>
              <a:tblGrid>
                <a:gridCol w="1763688"/>
                <a:gridCol w="1944216"/>
                <a:gridCol w="3240360"/>
                <a:gridCol w="2088232"/>
              </a:tblGrid>
              <a:tr h="4924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Oxidační číslo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Koncovka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Příklad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Vzorec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687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</a:t>
                      </a: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ný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CFF66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sod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Na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I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5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natý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vápen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atý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Ca</a:t>
                      </a:r>
                      <a:r>
                        <a:rPr kumimoji="0" lang="cs-CZ" sz="2800" b="0" i="0" u="none" strike="noStrike" cap="none" normalizeH="0" baseline="30000" dirty="0" err="1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II</a:t>
                      </a:r>
                      <a:r>
                        <a:rPr kumimoji="0" lang="cs-CZ" sz="2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5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itý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hlin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itý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Al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5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ičitý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uhl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ičitý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IV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210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ečný</a:t>
                      </a:r>
                      <a:b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</a:b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ičný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fosfor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ečný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dus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ičný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  <a:endParaRPr kumimoji="0" lang="cs-CZ" sz="2800" b="0" i="0" u="none" strike="noStrike" cap="none" normalizeH="0" baseline="-25000" dirty="0" smtClean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V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5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ový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sír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ový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VI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5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istý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mangan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istý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Mn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VII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53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VIII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- ičelý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oxid 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osm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FF66"/>
                          </a:solidFill>
                          <a:effectLst/>
                          <a:latin typeface="Arial" charset="0"/>
                          <a:cs typeface="Arial" charset="0"/>
                        </a:rPr>
                        <a:t>ičelý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Os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VIII</a:t>
                      </a: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r>
                        <a:rPr kumimoji="0" lang="cs-CZ" sz="2800" b="0" i="0" u="none" strike="noStrike" cap="none" normalizeH="0" baseline="-25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r>
                        <a:rPr kumimoji="0" lang="cs-CZ" sz="28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Arial" charset="0"/>
                          <a:cs typeface="Arial" charset="0"/>
                        </a:rPr>
                        <a:t>-II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692150"/>
          </a:xfrm>
        </p:spPr>
        <p:txBody>
          <a:bodyPr/>
          <a:lstStyle/>
          <a:p>
            <a:pPr eaLnBrk="1" hangingPunct="1"/>
            <a:r>
              <a:rPr lang="cs-CZ" sz="3600" b="1" u="sng" smtClean="0">
                <a:latin typeface="Comic Sans MS" pitchFamily="66" charset="0"/>
              </a:rPr>
              <a:t>Tvorba vzorce dvouprvkových sloučenin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908050"/>
            <a:ext cx="5003800" cy="5616575"/>
          </a:xfrm>
        </p:spPr>
        <p:txBody>
          <a:bodyPr/>
          <a:lstStyle/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Zápis chemických značek v prohozeném pořadí</a:t>
            </a:r>
          </a:p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Zápis oxidačních čísel římskými číslicemi u každé chemické značky vpravo nahoře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vždy platí : 	</a:t>
            </a:r>
            <a:r>
              <a:rPr lang="cs-CZ" sz="1800" b="1" u="sng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halogenidy – X</a:t>
            </a:r>
            <a:r>
              <a:rPr lang="cs-CZ" sz="1800" b="1" u="sng" baseline="300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-I</a:t>
            </a:r>
            <a:endParaRPr lang="cs-CZ" sz="1800" b="1" u="sng" smtClean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		oxidy – kyslík: O</a:t>
            </a:r>
            <a:r>
              <a:rPr lang="cs-CZ" sz="1800" baseline="30000" smtClean="0">
                <a:latin typeface="Times New Roman" pitchFamily="18" charset="0"/>
                <a:cs typeface="Times New Roman" pitchFamily="18" charset="0"/>
              </a:rPr>
              <a:t>-II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		sulfidy – síra:  S</a:t>
            </a:r>
            <a:r>
              <a:rPr lang="cs-CZ" sz="1800" baseline="30000" smtClean="0">
                <a:latin typeface="Times New Roman" pitchFamily="18" charset="0"/>
                <a:cs typeface="Times New Roman" pitchFamily="18" charset="0"/>
              </a:rPr>
              <a:t>-II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marL="409575" eaLnBrk="1" hangingPunct="1">
              <a:buFontTx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Oxidační čísla křížově přeneseme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580063" y="836613"/>
            <a:ext cx="3563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b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chlorid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železitý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724525" y="1844675"/>
            <a:ext cx="158432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0000"/>
                </a:solidFill>
                <a:latin typeface="Comic Sans MS" pitchFamily="66" charset="0"/>
              </a:rPr>
              <a:t>Fe</a:t>
            </a:r>
            <a:endParaRPr lang="cs-CZ" sz="8800">
              <a:solidFill>
                <a:srgbClr val="FFFF00"/>
              </a:solidFill>
              <a:latin typeface="Comic Sans MS" pitchFamily="66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flipH="1">
            <a:off x="6732588" y="1268413"/>
            <a:ext cx="1368425" cy="720725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380288" y="1844675"/>
            <a:ext cx="131762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FF00"/>
                </a:solidFill>
                <a:latin typeface="Comic Sans MS" pitchFamily="66" charset="0"/>
              </a:rPr>
              <a:t>Cl</a:t>
            </a:r>
            <a:endParaRPr lang="cs-CZ" sz="8800"/>
          </a:p>
        </p:txBody>
      </p:sp>
      <p:cxnSp>
        <p:nvCxnSpPr>
          <p:cNvPr id="25" name="Přímá spojovací šipka 24"/>
          <p:cNvCxnSpPr>
            <a:stCxn id="13" idx="2"/>
          </p:cNvCxnSpPr>
          <p:nvPr/>
        </p:nvCxnSpPr>
        <p:spPr>
          <a:xfrm>
            <a:off x="7362825" y="1298575"/>
            <a:ext cx="522288" cy="546100"/>
          </a:xfrm>
          <a:prstGeom prst="straightConnector1">
            <a:avLst/>
          </a:prstGeom>
          <a:ln w="19050">
            <a:solidFill>
              <a:srgbClr val="FFFF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732588" y="1844675"/>
            <a:ext cx="935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+III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8353425" y="1846263"/>
            <a:ext cx="4667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-I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8378825" y="271145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3</a:t>
            </a:r>
          </a:p>
        </p:txBody>
      </p:sp>
      <p:cxnSp>
        <p:nvCxnSpPr>
          <p:cNvPr id="31" name="Přímá spojovací šipka 30"/>
          <p:cNvCxnSpPr/>
          <p:nvPr/>
        </p:nvCxnSpPr>
        <p:spPr>
          <a:xfrm>
            <a:off x="7308850" y="2492375"/>
            <a:ext cx="1150938" cy="431800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7380288" y="2349500"/>
            <a:ext cx="1079500" cy="647700"/>
          </a:xfrm>
          <a:prstGeom prst="straightConnector1">
            <a:avLst/>
          </a:prstGeom>
          <a:ln w="19050">
            <a:solidFill>
              <a:srgbClr val="FFC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5867400" y="3213100"/>
            <a:ext cx="23796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solidFill>
                  <a:srgbClr val="FFFF00"/>
                </a:solidFill>
              </a:rPr>
              <a:t>Jednička se nepíše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8" grpId="0"/>
      <p:bldP spid="28" grpId="1"/>
      <p:bldP spid="29" grpId="0" build="allAtOnce"/>
      <p:bldP spid="30" grpId="0"/>
      <p:bldP spid="39" grpId="0"/>
      <p:bldP spid="39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692150"/>
          </a:xfrm>
        </p:spPr>
        <p:txBody>
          <a:bodyPr/>
          <a:lstStyle/>
          <a:p>
            <a:pPr eaLnBrk="1" hangingPunct="1"/>
            <a:r>
              <a:rPr lang="cs-CZ" sz="3600" b="1" u="sng" smtClean="0">
                <a:latin typeface="Comic Sans MS" pitchFamily="66" charset="0"/>
              </a:rPr>
              <a:t>Tvorba vzorce dvouprvkových sloučenin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908050"/>
            <a:ext cx="5003800" cy="5616575"/>
          </a:xfrm>
        </p:spPr>
        <p:txBody>
          <a:bodyPr/>
          <a:lstStyle/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Zápis chemických značek v prohozeném pořadí</a:t>
            </a:r>
          </a:p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Zápis oxidačních čísel římskými číslicemi u každé chemické značky vpravo nahoře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vždy platí : 	</a:t>
            </a:r>
            <a:r>
              <a:rPr lang="cs-CZ" sz="1800" b="1" u="sng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oxidy – kyslík: O</a:t>
            </a:r>
            <a:r>
              <a:rPr lang="cs-CZ" sz="1800" b="1" u="sng" baseline="300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-II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		sulfidy – síra:  S</a:t>
            </a:r>
            <a:r>
              <a:rPr lang="cs-CZ" sz="1800" baseline="30000" smtClean="0">
                <a:latin typeface="Times New Roman" pitchFamily="18" charset="0"/>
                <a:cs typeface="Times New Roman" pitchFamily="18" charset="0"/>
              </a:rPr>
              <a:t>-II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		halogenidy – X</a:t>
            </a:r>
            <a:r>
              <a:rPr lang="cs-CZ" sz="1800" baseline="30000" smtClean="0">
                <a:latin typeface="Times New Roman" pitchFamily="18" charset="0"/>
                <a:cs typeface="Times New Roman" pitchFamily="18" charset="0"/>
              </a:rPr>
              <a:t>-I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409575" eaLnBrk="1" hangingPunct="1">
              <a:buFontTx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Oxidační čísla křížově přeneseme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580063" y="836613"/>
            <a:ext cx="3563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b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oxid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hlinitý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724525" y="1844675"/>
            <a:ext cx="158432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0000"/>
                </a:solidFill>
                <a:latin typeface="Comic Sans MS" pitchFamily="66" charset="0"/>
              </a:rPr>
              <a:t>Al</a:t>
            </a:r>
            <a:endParaRPr lang="cs-CZ" sz="8800">
              <a:solidFill>
                <a:srgbClr val="FFFF00"/>
              </a:solidFill>
              <a:latin typeface="Comic Sans MS" pitchFamily="66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flipH="1">
            <a:off x="6732588" y="1268413"/>
            <a:ext cx="1368425" cy="720725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380288" y="1844675"/>
            <a:ext cx="131762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cs-CZ" sz="8800"/>
          </a:p>
        </p:txBody>
      </p:sp>
      <p:cxnSp>
        <p:nvCxnSpPr>
          <p:cNvPr id="25" name="Přímá spojovací šipka 24"/>
          <p:cNvCxnSpPr>
            <a:stCxn id="13" idx="2"/>
          </p:cNvCxnSpPr>
          <p:nvPr/>
        </p:nvCxnSpPr>
        <p:spPr>
          <a:xfrm>
            <a:off x="7362825" y="1298575"/>
            <a:ext cx="522288" cy="546100"/>
          </a:xfrm>
          <a:prstGeom prst="straightConnector1">
            <a:avLst/>
          </a:prstGeom>
          <a:ln w="19050">
            <a:solidFill>
              <a:srgbClr val="FFFF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804025" y="1844675"/>
            <a:ext cx="936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+III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8353425" y="1846263"/>
            <a:ext cx="595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-II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8378825" y="271145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3</a:t>
            </a:r>
          </a:p>
        </p:txBody>
      </p:sp>
      <p:cxnSp>
        <p:nvCxnSpPr>
          <p:cNvPr id="31" name="Přímá spojovací šipka 30"/>
          <p:cNvCxnSpPr/>
          <p:nvPr/>
        </p:nvCxnSpPr>
        <p:spPr>
          <a:xfrm>
            <a:off x="7308850" y="2492375"/>
            <a:ext cx="1150938" cy="431800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7380288" y="2349500"/>
            <a:ext cx="1079500" cy="647700"/>
          </a:xfrm>
          <a:prstGeom prst="straightConnector1">
            <a:avLst/>
          </a:prstGeom>
          <a:ln w="19050">
            <a:solidFill>
              <a:srgbClr val="FFC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875463" y="271145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8" grpId="0"/>
      <p:bldP spid="28" grpId="1"/>
      <p:bldP spid="29" grpId="0" build="allAtOnce"/>
      <p:bldP spid="30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692150"/>
          </a:xfrm>
        </p:spPr>
        <p:txBody>
          <a:bodyPr/>
          <a:lstStyle/>
          <a:p>
            <a:pPr eaLnBrk="1" hangingPunct="1"/>
            <a:r>
              <a:rPr lang="cs-CZ" sz="3600" b="1" u="sng" smtClean="0">
                <a:latin typeface="Comic Sans MS" pitchFamily="66" charset="0"/>
              </a:rPr>
              <a:t>Tvorba vzorce dvouprvkových sloučenin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908050"/>
            <a:ext cx="5003800" cy="5616575"/>
          </a:xfrm>
        </p:spPr>
        <p:txBody>
          <a:bodyPr/>
          <a:lstStyle/>
          <a:p>
            <a:pPr marL="409575" eaLnBrk="1" hangingPunct="1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Zápis chemických značek v prohozeném pořadí</a:t>
            </a:r>
          </a:p>
          <a:p>
            <a:pPr marL="409575" eaLnBrk="1" hangingPunct="1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Zápis oxidačních čísel římskými číslicemi u každé chemické značky vpravo nahoře</a:t>
            </a:r>
          </a:p>
          <a:p>
            <a:pPr marL="409575" eaLnBrk="1" hangingPunct="1">
              <a:buFontTx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vždy platí : 	</a:t>
            </a:r>
            <a:r>
              <a:rPr lang="cs-CZ" sz="18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oxidy – kyslík: O</a:t>
            </a:r>
            <a:r>
              <a:rPr lang="cs-CZ" sz="1800" b="1" u="sng" baseline="30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-II</a:t>
            </a:r>
          </a:p>
          <a:p>
            <a:pPr marL="409575" eaLnBrk="1" hangingPunct="1">
              <a:buFontTx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	sulfidy – síra:  S</a:t>
            </a:r>
            <a:r>
              <a:rPr lang="cs-CZ" sz="1800" baseline="30000" dirty="0" smtClean="0">
                <a:latin typeface="Times New Roman" pitchFamily="18" charset="0"/>
                <a:cs typeface="Times New Roman" pitchFamily="18" charset="0"/>
              </a:rPr>
              <a:t>-II</a:t>
            </a:r>
          </a:p>
          <a:p>
            <a:pPr marL="409575" eaLnBrk="1" hangingPunct="1">
              <a:buFontTx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		halogenidy – X</a:t>
            </a:r>
            <a:r>
              <a:rPr lang="cs-CZ" sz="1800" baseline="30000" dirty="0" smtClean="0">
                <a:latin typeface="Times New Roman" pitchFamily="18" charset="0"/>
                <a:cs typeface="Times New Roman" pitchFamily="18" charset="0"/>
              </a:rPr>
              <a:t>-I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409575" eaLnBrk="1" hangingPunct="1">
              <a:buFontTx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09575" eaLnBrk="1" hangingPunct="1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Oxidační čísla křížově přeneseme</a:t>
            </a:r>
          </a:p>
          <a:p>
            <a:pPr marL="409575" eaLnBrk="1" hangingPunct="1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Obě čísla jsou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sudá, proto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poměr počtu atomů vydělíme dvěma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580063" y="836613"/>
            <a:ext cx="3563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b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oxid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uhličitý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011863" y="1844675"/>
            <a:ext cx="1296987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0000"/>
                </a:solidFill>
                <a:latin typeface="Comic Sans MS" pitchFamily="66" charset="0"/>
              </a:rPr>
              <a:t>C</a:t>
            </a:r>
            <a:endParaRPr lang="cs-CZ" sz="8800">
              <a:solidFill>
                <a:srgbClr val="FFFF00"/>
              </a:solidFill>
              <a:latin typeface="Comic Sans MS" pitchFamily="66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flipH="1">
            <a:off x="6732588" y="1268413"/>
            <a:ext cx="1368425" cy="720725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380288" y="1844675"/>
            <a:ext cx="131762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FF00"/>
                </a:solidFill>
                <a:latin typeface="Comic Sans MS" pitchFamily="66" charset="0"/>
              </a:rPr>
              <a:t>O</a:t>
            </a:r>
            <a:endParaRPr lang="cs-CZ" sz="8800"/>
          </a:p>
        </p:txBody>
      </p:sp>
      <p:cxnSp>
        <p:nvCxnSpPr>
          <p:cNvPr id="25" name="Přímá spojovací šipka 24"/>
          <p:cNvCxnSpPr>
            <a:stCxn id="13" idx="2"/>
          </p:cNvCxnSpPr>
          <p:nvPr/>
        </p:nvCxnSpPr>
        <p:spPr>
          <a:xfrm>
            <a:off x="7362825" y="1298575"/>
            <a:ext cx="522288" cy="546100"/>
          </a:xfrm>
          <a:prstGeom prst="straightConnector1">
            <a:avLst/>
          </a:prstGeom>
          <a:ln w="19050">
            <a:solidFill>
              <a:srgbClr val="FFFF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804025" y="1844675"/>
            <a:ext cx="936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+IV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8353425" y="1846263"/>
            <a:ext cx="595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-II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8378825" y="271145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4</a:t>
            </a:r>
          </a:p>
        </p:txBody>
      </p:sp>
      <p:cxnSp>
        <p:nvCxnSpPr>
          <p:cNvPr id="31" name="Přímá spojovací šipka 30"/>
          <p:cNvCxnSpPr/>
          <p:nvPr/>
        </p:nvCxnSpPr>
        <p:spPr>
          <a:xfrm>
            <a:off x="7308850" y="2492375"/>
            <a:ext cx="1150938" cy="431800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7380288" y="2349500"/>
            <a:ext cx="1079500" cy="647700"/>
          </a:xfrm>
          <a:prstGeom prst="straightConnector1">
            <a:avLst/>
          </a:prstGeom>
          <a:ln w="19050">
            <a:solidFill>
              <a:srgbClr val="FFC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875463" y="271145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388350" y="2711450"/>
            <a:ext cx="441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875463" y="2708275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5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8" grpId="0"/>
      <p:bldP spid="29" grpId="0" build="allAtOnce"/>
      <p:bldP spid="30" grpId="0" build="allAtOnce"/>
      <p:bldP spid="15" grpId="0"/>
      <p:bldP spid="15" grpId="1"/>
      <p:bldP spid="17" grpId="0"/>
      <p:bldP spid="18" grpId="0"/>
      <p:bldP spid="1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692150"/>
          </a:xfrm>
        </p:spPr>
        <p:txBody>
          <a:bodyPr/>
          <a:lstStyle/>
          <a:p>
            <a:pPr eaLnBrk="1" hangingPunct="1"/>
            <a:r>
              <a:rPr lang="cs-CZ" sz="3600" b="1" u="sng" smtClean="0">
                <a:latin typeface="Comic Sans MS" pitchFamily="66" charset="0"/>
              </a:rPr>
              <a:t>Tvorba vzorce dvouprvkových sloučenin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908050"/>
            <a:ext cx="5003800" cy="5616575"/>
          </a:xfrm>
        </p:spPr>
        <p:txBody>
          <a:bodyPr/>
          <a:lstStyle/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Zápis chemických značek v prohozeném pořadí</a:t>
            </a:r>
          </a:p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Zápis oxidačních čísel římskými číslicemi u každé chemické značky vpravo nahoře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vždy platí : 	</a:t>
            </a:r>
            <a:r>
              <a:rPr lang="cs-CZ" sz="1800" b="1" u="sng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sulfidy – síra:  S</a:t>
            </a:r>
            <a:r>
              <a:rPr lang="cs-CZ" sz="1800" b="1" u="sng" baseline="3000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-II </a:t>
            </a:r>
          </a:p>
          <a:p>
            <a:pPr marL="409575" eaLnBrk="1" hangingPunct="1">
              <a:buFontTx/>
              <a:buNone/>
            </a:pPr>
            <a:r>
              <a:rPr lang="cs-CZ" sz="1800" baseline="3000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oxidy – kyslík: O</a:t>
            </a:r>
            <a:r>
              <a:rPr lang="cs-CZ" sz="1800" baseline="30000" smtClean="0">
                <a:latin typeface="Times New Roman" pitchFamily="18" charset="0"/>
                <a:cs typeface="Times New Roman" pitchFamily="18" charset="0"/>
              </a:rPr>
              <a:t>-II</a:t>
            </a:r>
          </a:p>
          <a:p>
            <a:pPr marL="409575" eaLnBrk="1" hangingPunct="1">
              <a:buFontTx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		halogenidy – X</a:t>
            </a:r>
            <a:r>
              <a:rPr lang="cs-CZ" sz="1800" baseline="30000" smtClean="0">
                <a:latin typeface="Times New Roman" pitchFamily="18" charset="0"/>
                <a:cs typeface="Times New Roman" pitchFamily="18" charset="0"/>
              </a:rPr>
              <a:t>-I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marL="409575" eaLnBrk="1" hangingPunct="1">
              <a:buFontTx/>
              <a:buNone/>
            </a:pPr>
            <a:endParaRPr lang="cs-CZ" sz="1800" smtClean="0">
              <a:latin typeface="Times New Roman" pitchFamily="18" charset="0"/>
              <a:cs typeface="Times New Roman" pitchFamily="18" charset="0"/>
            </a:endParaRPr>
          </a:p>
          <a:p>
            <a:pPr marL="409575" eaLnBrk="1" hangingPunct="1"/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Oxidační čísla křížově přeneseme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580063" y="836613"/>
            <a:ext cx="3563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400" b="1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sulfid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stříbrný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651500" y="1844675"/>
            <a:ext cx="1657350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0000"/>
                </a:solidFill>
                <a:latin typeface="Comic Sans MS" pitchFamily="66" charset="0"/>
              </a:rPr>
              <a:t>Ag</a:t>
            </a:r>
            <a:endParaRPr lang="cs-CZ" sz="8800">
              <a:solidFill>
                <a:srgbClr val="FFFF00"/>
              </a:solidFill>
              <a:latin typeface="Comic Sans MS" pitchFamily="66" charset="0"/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flipH="1">
            <a:off x="6732588" y="1268413"/>
            <a:ext cx="1368425" cy="720725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380288" y="1844675"/>
            <a:ext cx="131762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solidFill>
                  <a:srgbClr val="FFFF00"/>
                </a:solidFill>
                <a:latin typeface="Comic Sans MS" pitchFamily="66" charset="0"/>
              </a:rPr>
              <a:t>S</a:t>
            </a:r>
            <a:endParaRPr lang="cs-CZ" sz="8800"/>
          </a:p>
        </p:txBody>
      </p:sp>
      <p:cxnSp>
        <p:nvCxnSpPr>
          <p:cNvPr id="25" name="Přímá spojovací šipka 24"/>
          <p:cNvCxnSpPr>
            <a:stCxn id="13" idx="2"/>
          </p:cNvCxnSpPr>
          <p:nvPr/>
        </p:nvCxnSpPr>
        <p:spPr>
          <a:xfrm>
            <a:off x="7362825" y="1298575"/>
            <a:ext cx="522288" cy="546100"/>
          </a:xfrm>
          <a:prstGeom prst="straightConnector1">
            <a:avLst/>
          </a:prstGeom>
          <a:ln w="19050">
            <a:solidFill>
              <a:srgbClr val="FFFF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6732588" y="1844675"/>
            <a:ext cx="935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+I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8353425" y="1846263"/>
            <a:ext cx="595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-II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8316913" y="278288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0000"/>
                </a:solidFill>
              </a:rPr>
              <a:t>1</a:t>
            </a:r>
          </a:p>
        </p:txBody>
      </p:sp>
      <p:cxnSp>
        <p:nvCxnSpPr>
          <p:cNvPr id="31" name="Přímá spojovací šipka 30"/>
          <p:cNvCxnSpPr/>
          <p:nvPr/>
        </p:nvCxnSpPr>
        <p:spPr>
          <a:xfrm>
            <a:off x="7308850" y="2492375"/>
            <a:ext cx="1150938" cy="431800"/>
          </a:xfrm>
          <a:prstGeom prst="straightConnector1">
            <a:avLst/>
          </a:prstGeom>
          <a:ln w="19050">
            <a:solidFill>
              <a:srgbClr val="FF0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7380288" y="2349500"/>
            <a:ext cx="1079500" cy="647700"/>
          </a:xfrm>
          <a:prstGeom prst="straightConnector1">
            <a:avLst/>
          </a:prstGeom>
          <a:ln w="19050">
            <a:solidFill>
              <a:srgbClr val="FFC000"/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010400" y="2782888"/>
            <a:ext cx="441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FF00"/>
                </a:solidFill>
              </a:rP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8" grpId="0"/>
      <p:bldP spid="28" grpId="1"/>
      <p:bldP spid="29" grpId="0" build="allAtOnce"/>
      <p:bldP spid="30" grpId="0"/>
      <p:bldP spid="30" grpId="1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0805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79388" y="1341438"/>
            <a:ext cx="8507412" cy="5014912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3"/>
              </a:rPr>
              <a:t>http://www.pitt.edu/~etbell/wizard.gif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http://upload.wikimedia.org/wikipedia/commons/thumb/c/c6/3D_model_hydrogen_bonds_in_water.svg/400px-3D_model_hydrogen_bonds_in_water.svg.png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http://upload.wikimedia.org/wikipedia/commons/thumb/2/24/Sulfuric-acid-3D-vdW.png/699px-Sulfuric-acid-3D-vdW.png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http://upload.wikimedia.org/wikipedia/commons/thumb/2/24/Sulfuric-acid-3D-vdW.png/699px-Sulfuric-acid-3D-vdW.png</a:t>
            </a:r>
            <a:endParaRPr lang="cs-CZ" sz="1400" smtClean="0"/>
          </a:p>
          <a:p>
            <a:pPr eaLnBrk="1" hangingPunct="1"/>
            <a:endParaRPr lang="cs-CZ" sz="14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9">
      <a:dk1>
        <a:srgbClr val="336699"/>
      </a:dk1>
      <a:lt1>
        <a:srgbClr val="FFFFFF"/>
      </a:lt1>
      <a:dk2>
        <a:srgbClr val="000000"/>
      </a:dk2>
      <a:lt2>
        <a:srgbClr val="E3EBF1"/>
      </a:lt2>
      <a:accent1>
        <a:srgbClr val="003399"/>
      </a:accent1>
      <a:accent2>
        <a:srgbClr val="468A4B"/>
      </a:accent2>
      <a:accent3>
        <a:srgbClr val="AAAAAA"/>
      </a:accent3>
      <a:accent4>
        <a:srgbClr val="DADADA"/>
      </a:accent4>
      <a:accent5>
        <a:srgbClr val="AAADCA"/>
      </a:accent5>
      <a:accent6>
        <a:srgbClr val="3F7D43"/>
      </a:accent6>
      <a:hlink>
        <a:srgbClr val="66CCFF"/>
      </a:hlink>
      <a:folHlink>
        <a:srgbClr val="F0E5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417</Words>
  <Application>Microsoft Office PowerPoint</Application>
  <PresentationFormat>Předvádění na obrazovce (4:3)</PresentationFormat>
  <Paragraphs>170</Paragraphs>
  <Slides>12</Slides>
  <Notes>12</Notes>
  <HiddenSlides>2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Comic Sans MS</vt:lpstr>
      <vt:lpstr>Verdana</vt:lpstr>
      <vt:lpstr>Times New Roman</vt:lpstr>
      <vt:lpstr>Výchozí návrh</vt:lpstr>
      <vt:lpstr>Snímek 1</vt:lpstr>
      <vt:lpstr>CHEMICKÉ NÁZVOSLOVÍ  dvouprvkových sloučenin</vt:lpstr>
      <vt:lpstr>CHEMICKÉ SLOUČENINY</vt:lpstr>
      <vt:lpstr>nejmenší částicí je molekula</vt:lpstr>
      <vt:lpstr>Ze vzorce sloučeniny poznáme:</vt:lpstr>
      <vt:lpstr>Nejvýznamnější skupiny dvouprvkových sloučenin</vt:lpstr>
      <vt:lpstr>Koncovky oxidačních čísel</vt:lpstr>
      <vt:lpstr>Tvorba vzorce dvouprvkových sloučenin</vt:lpstr>
      <vt:lpstr>Tvorba vzorce dvouprvkových sloučenin</vt:lpstr>
      <vt:lpstr>Tvorba vzorce dvouprvkových sloučenin</vt:lpstr>
      <vt:lpstr>Tvorba vzorce dvouprvkových sloučenin</vt:lpstr>
      <vt:lpstr>Použité zdroje</vt:lpstr>
    </vt:vector>
  </TitlesOfParts>
  <Company>ZŠ Elementaria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 - šelmy</dc:title>
  <dc:subject>Přírodopis - 8.ročník</dc:subject>
  <dc:creator>Mgr. Tomáš Starove</dc:creator>
  <cp:keywords>Savci, šelmy</cp:keywords>
  <cp:lastModifiedBy>Dum</cp:lastModifiedBy>
  <cp:revision>20</cp:revision>
  <dcterms:created xsi:type="dcterms:W3CDTF">2012-11-20T16:24:12Z</dcterms:created>
  <dcterms:modified xsi:type="dcterms:W3CDTF">2014-03-02T18:45:06Z</dcterms:modified>
</cp:coreProperties>
</file>