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57" r:id="rId5"/>
    <p:sldId id="259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25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65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244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85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705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581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0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79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19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734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2">
                <a:lumMod val="20000"/>
                <a:lumOff val="80000"/>
              </a:schemeClr>
            </a:gs>
            <a:gs pos="88000">
              <a:srgbClr val="D49E6C"/>
            </a:gs>
            <a:gs pos="94000">
              <a:schemeClr val="accent2">
                <a:lumMod val="60000"/>
                <a:lumOff val="40000"/>
              </a:schemeClr>
            </a:gs>
            <a:gs pos="99000">
              <a:srgbClr val="663012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6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sz="4800" dirty="0" err="1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continuous</a:t>
            </a:r>
            <a:endParaRPr lang="en-US" sz="4800" dirty="0">
              <a:solidFill>
                <a:schemeClr val="bg2">
                  <a:lumMod val="1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for</a:t>
            </a: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elementary</a:t>
            </a: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students</a:t>
            </a:r>
            <a:endParaRPr lang="en-US" sz="3600" dirty="0">
              <a:solidFill>
                <a:schemeClr val="bg2">
                  <a:lumMod val="25000"/>
                </a:schemeClr>
              </a:solidFill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02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3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2658066"/>
              </p:ext>
            </p:extLst>
          </p:nvPr>
        </p:nvGraphicFramePr>
        <p:xfrm>
          <a:off x="445926" y="1916832"/>
          <a:ext cx="8474397" cy="2739898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</a:t>
                      </a:r>
                      <a:r>
                        <a:rPr lang="cs-CZ" smtClean="0"/>
                        <a:t>: </a:t>
                      </a:r>
                      <a:r>
                        <a:rPr lang="cs-CZ" smtClean="0"/>
                        <a:t>VY_32_INOVACE_4B_07_Past.continuous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prima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listopad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1043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Anotace</a:t>
            </a:r>
            <a:endParaRPr lang="en-US" dirty="0">
              <a:solidFill>
                <a:schemeClr val="tx2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544616"/>
          </a:xfrm>
        </p:spPr>
        <p:txBody>
          <a:bodyPr>
            <a:noAutofit/>
          </a:bodyPr>
          <a:lstStyle/>
          <a:p>
            <a:r>
              <a:rPr lang="cs-CZ" sz="1400" dirty="0" smtClean="0"/>
              <a:t>tento učební materiál je určen k prezentaci a procvičení anglického minulého času průběhového na interaktivní tabuli</a:t>
            </a:r>
          </a:p>
          <a:p>
            <a:r>
              <a:rPr lang="cs-CZ" sz="1400" dirty="0" smtClean="0"/>
              <a:t>snímek číslo čtyři názorně ukazuje, jak minulý čas průběhový vypadá a z jakých tvarů se skládá</a:t>
            </a:r>
          </a:p>
          <a:p>
            <a:r>
              <a:rPr lang="cs-CZ" sz="1400" dirty="0" smtClean="0"/>
              <a:t>po kliknutí na jednotlivé obdélníky pod šipkami se objeví větný člen společný pro celý sloupec; studenti si uvědomí grafickou a mluvnickou podobu času</a:t>
            </a:r>
          </a:p>
          <a:p>
            <a:r>
              <a:rPr lang="cs-CZ" sz="1400" dirty="0" smtClean="0"/>
              <a:t>snímek číslo pět ukazuje, k jakým změnám ve větě dochází při tvoření záporu a otázky</a:t>
            </a:r>
          </a:p>
          <a:p>
            <a:r>
              <a:rPr lang="cs-CZ" sz="1400" dirty="0" smtClean="0"/>
              <a:t>kliknutím na otazníky se prohodí podmět a přísudek a otazník se přemístí na místo tečky</a:t>
            </a:r>
          </a:p>
          <a:p>
            <a:r>
              <a:rPr lang="cs-CZ" sz="1400" dirty="0" smtClean="0"/>
              <a:t>při kliknutí na „not“ poodskočí část věty a „not“ se přemístí za pomocné sloveso </a:t>
            </a:r>
          </a:p>
          <a:p>
            <a:r>
              <a:rPr lang="cs-CZ" sz="1400" dirty="0" smtClean="0"/>
              <a:t>snímek číslo šest slouží k procvičení tvorby gerundia</a:t>
            </a:r>
          </a:p>
          <a:p>
            <a:r>
              <a:rPr lang="cs-CZ" sz="1400" dirty="0" smtClean="0"/>
              <a:t>studenti mají za úkol napsat na tabuli gerundiální tvar slovesa napsaného na vybraném obdélníku; správnost své odpovědi si ověří kliknutím na obdélník, jež se tímto smaže a ukáže správný tvar slovesa; po odkrytí všech obdélníků se studenti pokusí odhalit princip tvoření gerundií v angličtině</a:t>
            </a:r>
          </a:p>
          <a:p>
            <a:r>
              <a:rPr lang="cs-CZ" sz="1400" dirty="0" smtClean="0"/>
              <a:t>snímek číslo sedm prezentuje tři základní způsoby použití minulého času průběhového v angličtině; jednotlivé řádky se ukazují postupně po kliknutí, čímž je studentům poskytnut prostor pro logické vyvozování principů použití z daných příkladů</a:t>
            </a:r>
          </a:p>
          <a:p>
            <a:r>
              <a:rPr lang="cs-CZ" sz="1400" dirty="0" smtClean="0"/>
              <a:t>snímky číslo osm a devět slouží k procvičení tohoto času</a:t>
            </a:r>
          </a:p>
          <a:p>
            <a:r>
              <a:rPr lang="cs-CZ" sz="1400" dirty="0" smtClean="0"/>
              <a:t>u prvního cvičení studenti popisují, co se v domě dělo v daný čas v minulosti</a:t>
            </a:r>
          </a:p>
          <a:p>
            <a:r>
              <a:rPr lang="cs-CZ" sz="1400" dirty="0" smtClean="0"/>
              <a:t>u druhého cvičení vybírají  studenti správnou alternativu z nabídnutých tvarů; správnou odpověď si ověří kliknutím na danou dvojici, kdy se nesprávný tvar škrtne</a:t>
            </a:r>
          </a:p>
          <a:p>
            <a:r>
              <a:rPr lang="cs-CZ" sz="1400" dirty="0" smtClean="0"/>
              <a:t>všechny nadpisy se po zadání stránky zvýrazní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3479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>
                <a:latin typeface="Elephant" panose="02020904090505020303" pitchFamily="18" charset="0"/>
              </a:rPr>
              <a:t/>
            </a:r>
            <a:br>
              <a:rPr lang="cs-CZ" dirty="0" smtClean="0">
                <a:latin typeface="Elephant" panose="02020904090505020303" pitchFamily="18" charset="0"/>
              </a:rPr>
            </a:br>
            <a:r>
              <a:rPr lang="cs-CZ" sz="31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basics</a:t>
            </a:r>
            <a:endParaRPr lang="en-US" sz="3100" dirty="0">
              <a:solidFill>
                <a:schemeClr val="bg2">
                  <a:lumMod val="25000"/>
                </a:schemeClr>
              </a:solidFill>
              <a:latin typeface="Elephant" panose="02020904090505020303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5960467"/>
              </p:ext>
            </p:extLst>
          </p:nvPr>
        </p:nvGraphicFramePr>
        <p:xfrm>
          <a:off x="395536" y="1556792"/>
          <a:ext cx="8435281" cy="31089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872208"/>
                <a:gridCol w="1080120"/>
                <a:gridCol w="1872208"/>
                <a:gridCol w="36107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was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reading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 </a:t>
                      </a:r>
                      <a:r>
                        <a:rPr lang="cs-CZ" sz="2800" dirty="0" err="1" smtClean="0"/>
                        <a:t>book</a:t>
                      </a:r>
                      <a:r>
                        <a:rPr lang="cs-CZ" sz="2800" dirty="0" smtClean="0"/>
                        <a:t>.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You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+mn-lt"/>
                        </a:rPr>
                        <a:t>were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speaking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too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quickly</a:t>
                      </a:r>
                      <a:r>
                        <a:rPr lang="cs-CZ" sz="2800" dirty="0" smtClean="0"/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+mn-lt"/>
                        </a:rPr>
                        <a:t>was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watching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TV.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The</a:t>
                      </a:r>
                      <a:r>
                        <a:rPr lang="cs-CZ" sz="2800" dirty="0" smtClean="0"/>
                        <a:t> Sun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+mn-lt"/>
                        </a:rPr>
                        <a:t>was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shining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today</a:t>
                      </a:r>
                      <a:r>
                        <a:rPr lang="cs-CZ" sz="2800" dirty="0" smtClean="0"/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We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+mn-lt"/>
                        </a:rPr>
                        <a:t>were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playing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tennis</a:t>
                      </a:r>
                      <a:r>
                        <a:rPr lang="cs-CZ" sz="2800" dirty="0" smtClean="0"/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My </a:t>
                      </a:r>
                      <a:r>
                        <a:rPr lang="cs-CZ" sz="2800" dirty="0" err="1" smtClean="0"/>
                        <a:t>parents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+mn-lt"/>
                        </a:rPr>
                        <a:t>were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having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dinner</a:t>
                      </a:r>
                      <a:r>
                        <a:rPr lang="cs-CZ" sz="2800" dirty="0" smtClean="0"/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1153587" y="4739996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Šipka dolů 5"/>
          <p:cNvSpPr/>
          <p:nvPr/>
        </p:nvSpPr>
        <p:spPr>
          <a:xfrm>
            <a:off x="2443175" y="4739996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Šipka dolů 6"/>
          <p:cNvSpPr/>
          <p:nvPr/>
        </p:nvSpPr>
        <p:spPr>
          <a:xfrm>
            <a:off x="3635896" y="4739996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ovéPole 7"/>
          <p:cNvSpPr txBox="1"/>
          <p:nvPr/>
        </p:nvSpPr>
        <p:spPr>
          <a:xfrm>
            <a:off x="711827" y="587727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ubject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14930" y="5692604"/>
            <a:ext cx="16209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5877269"/>
            <a:ext cx="3214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 + 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1827" y="5735200"/>
            <a:ext cx="1368152" cy="96571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2079979" y="5718404"/>
            <a:ext cx="1472111" cy="96571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3552090" y="5718404"/>
            <a:ext cx="1472111" cy="96571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C:\Users\Lucka\AppData\Local\Microsoft\Windows\Temporary Internet Files\Content.IE5\WCW4C3CY\MC900286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100" y="5092700"/>
            <a:ext cx="2432372" cy="175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97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ál 28"/>
          <p:cNvSpPr/>
          <p:nvPr/>
        </p:nvSpPr>
        <p:spPr>
          <a:xfrm>
            <a:off x="379373" y="2476337"/>
            <a:ext cx="864096" cy="923329"/>
          </a:xfrm>
          <a:prstGeom prst="ellipse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</a:br>
            <a:r>
              <a:rPr lang="cs-CZ" sz="3100" dirty="0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negative and </a:t>
            </a:r>
            <a:r>
              <a:rPr lang="cs-CZ" sz="31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question</a:t>
            </a:r>
            <a:endParaRPr lang="en-US" sz="3100" dirty="0">
              <a:solidFill>
                <a:schemeClr val="bg2">
                  <a:lumMod val="2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21344" y="2153172"/>
            <a:ext cx="453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I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4939" y="2153172"/>
            <a:ext cx="897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was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9972" y="2153171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listening</a:t>
            </a:r>
            <a:r>
              <a:rPr lang="cs-CZ" sz="3600" dirty="0" smtClean="0">
                <a:latin typeface="Informal Roman" panose="030604020304060B0204" pitchFamily="66" charset="0"/>
              </a:rPr>
              <a:t> to </a:t>
            </a:r>
            <a:r>
              <a:rPr lang="cs-CZ" sz="3600" dirty="0" err="1" smtClean="0">
                <a:latin typeface="Informal Roman" panose="030604020304060B0204" pitchFamily="66" charset="0"/>
              </a:rPr>
              <a:t>the</a:t>
            </a:r>
            <a:r>
              <a:rPr lang="cs-CZ" sz="3600" dirty="0" smtClean="0">
                <a:latin typeface="Informal Roman" panose="030604020304060B0204" pitchFamily="66" charset="0"/>
              </a:rPr>
              <a:t> </a:t>
            </a:r>
            <a:r>
              <a:rPr lang="cs-CZ" sz="3600" dirty="0" err="1" smtClean="0">
                <a:latin typeface="Informal Roman" panose="030604020304060B0204" pitchFamily="66" charset="0"/>
              </a:rPr>
              <a:t>radio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94489" y="21531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?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3212977"/>
            <a:ext cx="12435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They</a:t>
            </a:r>
            <a:r>
              <a:rPr lang="cs-CZ" sz="3600" dirty="0" smtClean="0">
                <a:latin typeface="Informal Roman" panose="030604020304060B0204" pitchFamily="66" charset="0"/>
              </a:rPr>
              <a:t> 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91881" y="3212977"/>
            <a:ext cx="980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were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72372" y="3212976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doing</a:t>
            </a:r>
            <a:r>
              <a:rPr lang="cs-CZ" sz="3600" dirty="0" smtClean="0">
                <a:latin typeface="Informal Roman" panose="030604020304060B0204" pitchFamily="66" charset="0"/>
              </a:rPr>
              <a:t> his </a:t>
            </a:r>
            <a:r>
              <a:rPr lang="cs-CZ" sz="3600" dirty="0" err="1" smtClean="0">
                <a:latin typeface="Informal Roman" panose="030604020304060B0204" pitchFamily="66" charset="0"/>
              </a:rPr>
              <a:t>homework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394489" y="321297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?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39552" y="2476336"/>
            <a:ext cx="5437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79373" y="4779827"/>
            <a:ext cx="864096" cy="923329"/>
          </a:xfrm>
          <a:prstGeom prst="ellipse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5163095"/>
            <a:ext cx="543739" cy="15679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ovéPole 31"/>
          <p:cNvSpPr txBox="1"/>
          <p:nvPr/>
        </p:nvSpPr>
        <p:spPr>
          <a:xfrm>
            <a:off x="3195109" y="4610743"/>
            <a:ext cx="1809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Our</a:t>
            </a:r>
            <a:r>
              <a:rPr lang="cs-CZ" sz="3600" dirty="0" smtClean="0">
                <a:latin typeface="Informal Roman" panose="030604020304060B0204" pitchFamily="66" charset="0"/>
              </a:rPr>
              <a:t> </a:t>
            </a:r>
            <a:r>
              <a:rPr lang="cs-CZ" sz="3600" dirty="0" err="1" smtClean="0">
                <a:latin typeface="Informal Roman" panose="030604020304060B0204" pitchFamily="66" charset="0"/>
              </a:rPr>
              <a:t>dogs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461074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were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70494" y="4610744"/>
            <a:ext cx="176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sleeping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541989" y="4287577"/>
            <a:ext cx="857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not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105554" y="5517170"/>
            <a:ext cx="1899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Samantha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52021" y="5517171"/>
            <a:ext cx="8721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was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70492" y="5517171"/>
            <a:ext cx="2709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going</a:t>
            </a:r>
            <a:r>
              <a:rPr lang="cs-CZ" sz="3600" dirty="0" smtClean="0">
                <a:latin typeface="Informal Roman" panose="030604020304060B0204" pitchFamily="66" charset="0"/>
              </a:rPr>
              <a:t> shopping.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541987" y="5373216"/>
            <a:ext cx="857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not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pic>
        <p:nvPicPr>
          <p:cNvPr id="2050" name="Picture 2" descr="C:\Users\Lucka\AppData\Local\Microsoft\Windows\Temporary Internet Files\Content.IE5\E5YQY3HR\MC90023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859307"/>
            <a:ext cx="1300214" cy="133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7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02587 0.04236 C 0.03125 0.05162 0.03959 0.05741 0.04792 0.05741 C 0.05764 0.05741 0.06563 0.05162 0.07084 0.04236 L 0.0974 7.40741E-7 " pathEditMode="relative" rAng="0" ptsTypes="FffFF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61" y="287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73 -0.00509 L -0.07777 -0.03912 C -0.07187 -0.04653 -0.06284 -0.05046 -0.05364 -0.05046 C -0.04305 -0.05046 -0.03454 -0.04653 -0.02864 -0.03912 L -3.88889E-6 -0.00509 " pathEditMode="relative" rAng="0" ptsTypes="FffFF">
                                      <p:cBhvr>
                                        <p:cTn id="14" dur="20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78" y="-226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1875 -0.04537 C 0.22709 -0.05556 0.28612 -0.05949 0.34757 -0.05949 C 0.41806 -0.05949 0.47379 -0.05556 0.5132 -0.04537 L 0.70209 3.33333E-6 " pathEditMode="relative" rAng="0" ptsTypes="FffFF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04" y="-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0.01892 0.04236 C 0.02274 0.05162 0.02882 0.05741 0.03489 0.05741 C 0.04201 0.05741 0.04774 0.05162 0.05156 0.04236 L 0.07083 7.40741E-7 " pathEditMode="relative" rAng="0" ptsTypes="FffFF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287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45 7.40741E-7 L -0.04809 -0.03773 C -0.04445 -0.04607 -0.03889 -0.05046 -0.03316 -0.05046 C -0.02657 -0.05046 -0.02136 -0.04607 -0.01771 -0.03773 L 2.77778E-6 7.40741E-7 " pathEditMode="relative" rAng="0" ptsTypes="FffFF">
                                      <p:cBhvr>
                                        <p:cTn id="23" dur="20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4" y="-2523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L 0.18334 -0.05649 C 0.22188 -0.06945 0.27952 -0.07477 0.33959 -0.07477 C 0.40834 -0.07477 0.46303 -0.06945 0.50157 -0.05649 L 0.68629 4.07407E-6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06" y="-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0.07795 0.0011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4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22222E-6 C 0.00695 -0.00185 0.03594 -0.00231 0.04549 -0.00231 C 0.1092 -0.00231 0.17396 0.02246 0.17396 0.04838 C 0.17396 0.03472 0.2059 0.02246 0.23715 0.02246 C 0.26962 0.02246 0.30052 0.03472 0.30052 0.04838 C 0.30052 0.04097 0.31649 0.03472 0.33299 0.03472 C 0.34965 0.03472 0.36528 0.04074 0.36528 0.04838 C 0.36528 0.04398 0.37344 0.04097 0.3816 0.04097 C 0.39011 0.04097 0.39809 0.04422 0.39809 0.04838 C 0.39809 0.04537 0.40226 0.04398 0.40608 0.04398 C 0.40851 0.04398 0.41424 0.0456 0.41424 0.04838 C 0.41424 0.0463 0.41649 0.04537 0.4184 0.04537 C 0.4184 0.04607 0.4224 0.0463 0.4224 0.04838 C 0.4224 0.04676 0.4224 0.0463 0.425 0.0463 C 0.425 0.04653 0.42708 0.04676 0.42708 0.04838 C 0.42708 0.04722 0.42708 0.04676 0.42708 0.04653 C 0.42899 0.04653 0.42899 0.04676 0.42899 0.04722 C 0.4309 0.04722 0.4309 0.04676 0.4309 0.04653 C 0.4342 0.04653 0.4342 0.04676 0.4342 0.04722 " pathEditMode="relative" rAng="0" ptsTypes="fffffffffffffffffff">
                                      <p:cBhvr>
                                        <p:cTn id="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1" y="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0.07795 0.0011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46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5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023 C 0.00643 -0.00024 0.03438 -0.00024 0.04358 -0.00024 C 0.10504 -0.00024 0.16719 0.01226 0.16719 0.02638 C 0.16719 0.01851 0.19792 0.01226 0.2283 0.01226 C 0.25955 0.01226 0.28941 0.01851 0.28941 0.02638 C 0.28941 0.02199 0.30469 0.01851 0.32066 0.01851 C 0.33646 0.01851 0.35174 0.02199 0.35174 0.02638 C 0.35174 0.02314 0.35938 0.02199 0.36754 0.02199 C 0.3757 0.02199 0.38316 0.02384 0.38316 0.02638 C 0.38316 0.02453 0.38715 0.02314 0.3908 0.02314 C 0.39323 0.02314 0.39896 0.02453 0.39896 0.02638 C 0.39896 0.02453 0.40087 0.02453 0.40278 0.02453 C 0.40278 0.025 0.40677 0.02453 0.40677 0.02638 C 0.40677 0.025 0.40677 0.02453 0.40886 0.02453 C 0.40886 0.025 0.41111 0.025 0.41111 0.02638 C 0.41111 0.025 0.41111 0.02569 0.41111 0.02453 C 0.4132 0.02453 0.4132 0.025 0.4132 0.02569 C 0.41476 0.025 0.41476 0.02569 0.41476 0.02453 C 0.4184 0.02453 0.4184 0.025 0.4184 0.02569 " pathEditMode="relative" rAng="0" ptsTypes="fffffffffffffffffff">
                                      <p:cBhvr>
                                        <p:cTn id="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20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  <p:bldP spid="24" grpId="0"/>
      <p:bldP spid="25" grpId="0"/>
      <p:bldP spid="27" grpId="0"/>
      <p:bldP spid="34" grpId="0"/>
      <p:bldP spid="35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-</a:t>
            </a:r>
            <a:r>
              <a:rPr lang="cs-CZ" sz="31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ing</a:t>
            </a:r>
            <a:r>
              <a:rPr lang="cs-CZ" sz="3100" dirty="0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100" dirty="0" err="1" smtClean="0">
                <a:solidFill>
                  <a:schemeClr val="bg2">
                    <a:lumMod val="25000"/>
                  </a:schemeClr>
                </a:solidFill>
                <a:latin typeface="Elephant" panose="02020904090505020303" pitchFamily="18" charset="0"/>
              </a:rPr>
              <a:t>form</a:t>
            </a:r>
            <a:endParaRPr lang="en-US" sz="3100" dirty="0">
              <a:solidFill>
                <a:schemeClr val="bg2">
                  <a:lumMod val="25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1969546"/>
            <a:ext cx="8229600" cy="4209331"/>
          </a:xfrm>
        </p:spPr>
        <p:txBody>
          <a:bodyPr numCol="3">
            <a:noAutofit/>
          </a:bodyPr>
          <a:lstStyle/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working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helping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playing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skiing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smtClean="0">
                <a:latin typeface="Informal Roman" panose="030604020304060B0204" pitchFamily="66" charset="0"/>
              </a:rPr>
              <a:t>jumping</a:t>
            </a:r>
          </a:p>
          <a:p>
            <a:pPr marL="0" indent="0" algn="ctr">
              <a:buNone/>
            </a:pPr>
            <a:endParaRPr lang="cs-CZ" sz="4000" dirty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driving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writing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coming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phoning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living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endParaRPr lang="cs-CZ" sz="4000" dirty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stopping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putting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hitting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sitting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getting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endParaRPr lang="en-US" sz="4000" dirty="0">
              <a:latin typeface="Informal Roman" panose="030604020304060B0204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1988840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work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2722953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3459355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play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27584" y="4221088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ski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27584" y="5013176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jump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91880" y="1988840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drive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91880" y="2722953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write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91880" y="3459355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come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91880" y="4221088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phone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91880" y="5013176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live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1988840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stop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2722953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56176" y="3459355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56176" y="4221088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5013176"/>
            <a:ext cx="208823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get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390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usage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4525963"/>
          </a:xfrm>
        </p:spPr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dirty="0" err="1" smtClean="0">
                <a:latin typeface="Informal Roman" panose="030604020304060B0204" pitchFamily="66" charset="0"/>
              </a:rPr>
              <a:t>It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was</a:t>
            </a:r>
            <a:r>
              <a:rPr lang="cs-CZ" dirty="0" smtClean="0">
                <a:latin typeface="Informal Roman" panose="030604020304060B0204" pitchFamily="66" charset="0"/>
              </a:rPr>
              <a:t> a </a:t>
            </a:r>
            <a:r>
              <a:rPr lang="cs-CZ" dirty="0" err="1" smtClean="0">
                <a:latin typeface="Informal Roman" panose="030604020304060B0204" pitchFamily="66" charset="0"/>
              </a:rPr>
              <a:t>beautiful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day</a:t>
            </a:r>
            <a:r>
              <a:rPr lang="cs-CZ" dirty="0" smtClean="0">
                <a:latin typeface="Informal Roman" panose="030604020304060B0204" pitchFamily="66" charset="0"/>
              </a:rPr>
              <a:t>, </a:t>
            </a:r>
            <a:r>
              <a:rPr lang="cs-CZ" dirty="0" err="1" smtClean="0">
                <a:latin typeface="Informal Roman" panose="030604020304060B0204" pitchFamily="66" charset="0"/>
              </a:rPr>
              <a:t>birds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were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singing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smtClean="0">
                <a:latin typeface="Informal Roman" panose="030604020304060B0204" pitchFamily="66" charset="0"/>
              </a:rPr>
              <a:t>and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sun </a:t>
            </a:r>
            <a:r>
              <a:rPr lang="cs-CZ" b="1" dirty="0" err="1" smtClean="0">
                <a:latin typeface="Informal Roman" panose="030604020304060B0204" pitchFamily="66" charset="0"/>
              </a:rPr>
              <a:t>was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shining</a:t>
            </a:r>
            <a:r>
              <a:rPr lang="cs-CZ" dirty="0" smtClean="0">
                <a:latin typeface="Informal Roman" panose="030604020304060B0204" pitchFamily="66" charset="0"/>
              </a:rPr>
              <a:t>.</a:t>
            </a:r>
          </a:p>
          <a:p>
            <a:pPr algn="ctr"/>
            <a:r>
              <a:rPr lang="cs-CZ" sz="2800" dirty="0" err="1" smtClean="0"/>
              <a:t>description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background </a:t>
            </a:r>
            <a:r>
              <a:rPr lang="cs-CZ" sz="2800" dirty="0" err="1" smtClean="0"/>
              <a:t>activities</a:t>
            </a:r>
            <a:endParaRPr lang="cs-CZ" sz="2800" dirty="0" smtClean="0"/>
          </a:p>
          <a:p>
            <a:pPr lvl="1" algn="ctr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>
                <a:latin typeface="Informal Roman" panose="030604020304060B0204" pitchFamily="66" charset="0"/>
              </a:rPr>
              <a:t>We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were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playing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match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for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two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hours</a:t>
            </a:r>
            <a:r>
              <a:rPr lang="cs-CZ" dirty="0" smtClean="0">
                <a:latin typeface="Informal Roman" panose="030604020304060B0204" pitchFamily="66" charset="0"/>
              </a:rPr>
              <a:t>, but </a:t>
            </a:r>
            <a:r>
              <a:rPr lang="cs-CZ" dirty="0" err="1" smtClean="0">
                <a:latin typeface="Informal Roman" panose="030604020304060B0204" pitchFamily="66" charset="0"/>
              </a:rPr>
              <a:t>at</a:t>
            </a:r>
            <a:r>
              <a:rPr lang="cs-CZ" dirty="0" smtClean="0">
                <a:latin typeface="Informal Roman" panose="030604020304060B0204" pitchFamily="66" charset="0"/>
              </a:rPr>
              <a:t> last I </a:t>
            </a:r>
            <a:r>
              <a:rPr lang="cs-CZ" dirty="0" err="1" smtClean="0">
                <a:latin typeface="Informal Roman" panose="030604020304060B0204" pitchFamily="66" charset="0"/>
              </a:rPr>
              <a:t>won</a:t>
            </a:r>
            <a:r>
              <a:rPr lang="cs-CZ" dirty="0" smtClean="0">
                <a:latin typeface="Informal Roman" panose="030604020304060B0204" pitchFamily="66" charset="0"/>
              </a:rPr>
              <a:t>!</a:t>
            </a:r>
          </a:p>
          <a:p>
            <a:pPr lvl="1" algn="ctr">
              <a:buFont typeface="Arial" panose="020B0604020202020204" pitchFamily="34" charset="0"/>
              <a:buChar char="•"/>
            </a:pPr>
            <a:r>
              <a:rPr lang="cs-CZ" dirty="0" smtClean="0"/>
              <a:t>long-term </a:t>
            </a:r>
            <a:r>
              <a:rPr lang="cs-CZ" dirty="0" err="1" smtClean="0"/>
              <a:t>activities</a:t>
            </a:r>
            <a:endParaRPr lang="cs-CZ" dirty="0" smtClean="0"/>
          </a:p>
          <a:p>
            <a:pPr marL="457200" lvl="1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Informal Roman" panose="030604020304060B0204" pitchFamily="66" charset="0"/>
              </a:rPr>
              <a:t>My </a:t>
            </a:r>
            <a:r>
              <a:rPr lang="cs-CZ" dirty="0" err="1" smtClean="0">
                <a:latin typeface="Informal Roman" panose="030604020304060B0204" pitchFamily="66" charset="0"/>
              </a:rPr>
              <a:t>brother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was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learning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when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phone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rang</a:t>
            </a:r>
            <a:r>
              <a:rPr lang="cs-CZ" dirty="0" smtClean="0">
                <a:latin typeface="Informal Roman" panose="030604020304060B0204" pitchFamily="66" charset="0"/>
              </a:rPr>
              <a:t>.</a:t>
            </a:r>
          </a:p>
          <a:p>
            <a:pPr lvl="1" algn="ctr">
              <a:buFont typeface="Arial" panose="020B0604020202020204" pitchFamily="34" charset="0"/>
              <a:buChar char="•"/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lasted</a:t>
            </a:r>
            <a:r>
              <a:rPr lang="cs-CZ" dirty="0" smtClean="0"/>
              <a:t> </a:t>
            </a:r>
            <a:r>
              <a:rPr lang="cs-CZ" dirty="0" err="1" smtClean="0"/>
              <a:t>longer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intrupted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1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212976"/>
            <a:ext cx="6768752" cy="34563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practice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n°1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Informal Roman" panose="030604020304060B0204" pitchFamily="66" charset="0"/>
              </a:rPr>
              <a:t>What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were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Brown‘s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doing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yesterday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at</a:t>
            </a:r>
            <a:r>
              <a:rPr lang="cs-CZ" dirty="0" smtClean="0">
                <a:latin typeface="Informal Roman" panose="030604020304060B0204" pitchFamily="66" charset="0"/>
              </a:rPr>
              <a:t> 5 </a:t>
            </a:r>
            <a:r>
              <a:rPr lang="cs-CZ" dirty="0" err="1" smtClean="0">
                <a:latin typeface="Informal Roman" panose="030604020304060B0204" pitchFamily="66" charset="0"/>
              </a:rPr>
              <a:t>pm</a:t>
            </a:r>
            <a:r>
              <a:rPr lang="cs-CZ" dirty="0" smtClean="0">
                <a:latin typeface="Informal Roman" panose="030604020304060B0204" pitchFamily="66" charset="0"/>
              </a:rPr>
              <a:t>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C:\Users\Lucka\AppData\Local\Microsoft\Windows\Temporary Internet Files\Content.IE5\MS5AOU55\MC9000561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378931"/>
            <a:ext cx="1296144" cy="121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691680" y="3212976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5536" y="4797152"/>
            <a:ext cx="6768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Lucka\AppData\Local\Microsoft\Windows\Temporary Internet Files\Content.IE5\Z0J5ID39\MC900088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48733"/>
            <a:ext cx="1101879" cy="142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cka\AppData\Local\Microsoft\Windows\Temporary Internet Files\Content.IE5\WCW4C3CY\MC9000890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54375"/>
            <a:ext cx="1324363" cy="132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cka\AppData\Local\Microsoft\Windows\Temporary Internet Files\Content.IE5\E5YQY3HR\MC9003974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321" y="3570288"/>
            <a:ext cx="1716088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cka\AppData\Local\Microsoft\Windows\Temporary Internet Files\Content.IE5\Z0J5ID39\MC9004247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78931"/>
            <a:ext cx="1187633" cy="107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cka\AppData\Local\Microsoft\Windows\Temporary Internet Files\Content.IE5\Z0J5ID39\MC9003907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11111"/>
            <a:ext cx="1206951" cy="160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3419872" y="3212976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380321" y="3196035"/>
            <a:ext cx="0" cy="3473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0" name="Picture 8" descr="C:\Users\Lucka\AppData\Local\Microsoft\Windows\Temporary Internet Files\Content.IE5\E5YQY3HR\MC900430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265738"/>
            <a:ext cx="1577975" cy="141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cka\AppData\Local\Microsoft\Windows\Temporary Internet Files\Content.IE5\E5YQY3HR\MC9004405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40368"/>
            <a:ext cx="1303096" cy="134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ucka\AppData\Local\Microsoft\Windows\Temporary Internet Files\Content.IE5\MS5AOU55\MC90040442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968" y="5174808"/>
            <a:ext cx="1432682" cy="131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vnoramenný trojúhelník 27"/>
          <p:cNvSpPr/>
          <p:nvPr/>
        </p:nvSpPr>
        <p:spPr>
          <a:xfrm>
            <a:off x="71500" y="2331939"/>
            <a:ext cx="7416824" cy="864096"/>
          </a:xfrm>
          <a:prstGeom prst="triangle">
            <a:avLst/>
          </a:prstGeom>
          <a:pattFill prst="openDmnd">
            <a:fgClr>
              <a:schemeClr val="tx1"/>
            </a:fgClr>
            <a:bgClr>
              <a:srgbClr val="C00000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3" name="Picture 11" descr="C:\Users\Lucka\AppData\Local\Microsoft\Windows\Temporary Internet Files\Content.IE5\Z0J5ID39\MC9004124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932" y="2047549"/>
            <a:ext cx="1459355" cy="143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95536" y="4518737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Mary</a:t>
            </a:r>
            <a:endParaRPr lang="en-US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63874" y="4537185"/>
            <a:ext cx="1431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Dad</a:t>
            </a:r>
            <a:r>
              <a:rPr lang="cs-CZ" b="1" dirty="0" smtClean="0"/>
              <a:t> and </a:t>
            </a:r>
            <a:r>
              <a:rPr lang="cs-CZ" b="1" dirty="0" err="1" smtClean="0"/>
              <a:t>Sue</a:t>
            </a:r>
            <a:endParaRPr lang="en-US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48495" y="4518737"/>
            <a:ext cx="203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Hannah</a:t>
            </a:r>
            <a:r>
              <a:rPr lang="cs-CZ" b="1" dirty="0" smtClean="0"/>
              <a:t> and </a:t>
            </a:r>
            <a:r>
              <a:rPr lang="cs-CZ" b="1" dirty="0" err="1" smtClean="0"/>
              <a:t>Fluffy</a:t>
            </a:r>
            <a:endParaRPr lang="en-US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81952" y="4518737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Sandy</a:t>
            </a:r>
            <a:endParaRPr lang="en-US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851920" y="6312101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Mum</a:t>
            </a:r>
            <a:endParaRPr lang="en-US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76286" y="4990142"/>
            <a:ext cx="153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aunt</a:t>
            </a:r>
            <a:r>
              <a:rPr lang="cs-CZ" b="1" dirty="0" smtClean="0"/>
              <a:t> Jane</a:t>
            </a:r>
            <a:endParaRPr lang="en-US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810932" y="4805476"/>
            <a:ext cx="1463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uncle</a:t>
            </a:r>
            <a:r>
              <a:rPr lang="cs-CZ" b="1" dirty="0" smtClean="0"/>
              <a:t> Sam</a:t>
            </a:r>
            <a:endParaRPr lang="en-US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227" y="6295434"/>
            <a:ext cx="1787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granny</a:t>
            </a:r>
            <a:r>
              <a:rPr lang="cs-CZ" b="1" dirty="0" smtClean="0"/>
              <a:t> and Gina</a:t>
            </a:r>
            <a:endParaRPr lang="en-US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84810" y="4756502"/>
            <a:ext cx="1859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Henry and </a:t>
            </a:r>
            <a:r>
              <a:rPr lang="cs-CZ" b="1" dirty="0" err="1" smtClean="0"/>
              <a:t>Dixie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9074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cka\AppData\Local\Microsoft\Windows\Temporary Internet Files\Content.IE5\I2Y9W9G2\MC900437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649" y="5517232"/>
            <a:ext cx="1193936" cy="125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Past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practice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n°2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Yesterday</a:t>
            </a:r>
            <a:r>
              <a:rPr lang="cs-CZ" dirty="0" smtClean="0"/>
              <a:t> I </a:t>
            </a:r>
            <a:r>
              <a:rPr lang="cs-CZ" b="1" i="1" dirty="0" err="1" smtClean="0"/>
              <a:t>saw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seeing</a:t>
            </a:r>
            <a:r>
              <a:rPr lang="cs-CZ" b="1" i="1" dirty="0" smtClean="0"/>
              <a:t> </a:t>
            </a:r>
            <a:r>
              <a:rPr lang="cs-CZ" dirty="0" smtClean="0"/>
              <a:t>Mike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, but he </a:t>
            </a:r>
            <a:r>
              <a:rPr lang="cs-CZ" b="1" i="1" dirty="0" err="1" smtClean="0"/>
              <a:t>didn‘t</a:t>
            </a:r>
            <a:r>
              <a:rPr lang="cs-CZ" b="1" i="1" dirty="0" smtClean="0"/>
              <a:t> </a:t>
            </a:r>
            <a:r>
              <a:rPr lang="cs-CZ" b="1" i="1" dirty="0" err="1" smtClean="0"/>
              <a:t>see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wasn‘t</a:t>
            </a:r>
            <a:r>
              <a:rPr lang="cs-CZ" b="1" i="1" dirty="0" smtClean="0"/>
              <a:t> </a:t>
            </a:r>
            <a:r>
              <a:rPr lang="cs-CZ" b="1" i="1" dirty="0" err="1" smtClean="0"/>
              <a:t>seeing</a:t>
            </a:r>
            <a:r>
              <a:rPr lang="cs-CZ" b="1" i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He </a:t>
            </a:r>
            <a:r>
              <a:rPr lang="cs-CZ" b="1" i="1" dirty="0" err="1" smtClean="0"/>
              <a:t>looked</a:t>
            </a:r>
            <a:r>
              <a:rPr lang="cs-CZ" b="1" i="1" dirty="0" smtClean="0"/>
              <a:t>/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looking</a:t>
            </a:r>
            <a:r>
              <a:rPr lang="cs-CZ" b="1" i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Later</a:t>
            </a:r>
            <a:r>
              <a:rPr lang="cs-CZ" dirty="0" smtClean="0"/>
              <a:t> I </a:t>
            </a:r>
            <a:r>
              <a:rPr lang="cs-CZ" b="1" i="1" dirty="0" smtClean="0"/>
              <a:t>met/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meeting </a:t>
            </a:r>
            <a:r>
              <a:rPr lang="cs-CZ" dirty="0" err="1" smtClean="0"/>
              <a:t>Harry</a:t>
            </a:r>
            <a:r>
              <a:rPr lang="cs-CZ" dirty="0" smtClean="0"/>
              <a:t> in a </a:t>
            </a:r>
            <a:r>
              <a:rPr lang="cs-CZ" dirty="0" err="1" smtClean="0"/>
              <a:t>snack</a:t>
            </a:r>
            <a:r>
              <a:rPr lang="cs-CZ" dirty="0" smtClean="0"/>
              <a:t> bar.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i="1" dirty="0" err="1" smtClean="0"/>
              <a:t>chatted</a:t>
            </a:r>
            <a:r>
              <a:rPr lang="cs-CZ" b="1" i="1" dirty="0" smtClean="0"/>
              <a:t>/</a:t>
            </a:r>
            <a:r>
              <a:rPr lang="cs-CZ" b="1" i="1" dirty="0" err="1" smtClean="0"/>
              <a:t>were</a:t>
            </a:r>
            <a:r>
              <a:rPr lang="cs-CZ" b="1" i="1" dirty="0" smtClean="0"/>
              <a:t> </a:t>
            </a:r>
            <a:r>
              <a:rPr lang="cs-CZ" b="1" i="1" dirty="0" err="1" smtClean="0"/>
              <a:t>chating</a:t>
            </a:r>
            <a:r>
              <a:rPr lang="cs-CZ" b="1" i="1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i="1" dirty="0" err="1" smtClean="0"/>
              <a:t>waited</a:t>
            </a:r>
            <a:r>
              <a:rPr lang="cs-CZ" b="1" i="1" dirty="0" smtClean="0"/>
              <a:t>/</a:t>
            </a:r>
            <a:r>
              <a:rPr lang="cs-CZ" b="1" i="1" dirty="0" err="1" smtClean="0"/>
              <a:t>were</a:t>
            </a:r>
            <a:r>
              <a:rPr lang="cs-CZ" b="1" i="1" dirty="0" smtClean="0"/>
              <a:t> </a:t>
            </a:r>
            <a:r>
              <a:rPr lang="cs-CZ" b="1" i="1" dirty="0" err="1" smtClean="0"/>
              <a:t>waiting</a:t>
            </a:r>
            <a:r>
              <a:rPr lang="cs-CZ" b="1" i="1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tables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In </a:t>
            </a:r>
            <a:r>
              <a:rPr lang="cs-CZ" i="1" dirty="0" err="1" smtClean="0"/>
              <a:t>theevening</a:t>
            </a:r>
            <a:r>
              <a:rPr lang="cs-CZ" i="1" dirty="0" smtClean="0"/>
              <a:t>,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b="1" i="1" dirty="0" err="1" smtClean="0"/>
              <a:t>walked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walking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I </a:t>
            </a:r>
            <a:r>
              <a:rPr lang="cs-CZ" b="1" i="1" dirty="0" err="1" smtClean="0"/>
              <a:t>saw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man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b="1" i="1" dirty="0" err="1" smtClean="0"/>
              <a:t>stepped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stepping</a:t>
            </a:r>
            <a:r>
              <a:rPr lang="cs-CZ" b="1" i="1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road</a:t>
            </a:r>
            <a:r>
              <a:rPr lang="cs-CZ" dirty="0" smtClean="0"/>
              <a:t> just in front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cyclist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cyclist</a:t>
            </a:r>
            <a:r>
              <a:rPr lang="cs-CZ" dirty="0" smtClean="0"/>
              <a:t> </a:t>
            </a:r>
            <a:r>
              <a:rPr lang="cs-CZ" b="1" i="1" dirty="0" err="1" smtClean="0"/>
              <a:t>went</a:t>
            </a:r>
            <a:r>
              <a:rPr lang="cs-CZ" b="1" i="1" dirty="0" smtClean="0"/>
              <a:t>/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going</a:t>
            </a:r>
            <a:r>
              <a:rPr lang="cs-CZ" b="1" i="1" dirty="0" smtClean="0"/>
              <a:t> </a:t>
            </a:r>
            <a:r>
              <a:rPr lang="cs-CZ" dirty="0" err="1" smtClean="0"/>
              <a:t>quite</a:t>
            </a:r>
            <a:r>
              <a:rPr lang="cs-CZ" dirty="0" smtClean="0"/>
              <a:t> fast, but </a:t>
            </a:r>
            <a:r>
              <a:rPr lang="cs-CZ" dirty="0" err="1" smtClean="0"/>
              <a:t>luckily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i="1" dirty="0" err="1" smtClean="0"/>
              <a:t>didn‘t</a:t>
            </a:r>
            <a:r>
              <a:rPr lang="cs-CZ" b="1" i="1" dirty="0" smtClean="0"/>
              <a:t> hit/</a:t>
            </a:r>
            <a:r>
              <a:rPr lang="cs-CZ" b="1" i="1" dirty="0" err="1" smtClean="0"/>
              <a:t>wasn‘t</a:t>
            </a:r>
            <a:r>
              <a:rPr lang="cs-CZ" b="1" i="1" dirty="0" smtClean="0"/>
              <a:t> </a:t>
            </a:r>
            <a:r>
              <a:rPr lang="cs-CZ" b="1" i="1" dirty="0" err="1" smtClean="0"/>
              <a:t>hitting</a:t>
            </a:r>
            <a:r>
              <a:rPr lang="cs-CZ" b="1" i="1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  <a:endParaRPr lang="en-US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3059832" y="1844824"/>
            <a:ext cx="1800200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699792" y="2204864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4168" y="220486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411760" y="3001322"/>
            <a:ext cx="2016224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1560" y="3356992"/>
            <a:ext cx="1152128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11560" y="3772949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959932" y="4216540"/>
            <a:ext cx="1116124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349642" y="4581128"/>
            <a:ext cx="1710190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051720" y="4941168"/>
            <a:ext cx="2088767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860032" y="5301208"/>
            <a:ext cx="900100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10082" y="5661248"/>
            <a:ext cx="1998222" cy="0"/>
          </a:xfrm>
          <a:prstGeom prst="line">
            <a:avLst/>
          </a:prstGeom>
          <a:ln>
            <a:solidFill>
              <a:srgbClr val="FF0000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439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Elephant" panose="02020904090505020303" pitchFamily="18" charset="0"/>
              </a:rPr>
              <a:t>Zdroje</a:t>
            </a:r>
            <a:endParaRPr lang="en-US" dirty="0">
              <a:solidFill>
                <a:srgbClr val="002060"/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prezentaci byly použity obrázky z galerie Microsoft </a:t>
            </a:r>
            <a:r>
              <a:rPr lang="cs-CZ" dirty="0" err="1"/>
              <a:t>office</a:t>
            </a:r>
            <a:r>
              <a:rPr lang="cs-CZ" dirty="0"/>
              <a:t>, včetně webu Office.com.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24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616</Words>
  <Application>Microsoft Office PowerPoint</Application>
  <PresentationFormat>Předvádění na obrazovce (4:3)</PresentationFormat>
  <Paragraphs>128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Elephant</vt:lpstr>
      <vt:lpstr>Informal Roman</vt:lpstr>
      <vt:lpstr>Motiv systému Office</vt:lpstr>
      <vt:lpstr>Past continuous</vt:lpstr>
      <vt:lpstr>Prezentace aplikace PowerPoint</vt:lpstr>
      <vt:lpstr>Anotace</vt:lpstr>
      <vt:lpstr>Past continuous  basics</vt:lpstr>
      <vt:lpstr>Past continuous negative and question</vt:lpstr>
      <vt:lpstr>Past continuous -ing form</vt:lpstr>
      <vt:lpstr>Past continuous usage</vt:lpstr>
      <vt:lpstr>Past continuous  practice n°1</vt:lpstr>
      <vt:lpstr>Past continuous  practice n°2</vt:lpstr>
      <vt:lpstr>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Lucka</dc:creator>
  <cp:lastModifiedBy>kuceroval</cp:lastModifiedBy>
  <cp:revision>39</cp:revision>
  <dcterms:created xsi:type="dcterms:W3CDTF">2013-11-24T14:41:43Z</dcterms:created>
  <dcterms:modified xsi:type="dcterms:W3CDTF">2014-04-22T10:57:43Z</dcterms:modified>
</cp:coreProperties>
</file>