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0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5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66FF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3. 3. 2014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3. 3. 2014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3. 3. 2014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3. 3. 2014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3. 3. 2014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3. 3. 2014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3. 3. 2014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3. 3. 2014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3. 3. 2014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3. 3. 2014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3. 3. 2014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3. 3. 2014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3. 3. 2014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hyperlink" Target="http://cs.wikipedia.org/wiki/Zisk" TargetMode="External"/><Relationship Id="rId4" Type="http://schemas.openxmlformats.org/officeDocument/2006/relationships/hyperlink" Target="http://cs.wikipedia.org/wiki/Podnik%C3%A1n%C3%A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5%98ezn%C3%ADk" TargetMode="External"/><Relationship Id="rId13" Type="http://schemas.openxmlformats.org/officeDocument/2006/relationships/image" Target="../media/image6.jpeg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Praxe" TargetMode="External"/><Relationship Id="rId12" Type="http://schemas.openxmlformats.org/officeDocument/2006/relationships/hyperlink" Target="http://cs.wikipedia.org/wiki/Mont%C3%A1%C5%BE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Diplom" TargetMode="External"/><Relationship Id="rId11" Type="http://schemas.openxmlformats.org/officeDocument/2006/relationships/hyperlink" Target="http://cs.wikipedia.org/wiki/Karos%C3%A9rie" TargetMode="External"/><Relationship Id="rId5" Type="http://schemas.openxmlformats.org/officeDocument/2006/relationships/hyperlink" Target="http://cs.wikipedia.org/wiki/Maturita" TargetMode="External"/><Relationship Id="rId10" Type="http://schemas.openxmlformats.org/officeDocument/2006/relationships/hyperlink" Target="http://cs.wikipedia.org/wiki/Klemp%C3%AD%C5%99" TargetMode="External"/><Relationship Id="rId4" Type="http://schemas.openxmlformats.org/officeDocument/2006/relationships/hyperlink" Target="http://cs.wikipedia.org/wiki/V%C3%BDu%C4%8Dn%C3%AD_list" TargetMode="External"/><Relationship Id="rId9" Type="http://schemas.openxmlformats.org/officeDocument/2006/relationships/hyperlink" Target="http://cs.wikipedia.org/wiki/Zedn%C3%ADk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Auto%C5%A1kola" TargetMode="External"/><Relationship Id="rId5" Type="http://schemas.openxmlformats.org/officeDocument/2006/relationships/hyperlink" Target="http://cs.wikipedia.org/wiki/%C3%9A%C4%8Detnictv%C3%AD" TargetMode="External"/><Relationship Id="rId4" Type="http://schemas.openxmlformats.org/officeDocument/2006/relationships/hyperlink" Target="http://cs.wikipedia.org/w/index.php?title=Mas%C3%A9r&amp;action=edit&amp;redlink=1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Zprost%C5%99edkov%C3%A1n%C3%AD_obchodu_a_slu%C5%BEeb&amp;action=edit&amp;redlink=1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Maloobchod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Velkoobchod" TargetMode="External"/><Relationship Id="rId11" Type="http://schemas.openxmlformats.org/officeDocument/2006/relationships/image" Target="../media/image8.jpeg"/><Relationship Id="rId5" Type="http://schemas.openxmlformats.org/officeDocument/2006/relationships/hyperlink" Target="http://cs.wikipedia.org/w/index.php?title=Odborn%C3%A1_zp%C5%AFsobilost&amp;action=edit&amp;redlink=1" TargetMode="External"/><Relationship Id="rId10" Type="http://schemas.openxmlformats.org/officeDocument/2006/relationships/hyperlink" Target="http://cs.wikipedia.org/wiki/Fotograf" TargetMode="External"/><Relationship Id="rId4" Type="http://schemas.openxmlformats.org/officeDocument/2006/relationships/hyperlink" Target="http://cs.wikipedia.org/wiki/Podnikatel" TargetMode="External"/><Relationship Id="rId9" Type="http://schemas.openxmlformats.org/officeDocument/2006/relationships/hyperlink" Target="http://cs.wikipedia.org/w/index.php?title=Ubytovac%C3%AD_slu%C5%BEby&amp;action=edit&amp;redlink=1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Farnost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%C5%98eholn%C3%AD_%C5%99%C3%A1d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Nest%C3%A1tn%C3%AD_neziskov%C3%A1_organizace" TargetMode="External"/><Relationship Id="rId5" Type="http://schemas.openxmlformats.org/officeDocument/2006/relationships/hyperlink" Target="http://cs.wikipedia.org/wiki/Spolek" TargetMode="External"/><Relationship Id="rId4" Type="http://schemas.openxmlformats.org/officeDocument/2006/relationships/hyperlink" Target="http://cs.wikipedia.org/wiki/Obchodn%C3%AD_spole%C4%8Dnost" TargetMode="External"/><Relationship Id="rId9" Type="http://schemas.openxmlformats.org/officeDocument/2006/relationships/hyperlink" Target="http://cs.wikipedia.org/w/index.php?title=%C3%9A%C4%8Delov%C3%A9_za%C5%99%C3%ADzen%C3%AD&amp;action=edit&amp;redlink=1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Ve%C5%99ejn%C3%A1_v%C3%BDzkumn%C3%A1_instituce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/index.php?title=%C5%A0kolsk%C3%A1_pr%C3%A1vnick%C3%A1_osoba&amp;action=edit&amp;redlink=1" TargetMode="External"/><Relationship Id="rId5" Type="http://schemas.openxmlformats.org/officeDocument/2006/relationships/hyperlink" Target="http://cs.wikipedia.org/wiki/Vysok%C3%A1_%C5%A1kola" TargetMode="External"/><Relationship Id="rId4" Type="http://schemas.openxmlformats.org/officeDocument/2006/relationships/hyperlink" Target="http://cs.wikipedia.org/wiki/Organiza%C4%8Dn%C3%AD_slo%C5%BEka_st%C3%A1tu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mperialmedia.cz/images/bigimg/1205919558-katalog-podklad4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ucetnictvinavision.files.wordpress.com/2013/04/accounting2-1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epoptavka.cz/images/static-pages/building-season/004.jpg" TargetMode="External"/><Relationship Id="rId5" Type="http://schemas.openxmlformats.org/officeDocument/2006/relationships/hyperlink" Target="http://www.i60.cz/obrazky/velke/podnikani_201401072118216.jpg" TargetMode="External"/><Relationship Id="rId4" Type="http://schemas.openxmlformats.org/officeDocument/2006/relationships/hyperlink" Target="http://www.ipodnikatel.cz/images/stories/dreamstime_2623793.jpg" TargetMode="External"/><Relationship Id="rId9" Type="http://schemas.openxmlformats.org/officeDocument/2006/relationships/hyperlink" Target="http://sci.ujep.cz/foto/7_14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9966203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Trh a jeho fungování, zaměstnání, podnikání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3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– Podnikání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Podnikání, fyzická a právnická osoba,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živnost vázaná, volná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49543"/>
            <a:ext cx="8712968" cy="49244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600" b="1" dirty="0" smtClean="0"/>
              <a:t>Trh a jeho fungování, zaměstnání, podnikání </a:t>
            </a:r>
            <a:r>
              <a:rPr lang="cs-CZ" sz="2600" b="1" dirty="0" smtClean="0"/>
              <a:t>3 </a:t>
            </a:r>
            <a:r>
              <a:rPr lang="cs-CZ" sz="2600" b="1" dirty="0" smtClean="0"/>
              <a:t>– Podnikání</a:t>
            </a:r>
            <a:endParaRPr lang="cs-CZ" sz="26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42_842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107721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Trh a jeho fungování, zaměstnání, podnikání </a:t>
            </a:r>
            <a:r>
              <a:rPr lang="cs-CZ" sz="3200" dirty="0" smtClean="0"/>
              <a:t>(3) </a:t>
            </a:r>
            <a:r>
              <a:rPr lang="cs-CZ" sz="3200" dirty="0"/>
              <a:t>– </a:t>
            </a:r>
            <a:r>
              <a:rPr lang="cs-CZ" sz="3200" dirty="0" smtClean="0"/>
              <a:t>Podnikání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Živnost, fyzická osoba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Právnická osoba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Ž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VNOST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podnikání, co je to živnost?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soustavná </a:t>
            </a:r>
            <a:r>
              <a:rPr lang="cs-CZ" sz="2000" u="sng" dirty="0">
                <a:hlinkClick r:id="rId4" tooltip="Podnikání"/>
              </a:rPr>
              <a:t>podnikatelská</a:t>
            </a:r>
            <a:r>
              <a:rPr lang="cs-CZ" sz="2000" dirty="0"/>
              <a:t> činnost provozovaná samostatně, vlastním jménem a na vlastní odpovědnost za účelem dosažení </a:t>
            </a:r>
            <a:r>
              <a:rPr lang="cs-CZ" sz="2000" u="sng" dirty="0">
                <a:hlinkClick r:id="rId5" tooltip="Zisk"/>
              </a:rPr>
              <a:t>zisku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19672" y="293713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podnikání</a:t>
            </a:r>
            <a:endParaRPr lang="cs-CZ" sz="2000" dirty="0"/>
          </a:p>
        </p:txBody>
      </p:sp>
      <p:sp>
        <p:nvSpPr>
          <p:cNvPr id="24" name="Šipka doprava 23"/>
          <p:cNvSpPr/>
          <p:nvPr/>
        </p:nvSpPr>
        <p:spPr>
          <a:xfrm>
            <a:off x="827584" y="299790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5" name="Šipka doprava 24"/>
          <p:cNvSpPr/>
          <p:nvPr/>
        </p:nvSpPr>
        <p:spPr>
          <a:xfrm rot="5400000">
            <a:off x="1939709" y="3951133"/>
            <a:ext cx="1385608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619672" y="4901098"/>
            <a:ext cx="360040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u="sng" dirty="0" smtClean="0"/>
              <a:t>fyzických osob</a:t>
            </a:r>
            <a:endParaRPr lang="cs-CZ" sz="2000" dirty="0"/>
          </a:p>
        </p:txBody>
      </p:sp>
      <p:sp>
        <p:nvSpPr>
          <p:cNvPr id="28" name="Šipka doprava 27"/>
          <p:cNvSpPr/>
          <p:nvPr/>
        </p:nvSpPr>
        <p:spPr>
          <a:xfrm rot="5400000">
            <a:off x="7186835" y="3946305"/>
            <a:ext cx="1385608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292080" y="4896270"/>
            <a:ext cx="360040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u="sng" dirty="0" smtClean="0"/>
              <a:t>právnických osob</a:t>
            </a:r>
            <a:endParaRPr lang="cs-CZ" sz="2000" dirty="0"/>
          </a:p>
        </p:txBody>
      </p:sp>
      <p:pic>
        <p:nvPicPr>
          <p:cNvPr id="1026" name="Picture 2" descr="http://www.ipodnikatel.cz/images/stories/dreamstime_262379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150480"/>
            <a:ext cx="2429726" cy="1627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08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Ž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VNOST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fyzická osoba – co potřebuje k podnikání?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získání živnostenského listu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19672" y="261880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věk nad 18 let</a:t>
            </a:r>
          </a:p>
        </p:txBody>
      </p:sp>
      <p:sp>
        <p:nvSpPr>
          <p:cNvPr id="24" name="Šipka doprava 23"/>
          <p:cNvSpPr/>
          <p:nvPr/>
        </p:nvSpPr>
        <p:spPr>
          <a:xfrm>
            <a:off x="827584" y="267957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318267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trestní bezúhonnost, související s předmětem podnikání</a:t>
            </a:r>
          </a:p>
        </p:txBody>
      </p:sp>
      <p:sp>
        <p:nvSpPr>
          <p:cNvPr id="21" name="Šipka doprava 20"/>
          <p:cNvSpPr/>
          <p:nvPr/>
        </p:nvSpPr>
        <p:spPr>
          <a:xfrm>
            <a:off x="827584" y="324344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19672" y="377257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způsobilost k právním úkonům</a:t>
            </a:r>
          </a:p>
        </p:txBody>
      </p:sp>
      <p:sp>
        <p:nvSpPr>
          <p:cNvPr id="30" name="Šipka doprava 29"/>
          <p:cNvSpPr/>
          <p:nvPr/>
        </p:nvSpPr>
        <p:spPr>
          <a:xfrm>
            <a:off x="827584" y="383334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2050" name="Picture 2" descr="http://www.i60.cz/obrazky/velke/podnikani_20140107211821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328329"/>
            <a:ext cx="2762858" cy="1554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923493" y="3297114"/>
            <a:ext cx="2702983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splňuješ </a:t>
            </a:r>
          </a:p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nyní </a:t>
            </a:r>
          </a:p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vše?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67444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3" grpId="0" animBg="1"/>
      <p:bldP spid="24" grpId="0" animBg="1"/>
      <p:bldP spid="20" grpId="0" animBg="1"/>
      <p:bldP spid="21" grpId="0" animBg="1"/>
      <p:bldP spid="22" grpId="0" animBg="1"/>
      <p:bldP spid="30" grpId="0" animBg="1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Ž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VNOST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druhy živností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772816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– </a:t>
            </a:r>
            <a:r>
              <a:rPr lang="cs-CZ" sz="2000" i="1" dirty="0"/>
              <a:t>Řemeslné živnosti</a:t>
            </a:r>
            <a:r>
              <a:rPr lang="cs-CZ" sz="2000" dirty="0"/>
              <a:t> – Jsou to živnosti, pro jejichž získání a provozování je </a:t>
            </a:r>
            <a:r>
              <a:rPr lang="cs-CZ" sz="2000" dirty="0" smtClean="0"/>
              <a:t>podmínkou: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83358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19672" y="2604974"/>
            <a:ext cx="7272808" cy="19389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 marL="457200" lvl="0" indent="-457200">
              <a:buAutoNum type="alphaLcParenR"/>
            </a:pPr>
            <a:r>
              <a:rPr lang="cs-CZ" sz="2000" dirty="0" smtClean="0">
                <a:hlinkClick r:id="rId4" tooltip="Výuční list"/>
              </a:rPr>
              <a:t>výuční </a:t>
            </a:r>
            <a:r>
              <a:rPr lang="cs-CZ" sz="2000" dirty="0">
                <a:hlinkClick r:id="rId4" tooltip="Výuční list"/>
              </a:rPr>
              <a:t>list</a:t>
            </a:r>
            <a:r>
              <a:rPr lang="cs-CZ" sz="2000" dirty="0"/>
              <a:t>, </a:t>
            </a:r>
            <a:r>
              <a:rPr lang="cs-CZ" sz="2000" dirty="0">
                <a:hlinkClick r:id="rId5" tooltip="Maturita"/>
              </a:rPr>
              <a:t>maturita</a:t>
            </a:r>
            <a:r>
              <a:rPr lang="cs-CZ" sz="2000" dirty="0"/>
              <a:t> v oboru, </a:t>
            </a:r>
            <a:r>
              <a:rPr lang="cs-CZ" sz="2000" dirty="0">
                <a:hlinkClick r:id="rId6" tooltip="Diplom"/>
              </a:rPr>
              <a:t>diplom</a:t>
            </a:r>
            <a:r>
              <a:rPr lang="cs-CZ" sz="2000" dirty="0"/>
              <a:t> v </a:t>
            </a:r>
            <a:r>
              <a:rPr lang="cs-CZ" sz="2000" dirty="0" smtClean="0"/>
              <a:t>oboru</a:t>
            </a:r>
          </a:p>
          <a:p>
            <a:pPr marL="457200" lvl="0" indent="-457200">
              <a:buAutoNum type="alphaLcParenR"/>
            </a:pPr>
            <a:r>
              <a:rPr lang="cs-CZ" sz="2000" dirty="0" smtClean="0"/>
              <a:t>nebo </a:t>
            </a:r>
            <a:r>
              <a:rPr lang="cs-CZ" sz="2000" dirty="0"/>
              <a:t>šestiletá </a:t>
            </a:r>
            <a:r>
              <a:rPr lang="cs-CZ" sz="2000" dirty="0">
                <a:hlinkClick r:id="rId7" tooltip="Praxe"/>
              </a:rPr>
              <a:t>praxe</a:t>
            </a:r>
            <a:r>
              <a:rPr lang="cs-CZ" sz="2000" dirty="0"/>
              <a:t> v </a:t>
            </a:r>
            <a:r>
              <a:rPr lang="cs-CZ" sz="2000" dirty="0" smtClean="0"/>
              <a:t>oboru</a:t>
            </a:r>
          </a:p>
          <a:p>
            <a:pPr marL="457200" lvl="0" indent="-457200">
              <a:buAutoNum type="alphaLcParenR"/>
            </a:pPr>
            <a:r>
              <a:rPr lang="cs-CZ" sz="2000" dirty="0" smtClean="0"/>
              <a:t>odborná </a:t>
            </a:r>
            <a:r>
              <a:rPr lang="cs-CZ" sz="2000" dirty="0"/>
              <a:t>způsobilost může být v případě výučního listu </a:t>
            </a:r>
            <a:r>
              <a:rPr lang="cs-CZ" sz="2000" b="1" u="sng" dirty="0"/>
              <a:t>a</a:t>
            </a:r>
            <a:r>
              <a:rPr lang="cs-CZ" sz="2000" dirty="0"/>
              <a:t> maturity nahrazena jednoroční praxi v oboru. </a:t>
            </a:r>
            <a:r>
              <a:rPr lang="cs-CZ" sz="2000" dirty="0" smtClean="0"/>
              <a:t>Příklad –</a:t>
            </a:r>
            <a:r>
              <a:rPr lang="cs-CZ" sz="2000" dirty="0"/>
              <a:t> </a:t>
            </a:r>
            <a:r>
              <a:rPr lang="cs-CZ" sz="2000" dirty="0" smtClean="0">
                <a:hlinkClick r:id="rId8" tooltip="Řezník"/>
              </a:rPr>
              <a:t>řeznictví</a:t>
            </a:r>
            <a:r>
              <a:rPr lang="cs-CZ" sz="2000" dirty="0"/>
              <a:t>, </a:t>
            </a:r>
            <a:r>
              <a:rPr lang="cs-CZ" sz="2000" dirty="0">
                <a:hlinkClick r:id="rId9" tooltip="Zedník"/>
              </a:rPr>
              <a:t>zednictví</a:t>
            </a:r>
            <a:r>
              <a:rPr lang="cs-CZ" sz="2000" dirty="0"/>
              <a:t>, </a:t>
            </a:r>
            <a:r>
              <a:rPr lang="cs-CZ" sz="2000" dirty="0">
                <a:hlinkClick r:id="rId10" tooltip="Klempíř"/>
              </a:rPr>
              <a:t>klempířství</a:t>
            </a:r>
            <a:r>
              <a:rPr lang="cs-CZ" sz="2000" dirty="0"/>
              <a:t> a oprava </a:t>
            </a:r>
            <a:r>
              <a:rPr lang="cs-CZ" sz="2000" dirty="0">
                <a:hlinkClick r:id="rId11" tooltip="Karosérie"/>
              </a:rPr>
              <a:t>karosérií</a:t>
            </a:r>
            <a:r>
              <a:rPr lang="cs-CZ" sz="2000" dirty="0"/>
              <a:t>, hostinská činnost, </a:t>
            </a:r>
            <a:r>
              <a:rPr lang="cs-CZ" sz="2000" dirty="0">
                <a:hlinkClick r:id="rId12" tooltip="Montáž"/>
              </a:rPr>
              <a:t>montáž</a:t>
            </a:r>
            <a:r>
              <a:rPr lang="cs-CZ" sz="2000" dirty="0"/>
              <a:t>, opravy či revize a zkoušky elektrických zařízení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3074" name="Picture 2" descr="http://www.epoptavka.cz/images/static-pages/building-season/004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652998"/>
            <a:ext cx="3644404" cy="1296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436096" y="4365104"/>
            <a:ext cx="3338094" cy="163121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0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jakou cestu </a:t>
            </a:r>
          </a:p>
          <a:p>
            <a:pPr algn="ctr"/>
            <a:r>
              <a:rPr lang="cs-CZ" sz="50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zvolíš?</a:t>
            </a:r>
            <a:endParaRPr lang="cs-CZ" sz="50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99363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5" grpId="0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Ž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VNOST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druhy živností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– </a:t>
            </a:r>
            <a:r>
              <a:rPr lang="cs-CZ" sz="2000" i="1" dirty="0"/>
              <a:t>Vázané živnosti</a:t>
            </a:r>
            <a:r>
              <a:rPr lang="cs-CZ" sz="2000" dirty="0"/>
              <a:t> – Jsou to živnosti, pro jejichž získání a provozování je podmínkou 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19672" y="2852936"/>
            <a:ext cx="7272808" cy="19389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prokázání </a:t>
            </a:r>
            <a:r>
              <a:rPr lang="cs-CZ" sz="2000" u="sng" dirty="0"/>
              <a:t>odborné</a:t>
            </a:r>
            <a:r>
              <a:rPr lang="cs-CZ" sz="2000" dirty="0"/>
              <a:t> způsobilosti, kterou stanoví příloha živnostenského </a:t>
            </a:r>
            <a:r>
              <a:rPr lang="cs-CZ" sz="2000" dirty="0" smtClean="0"/>
              <a:t>zákona. Příklad: </a:t>
            </a:r>
          </a:p>
          <a:p>
            <a:r>
              <a:rPr lang="cs-CZ" sz="2000" dirty="0" smtClean="0"/>
              <a:t>– </a:t>
            </a:r>
            <a:r>
              <a:rPr lang="cs-CZ" sz="2000" u="sng" dirty="0">
                <a:hlinkClick r:id="rId4" tooltip="Masér (stránka neexistuje)"/>
              </a:rPr>
              <a:t>masérské</a:t>
            </a:r>
            <a:r>
              <a:rPr lang="cs-CZ" sz="2000" dirty="0"/>
              <a:t> </a:t>
            </a:r>
            <a:r>
              <a:rPr lang="cs-CZ" sz="2000" dirty="0" smtClean="0"/>
              <a:t>služby</a:t>
            </a:r>
          </a:p>
          <a:p>
            <a:r>
              <a:rPr lang="cs-CZ" sz="2000" dirty="0" smtClean="0"/>
              <a:t>– </a:t>
            </a:r>
            <a:r>
              <a:rPr lang="cs-CZ" sz="2000" dirty="0"/>
              <a:t>vedení </a:t>
            </a:r>
            <a:r>
              <a:rPr lang="cs-CZ" sz="2000" u="sng" dirty="0">
                <a:hlinkClick r:id="rId5" tooltip="Účetnictví"/>
              </a:rPr>
              <a:t>účetnictví</a:t>
            </a:r>
            <a:r>
              <a:rPr lang="cs-CZ" sz="2000" dirty="0"/>
              <a:t>, </a:t>
            </a:r>
            <a:endParaRPr lang="cs-CZ" sz="2000" dirty="0" smtClean="0"/>
          </a:p>
          <a:p>
            <a:r>
              <a:rPr lang="cs-CZ" sz="2000" dirty="0" smtClean="0"/>
              <a:t>– provádění staveb </a:t>
            </a:r>
          </a:p>
          <a:p>
            <a:r>
              <a:rPr lang="cs-CZ" sz="2000" dirty="0" smtClean="0"/>
              <a:t>– nebo </a:t>
            </a:r>
            <a:r>
              <a:rPr lang="cs-CZ" sz="2000" dirty="0"/>
              <a:t>provozování </a:t>
            </a:r>
            <a:r>
              <a:rPr lang="cs-CZ" sz="2000" u="sng" dirty="0">
                <a:hlinkClick r:id="rId6" tooltip="Autoškola"/>
              </a:rPr>
              <a:t>autoškoly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4098" name="Picture 2" descr="http://ucetnictvinavision.files.wordpress.com/2013/04/accounting2-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256240"/>
            <a:ext cx="3771317" cy="2504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2961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Ž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VNOST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druhy živností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– </a:t>
            </a:r>
            <a:r>
              <a:rPr lang="cs-CZ" sz="2000" i="1" dirty="0"/>
              <a:t>Volné živnosti</a:t>
            </a:r>
            <a:r>
              <a:rPr lang="cs-CZ" sz="2000" dirty="0"/>
              <a:t> – Jsou to živnosti, pro jejichž získání nepotřebuje </a:t>
            </a:r>
            <a:r>
              <a:rPr lang="cs-CZ" sz="2000" u="sng" dirty="0">
                <a:hlinkClick r:id="rId4" tooltip="Podnikatel"/>
              </a:rPr>
              <a:t>podnikatel</a:t>
            </a:r>
            <a:r>
              <a:rPr lang="cs-CZ" sz="2000" dirty="0"/>
              <a:t> žádnou </a:t>
            </a:r>
            <a:r>
              <a:rPr lang="cs-CZ" sz="2000" u="sng" dirty="0">
                <a:hlinkClick r:id="rId5" tooltip="Odborná způsobilost (stránka neexistuje)"/>
              </a:rPr>
              <a:t>odbornou způsobilost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19672" y="2852936"/>
            <a:ext cx="7272808" cy="19389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– </a:t>
            </a:r>
            <a:r>
              <a:rPr lang="cs-CZ" sz="2000" dirty="0"/>
              <a:t>tyto živnosti mají název </a:t>
            </a:r>
            <a:r>
              <a:rPr lang="cs-CZ" sz="2000" i="1" dirty="0"/>
              <a:t>„Výroba, obchod a služby neuvedené v přílohách 1 až 3 živnostenského zákona“. Podnikatel si rozsah této živnosti vymezí tím, že si ze seznamu 80 činností vybere ty, které bude provozovat</a:t>
            </a:r>
            <a:r>
              <a:rPr lang="cs-CZ" sz="2000" i="1" dirty="0" smtClean="0"/>
              <a:t>. Příklad: – </a:t>
            </a:r>
            <a:r>
              <a:rPr lang="cs-CZ" sz="2000" i="1" u="sng" dirty="0">
                <a:hlinkClick r:id="rId6" tooltip="Velkoobchod"/>
              </a:rPr>
              <a:t>velkoobchod</a:t>
            </a:r>
            <a:r>
              <a:rPr lang="cs-CZ" sz="2000" i="1" dirty="0"/>
              <a:t> a </a:t>
            </a:r>
            <a:r>
              <a:rPr lang="cs-CZ" sz="2000" i="1" u="sng" dirty="0" smtClean="0">
                <a:hlinkClick r:id="rId7" tooltip="Maloobchod"/>
              </a:rPr>
              <a:t>maloobchod</a:t>
            </a:r>
            <a:r>
              <a:rPr lang="cs-CZ" sz="2000" i="1" dirty="0" smtClean="0"/>
              <a:t>, </a:t>
            </a:r>
            <a:r>
              <a:rPr lang="cs-CZ" sz="2000" i="1" u="sng" dirty="0" smtClean="0">
                <a:hlinkClick r:id="rId8" tooltip="Zprostředkování obchodu a služeb (stránka neexistuje)"/>
              </a:rPr>
              <a:t>zprostředkování </a:t>
            </a:r>
            <a:r>
              <a:rPr lang="cs-CZ" sz="2000" i="1" u="sng" dirty="0">
                <a:hlinkClick r:id="rId8" tooltip="Zprostředkování obchodu a služeb (stránka neexistuje)"/>
              </a:rPr>
              <a:t>obchodu a </a:t>
            </a:r>
            <a:r>
              <a:rPr lang="cs-CZ" sz="2000" i="1" u="sng" dirty="0" smtClean="0">
                <a:hlinkClick r:id="rId8" tooltip="Zprostředkování obchodu a služeb (stránka neexistuje)"/>
              </a:rPr>
              <a:t>služeb</a:t>
            </a:r>
            <a:r>
              <a:rPr lang="cs-CZ" sz="2000" i="1" dirty="0" smtClean="0"/>
              <a:t>, </a:t>
            </a:r>
            <a:r>
              <a:rPr lang="cs-CZ" sz="2000" i="1" u="sng" dirty="0" smtClean="0">
                <a:hlinkClick r:id="rId9" tooltip="Ubytovací služby (stránka neexistuje)"/>
              </a:rPr>
              <a:t>ubytovací </a:t>
            </a:r>
            <a:r>
              <a:rPr lang="cs-CZ" sz="2000" i="1" u="sng" dirty="0">
                <a:hlinkClick r:id="rId9" tooltip="Ubytovací služby (stránka neexistuje)"/>
              </a:rPr>
              <a:t>služby</a:t>
            </a:r>
            <a:r>
              <a:rPr lang="cs-CZ" sz="2000" i="1" dirty="0"/>
              <a:t>" </a:t>
            </a:r>
            <a:r>
              <a:rPr lang="cs-CZ" sz="2000" i="1" dirty="0" smtClean="0"/>
              <a:t>nebo </a:t>
            </a:r>
            <a:r>
              <a:rPr lang="cs-CZ" sz="2000" i="1" u="sng" dirty="0">
                <a:hlinkClick r:id="rId10" tooltip="Fotograf"/>
              </a:rPr>
              <a:t>fotografické</a:t>
            </a:r>
            <a:r>
              <a:rPr lang="cs-CZ" sz="2000" i="1" dirty="0"/>
              <a:t> služby</a:t>
            </a:r>
            <a:r>
              <a:rPr lang="cs-CZ" sz="2000" i="1" dirty="0" smtClean="0"/>
              <a:t>.</a:t>
            </a:r>
            <a:endParaRPr lang="cs-CZ" sz="2000" dirty="0"/>
          </a:p>
        </p:txBody>
      </p:sp>
      <p:pic>
        <p:nvPicPr>
          <p:cNvPr id="5122" name="Picture 2" descr="http://www.imperialmedia.cz/images/bigimg/1205919558-katalog-podklad4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0159" y="4438977"/>
            <a:ext cx="3800872" cy="1564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4569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86232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PRÁVN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CKÉ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OSOBY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PRÁVNICKÉ OSOBY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 lvl="0"/>
            <a:r>
              <a:rPr lang="cs-CZ" u="sng" dirty="0">
                <a:hlinkClick r:id="rId4" tooltip="Obchodní společnost"/>
              </a:rPr>
              <a:t>obchodní společnost</a:t>
            </a:r>
            <a:r>
              <a:rPr lang="cs-CZ" dirty="0" smtClean="0"/>
              <a:t>: evropská společnost </a:t>
            </a:r>
            <a:r>
              <a:rPr lang="cs-CZ" dirty="0"/>
              <a:t>(</a:t>
            </a:r>
            <a:r>
              <a:rPr lang="cs-CZ" dirty="0" err="1"/>
              <a:t>Societas</a:t>
            </a:r>
            <a:r>
              <a:rPr lang="cs-CZ" dirty="0"/>
              <a:t> </a:t>
            </a:r>
            <a:r>
              <a:rPr lang="cs-CZ" dirty="0" err="1" smtClean="0"/>
              <a:t>Europaea</a:t>
            </a:r>
            <a:r>
              <a:rPr lang="cs-CZ" dirty="0" smtClean="0"/>
              <a:t>), </a:t>
            </a:r>
            <a:r>
              <a:rPr lang="cs-CZ" dirty="0"/>
              <a:t>akciová </a:t>
            </a:r>
            <a:r>
              <a:rPr lang="cs-CZ" dirty="0" smtClean="0"/>
              <a:t>společnost, </a:t>
            </a:r>
            <a:r>
              <a:rPr lang="cs-CZ" dirty="0"/>
              <a:t>společnost s ručením </a:t>
            </a:r>
            <a:r>
              <a:rPr lang="cs-CZ" dirty="0" smtClean="0"/>
              <a:t>omezeným, </a:t>
            </a:r>
            <a:r>
              <a:rPr lang="cs-CZ" dirty="0"/>
              <a:t>veřejná obchodní </a:t>
            </a:r>
            <a:r>
              <a:rPr lang="cs-CZ" dirty="0" smtClean="0"/>
              <a:t>společnost, </a:t>
            </a:r>
            <a:r>
              <a:rPr lang="cs-CZ" dirty="0"/>
              <a:t>komanditní </a:t>
            </a:r>
            <a:r>
              <a:rPr lang="cs-CZ" dirty="0" smtClean="0"/>
              <a:t>společnost, </a:t>
            </a:r>
            <a:r>
              <a:rPr lang="cs-CZ" dirty="0"/>
              <a:t>státní </a:t>
            </a:r>
            <a:r>
              <a:rPr lang="cs-CZ" dirty="0" smtClean="0"/>
              <a:t>podnik, </a:t>
            </a:r>
            <a:r>
              <a:rPr lang="cs-CZ" dirty="0"/>
              <a:t>národní </a:t>
            </a:r>
            <a:r>
              <a:rPr lang="cs-CZ" dirty="0" smtClean="0"/>
              <a:t>podnik</a:t>
            </a:r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3068960"/>
            <a:ext cx="7272808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 lvl="0"/>
            <a:r>
              <a:rPr lang="cs-CZ" u="sng" dirty="0">
                <a:hlinkClick r:id="rId5" tooltip="Spolek"/>
              </a:rPr>
              <a:t>sdružení</a:t>
            </a:r>
            <a:r>
              <a:rPr lang="cs-CZ" dirty="0"/>
              <a:t> fyzických nebo právnických </a:t>
            </a:r>
            <a:r>
              <a:rPr lang="cs-CZ" dirty="0" smtClean="0"/>
              <a:t>osob: </a:t>
            </a:r>
            <a:r>
              <a:rPr lang="cs-CZ" dirty="0"/>
              <a:t>zájmové sdružení právnických </a:t>
            </a:r>
            <a:r>
              <a:rPr lang="cs-CZ" dirty="0" smtClean="0"/>
              <a:t>osob, </a:t>
            </a:r>
            <a:r>
              <a:rPr lang="cs-CZ" dirty="0"/>
              <a:t>honební </a:t>
            </a:r>
            <a:r>
              <a:rPr lang="cs-CZ" dirty="0" smtClean="0"/>
              <a:t>společenstvo, družstvo (</a:t>
            </a:r>
            <a:r>
              <a:rPr lang="cs-CZ" dirty="0"/>
              <a:t>bytové, stavební, výrobní</a:t>
            </a:r>
            <a:r>
              <a:rPr lang="cs-CZ" dirty="0" smtClean="0"/>
              <a:t>…), </a:t>
            </a:r>
            <a:r>
              <a:rPr lang="cs-CZ" dirty="0"/>
              <a:t>společenství vlastníků </a:t>
            </a:r>
            <a:r>
              <a:rPr lang="cs-CZ" dirty="0" smtClean="0"/>
              <a:t>jednotek</a:t>
            </a:r>
            <a:endParaRPr lang="cs-CZ" dirty="0"/>
          </a:p>
        </p:txBody>
      </p:sp>
      <p:sp>
        <p:nvSpPr>
          <p:cNvPr id="17" name="Šipka doprava 16"/>
          <p:cNvSpPr/>
          <p:nvPr/>
        </p:nvSpPr>
        <p:spPr>
          <a:xfrm>
            <a:off x="827584" y="312972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4113284"/>
            <a:ext cx="7272808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 lvl="0"/>
            <a:r>
              <a:rPr lang="cs-CZ" u="sng" dirty="0">
                <a:hlinkClick r:id="rId6" tooltip="Nestátní nezisková organizace"/>
              </a:rPr>
              <a:t>nestátní nezisková </a:t>
            </a:r>
            <a:r>
              <a:rPr lang="cs-CZ" u="sng" dirty="0" err="1" smtClean="0">
                <a:hlinkClick r:id="rId6" tooltip="Nestátní nezisková organizace"/>
              </a:rPr>
              <a:t>organizace</a:t>
            </a:r>
            <a:r>
              <a:rPr lang="cs-CZ" dirty="0" err="1" smtClean="0"/>
              <a:t>:</a:t>
            </a:r>
            <a:r>
              <a:rPr lang="cs-CZ" dirty="0" err="1"/>
              <a:t>obecně</a:t>
            </a:r>
            <a:r>
              <a:rPr lang="cs-CZ" dirty="0"/>
              <a:t> prospěšná </a:t>
            </a:r>
            <a:r>
              <a:rPr lang="cs-CZ" dirty="0" smtClean="0"/>
              <a:t>společnost, spolek, nadace a </a:t>
            </a:r>
            <a:r>
              <a:rPr lang="cs-CZ" dirty="0"/>
              <a:t>nadační </a:t>
            </a:r>
            <a:r>
              <a:rPr lang="cs-CZ" dirty="0" smtClean="0"/>
              <a:t>fond, církev a </a:t>
            </a:r>
            <a:r>
              <a:rPr lang="cs-CZ" dirty="0"/>
              <a:t>náboženská </a:t>
            </a:r>
            <a:r>
              <a:rPr lang="cs-CZ" dirty="0" smtClean="0"/>
              <a:t>společnost, </a:t>
            </a:r>
            <a:r>
              <a:rPr lang="cs-CZ" dirty="0"/>
              <a:t>církevní právnická </a:t>
            </a:r>
            <a:r>
              <a:rPr lang="cs-CZ" dirty="0" smtClean="0"/>
              <a:t>osoba (</a:t>
            </a:r>
            <a:r>
              <a:rPr lang="cs-CZ" dirty="0"/>
              <a:t>např. orgán církve, </a:t>
            </a:r>
            <a:r>
              <a:rPr lang="cs-CZ" u="sng" dirty="0">
                <a:hlinkClick r:id="rId7" tooltip="Řeholní řád"/>
              </a:rPr>
              <a:t>řeholní řád</a:t>
            </a:r>
            <a:r>
              <a:rPr lang="cs-CZ" dirty="0"/>
              <a:t>, </a:t>
            </a:r>
            <a:r>
              <a:rPr lang="cs-CZ" u="sng" dirty="0">
                <a:hlinkClick r:id="rId8" tooltip="Farnost"/>
              </a:rPr>
              <a:t>farnost</a:t>
            </a:r>
            <a:r>
              <a:rPr lang="cs-CZ" dirty="0"/>
              <a:t>, </a:t>
            </a:r>
            <a:r>
              <a:rPr lang="cs-CZ" u="sng" dirty="0">
                <a:hlinkClick r:id="rId9" tooltip="Účelové zařízení (stránka neexistuje)"/>
              </a:rPr>
              <a:t>účelové zařízení</a:t>
            </a:r>
            <a:r>
              <a:rPr lang="cs-CZ" dirty="0"/>
              <a:t> pro </a:t>
            </a:r>
            <a:r>
              <a:rPr lang="cs-CZ" dirty="0" smtClean="0"/>
              <a:t>charitu), </a:t>
            </a:r>
            <a:r>
              <a:rPr lang="cs-CZ" dirty="0"/>
              <a:t>svaz církví a náboženských </a:t>
            </a:r>
            <a:r>
              <a:rPr lang="cs-CZ" dirty="0" smtClean="0"/>
              <a:t>společností</a:t>
            </a:r>
            <a:endParaRPr lang="cs-CZ" dirty="0"/>
          </a:p>
        </p:txBody>
      </p:sp>
      <p:sp>
        <p:nvSpPr>
          <p:cNvPr id="21" name="Šipka doprava 20"/>
          <p:cNvSpPr/>
          <p:nvPr/>
        </p:nvSpPr>
        <p:spPr>
          <a:xfrm>
            <a:off x="827584" y="417405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059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16" grpId="0" animBg="1"/>
      <p:bldP spid="17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86232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PRÁVN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CKÉ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OSOBY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PRÁVNICKÉ OSOBY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 lvl="0"/>
            <a:r>
              <a:rPr lang="cs-CZ" b="1" u="sng" dirty="0">
                <a:solidFill>
                  <a:srgbClr val="3366FF"/>
                </a:solidFill>
              </a:rPr>
              <a:t>veřejnoprávní právnické </a:t>
            </a:r>
            <a:r>
              <a:rPr lang="cs-CZ" b="1" u="sng" dirty="0" smtClean="0">
                <a:solidFill>
                  <a:srgbClr val="3366FF"/>
                </a:solidFill>
              </a:rPr>
              <a:t>osoby</a:t>
            </a:r>
            <a:r>
              <a:rPr lang="cs-CZ" dirty="0" smtClean="0"/>
              <a:t>: stát (</a:t>
            </a:r>
            <a:r>
              <a:rPr lang="cs-CZ" u="sng" dirty="0">
                <a:hlinkClick r:id="rId4" tooltip="Organizační složka státu"/>
              </a:rPr>
              <a:t>organizační složky státu</a:t>
            </a:r>
            <a:r>
              <a:rPr lang="cs-CZ" dirty="0"/>
              <a:t> nejsou samostatnými právnickými osobami, ale mají v některých ohledech obdobné postavení jako právnické </a:t>
            </a:r>
            <a:r>
              <a:rPr lang="cs-CZ" dirty="0" smtClean="0"/>
              <a:t>osoby), kraj, obec, svazek obcí, příspěvková organizace, státní fond</a:t>
            </a:r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19672" y="3380799"/>
            <a:ext cx="7272808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 lvl="0"/>
            <a:r>
              <a:rPr lang="cs-CZ" u="sng" dirty="0">
                <a:hlinkClick r:id="rId5" tooltip="Vysoká škola"/>
              </a:rPr>
              <a:t>vysoká škola</a:t>
            </a:r>
            <a:endParaRPr lang="cs-CZ" dirty="0"/>
          </a:p>
        </p:txBody>
      </p:sp>
      <p:sp>
        <p:nvSpPr>
          <p:cNvPr id="23" name="Šipka doprava 22"/>
          <p:cNvSpPr/>
          <p:nvPr/>
        </p:nvSpPr>
        <p:spPr>
          <a:xfrm>
            <a:off x="827584" y="3441567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19672" y="3851756"/>
            <a:ext cx="7272808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 lvl="0"/>
            <a:r>
              <a:rPr lang="cs-CZ" u="sng" dirty="0">
                <a:hlinkClick r:id="rId6" tooltip="Školská právnická osoba (stránka neexistuje)"/>
              </a:rPr>
              <a:t>školská právnická osoba</a:t>
            </a:r>
            <a:endParaRPr lang="cs-CZ" dirty="0"/>
          </a:p>
        </p:txBody>
      </p:sp>
      <p:sp>
        <p:nvSpPr>
          <p:cNvPr id="25" name="Šipka doprava 24"/>
          <p:cNvSpPr/>
          <p:nvPr/>
        </p:nvSpPr>
        <p:spPr>
          <a:xfrm>
            <a:off x="827584" y="391252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619672" y="4355812"/>
            <a:ext cx="7272808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 lvl="0"/>
            <a:r>
              <a:rPr lang="cs-CZ" u="sng" dirty="0">
                <a:hlinkClick r:id="rId7" tooltip="Veřejná výzkumná instituce"/>
              </a:rPr>
              <a:t>veřejná výzkumná instituce</a:t>
            </a:r>
            <a:endParaRPr lang="cs-CZ" dirty="0"/>
          </a:p>
        </p:txBody>
      </p:sp>
      <p:sp>
        <p:nvSpPr>
          <p:cNvPr id="28" name="Šipka doprava 27"/>
          <p:cNvSpPr/>
          <p:nvPr/>
        </p:nvSpPr>
        <p:spPr>
          <a:xfrm>
            <a:off x="827584" y="441658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6146" name="Picture 2" descr="http://sci.ujep.cz/foto/7_145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369" y="3475930"/>
            <a:ext cx="4295465" cy="2185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267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nutné k zahájení živnosti?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fyzická osoba?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znáš právnické osoby?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539552" y="1557947"/>
            <a:ext cx="835292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/>
              <a:t>AUTOR NEUVEDEN, Autor Neuveden. </a:t>
            </a:r>
            <a:r>
              <a:rPr lang="cs-CZ" sz="1500" i="1" dirty="0"/>
              <a:t>http://www.ipodnikatel.cz</a:t>
            </a:r>
            <a:r>
              <a:rPr lang="cs-CZ" sz="1500" dirty="0"/>
              <a:t> [online]. [cit. 2.3.2014]. Dostupný na WWW: </a:t>
            </a:r>
            <a:r>
              <a:rPr lang="cs-CZ" sz="1500" u="sng" dirty="0">
                <a:hlinkClick r:id="rId4"/>
              </a:rPr>
              <a:t>http://www.ipodnikatel.cz/images/stories/dreamstime_2623793.jpg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http://www.i60.cz</a:t>
            </a:r>
            <a:r>
              <a:rPr lang="cs-CZ" sz="1500" dirty="0"/>
              <a:t> [online]. [cit. 2.3.2014]. Dostupný na WWW: </a:t>
            </a:r>
            <a:r>
              <a:rPr lang="cs-CZ" sz="1500" u="sng" dirty="0">
                <a:hlinkClick r:id="rId5"/>
              </a:rPr>
              <a:t>http://www.i60.cz/obrazky/velke/podnikani_201401072118216.jpg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http://www.epoptavka.cz</a:t>
            </a:r>
            <a:r>
              <a:rPr lang="cs-CZ" sz="1500" dirty="0"/>
              <a:t> [online]. [cit. 2.3.2014]. Dostupný na WWW: </a:t>
            </a:r>
            <a:r>
              <a:rPr lang="cs-CZ" sz="1500" u="sng" dirty="0">
                <a:hlinkClick r:id="rId6"/>
              </a:rPr>
              <a:t>http://www.epoptavka.cz/images/static-pages/building-season/004.jpg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http://ucetnictvinavision.files.wordpress.com</a:t>
            </a:r>
            <a:r>
              <a:rPr lang="cs-CZ" sz="1500" dirty="0"/>
              <a:t> [online]. [cit. 2.3.2014]. Dostupný na WWW: </a:t>
            </a:r>
            <a:r>
              <a:rPr lang="cs-CZ" sz="1500" u="sng" dirty="0">
                <a:hlinkClick r:id="rId7"/>
              </a:rPr>
              <a:t>http://ucetnictvinavision.files.wordpress.com/2013/04/accounting2-1.jpg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http://www.imperialmedia.cz</a:t>
            </a:r>
            <a:r>
              <a:rPr lang="cs-CZ" sz="1500" dirty="0"/>
              <a:t> [online]. [cit. 2.3.2014]. Dostupný na WWW: </a:t>
            </a:r>
            <a:r>
              <a:rPr lang="cs-CZ" sz="1500" u="sng" dirty="0">
                <a:hlinkClick r:id="rId8"/>
              </a:rPr>
              <a:t>http://www.imperialmedia.cz/images/bigimg/1205919558-katalog-podklad4.jpg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http://sci.ujep.cz</a:t>
            </a:r>
            <a:r>
              <a:rPr lang="cs-CZ" sz="1500" dirty="0"/>
              <a:t> [online]. [cit. 2.3.2014]. Dostupný na WWW: </a:t>
            </a:r>
            <a:r>
              <a:rPr lang="cs-CZ" sz="1500" u="sng" dirty="0">
                <a:hlinkClick r:id="rId9"/>
              </a:rPr>
              <a:t>http://sci.ujep.cz/foto/7_145.jpg</a:t>
            </a:r>
            <a:endParaRPr lang="cs-CZ" sz="1500" dirty="0"/>
          </a:p>
          <a:p>
            <a:r>
              <a:rPr lang="cs-CZ" sz="15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4989</TotalTime>
  <Words>713</Words>
  <Application>Microsoft Office PowerPoint</Application>
  <PresentationFormat>Předvádění na obrazovce (4:3)</PresentationFormat>
  <Paragraphs>143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332</cp:revision>
  <dcterms:created xsi:type="dcterms:W3CDTF">2010-11-01T23:40:31Z</dcterms:created>
  <dcterms:modified xsi:type="dcterms:W3CDTF">2014-03-03T06:20:26Z</dcterms:modified>
</cp:coreProperties>
</file>