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60" r:id="rId3"/>
    <p:sldId id="261" r:id="rId4"/>
    <p:sldId id="274" r:id="rId5"/>
    <p:sldId id="272" r:id="rId6"/>
    <p:sldId id="266" r:id="rId7"/>
    <p:sldId id="257" r:id="rId8"/>
    <p:sldId id="269" r:id="rId9"/>
    <p:sldId id="268" r:id="rId10"/>
    <p:sldId id="270" r:id="rId11"/>
    <p:sldId id="271" r:id="rId12"/>
  </p:sldIdLst>
  <p:sldSz cx="9144000" cy="6858000" type="screen4x3"/>
  <p:notesSz cx="6811963" cy="994568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 horzBarState="maximized"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-142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851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8536" y="0"/>
            <a:ext cx="2951851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3. 3. 2014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70463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1197" y="4724202"/>
            <a:ext cx="5449570" cy="447556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51851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8536" y="9446678"/>
            <a:ext cx="2951851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Klllllll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69333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Iba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72492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Iba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72492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3. 3. 2014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3. 3. 2014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3. 3. 2014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3. 3. 2014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3. 3. 2014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3. 3. 2014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3. 3. 2014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3. 3. 2014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3. 3. 2014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3. 3. 2014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3. 3. 2014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3. 3. 2014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9870333"/>
              </p:ext>
            </p:extLst>
          </p:nvPr>
        </p:nvGraphicFramePr>
        <p:xfrm>
          <a:off x="750310" y="2060848"/>
          <a:ext cx="7926145" cy="3829634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93498"/>
                <a:gridCol w="5832647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EU peníze středním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</a:rPr>
                        <a:t>školám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ICT do života školy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CZ.1.07/1.5.00/34.0771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III/2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34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 – stylistika, publicistický styl  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60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Publicistika, publicistický styl, publicistické žánry, jazykové prostředky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automatizované a aktualizované 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Český jazyk a literatura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PhDr. Jaroslav Svoboda 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PC, dataprojektor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V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ýklad </a:t>
                      </a: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pomocí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.  ročník Podnikání, 3. ročník Mechanik seřizovač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endParaRPr lang="cs-CZ" sz="12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</a:t>
                      </a:r>
                      <a:r>
                        <a:rPr lang="cs-CZ" sz="1200" b="1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snímek 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60258"/>
            <a:ext cx="756084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800" b="1" dirty="0" smtClean="0"/>
              <a:t>Publicistický funkční styl</a:t>
            </a:r>
            <a:endParaRPr lang="cs-CZ" sz="28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mtClean="0"/>
              <a:t>VY_32_INOVACE_34_695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Zástupný symbol pro obsah 2"/>
          <p:cNvSpPr txBox="1">
            <a:spLocks/>
          </p:cNvSpPr>
          <p:nvPr/>
        </p:nvSpPr>
        <p:spPr>
          <a:xfrm>
            <a:off x="457199" y="1960240"/>
            <a:ext cx="8229600" cy="24768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331640" y="1196752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987824" y="1541382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1268760"/>
            <a:ext cx="8280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2987824" y="1484784"/>
            <a:ext cx="3240360" cy="4754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Publicistický   styl 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41485" y="2321513"/>
            <a:ext cx="8461029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                                         =  jeden z </a:t>
            </a:r>
            <a:r>
              <a:rPr lang="cs-CZ" u="sng" dirty="0" smtClean="0"/>
              <a:t>funkčních stylů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označován dříve jako styl novinářský, žurnalistický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</a:t>
            </a:r>
            <a:r>
              <a:rPr lang="cs-CZ" b="1" dirty="0" smtClean="0"/>
              <a:t>styl  hromadných sdělovacích prostředků ( masmédií): 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                    </a:t>
            </a:r>
            <a:r>
              <a:rPr lang="cs-CZ" dirty="0" smtClean="0"/>
              <a:t>novin, letáků ,tiskovin ,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rozhlasu, televize, dokumentární ho filmu,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internetu,…- styl věcné komunikace</a:t>
            </a:r>
          </a:p>
          <a:p>
            <a:r>
              <a:rPr lang="cs-CZ" b="1" dirty="0" smtClean="0"/>
              <a:t>Cíl :   ovlivňovat publikum = veřejnost </a:t>
            </a:r>
          </a:p>
          <a:p>
            <a:r>
              <a:rPr lang="cs-CZ" b="1" u="sng" dirty="0" smtClean="0"/>
              <a:t>základní funkce </a:t>
            </a:r>
            <a:r>
              <a:rPr lang="cs-CZ" dirty="0" smtClean="0"/>
              <a:t>:   1. funkce informační</a:t>
            </a:r>
            <a:endParaRPr lang="cs-CZ" dirty="0"/>
          </a:p>
          <a:p>
            <a:r>
              <a:rPr lang="cs-CZ" dirty="0" smtClean="0"/>
              <a:t>                                  2. funkce získávací a přesvědčovací , apeluje na intelekt, city, vůli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3. funkce odborně sdělná a </a:t>
            </a:r>
            <a:r>
              <a:rPr lang="cs-CZ" dirty="0" err="1" smtClean="0"/>
              <a:t>polularizační</a:t>
            </a:r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                                 3. funkce zábavná </a:t>
            </a:r>
          </a:p>
          <a:p>
            <a:r>
              <a:rPr lang="cs-CZ" dirty="0" smtClean="0"/>
              <a:t>Autor textu usiluje o to, aby čtenář(posluchač) přijal jeho argumenty a tvrzení  za vlastní,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aby se s nimi buď zcela, nebo částečně ztotožnil. </a:t>
            </a:r>
            <a:endParaRPr lang="cs-CZ" dirty="0"/>
          </a:p>
        </p:txBody>
      </p:sp>
      <p:cxnSp>
        <p:nvCxnSpPr>
          <p:cNvPr id="21" name="Přímá spojnice se šipkou 20"/>
          <p:cNvCxnSpPr/>
          <p:nvPr/>
        </p:nvCxnSpPr>
        <p:spPr>
          <a:xfrm>
            <a:off x="4608004" y="2003047"/>
            <a:ext cx="0" cy="34583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1222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588224" y="4972050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436096" y="2060848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		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461977" y="1280133"/>
            <a:ext cx="856895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Hlavním posláním                        </a:t>
            </a:r>
            <a:r>
              <a:rPr lang="cs-CZ" dirty="0" smtClean="0"/>
              <a:t>co nejrychleji, nevýstižněji a neúčinněji informovat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o událostech společenského, politického, kulturního, vědeckého,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sportovního  života.</a:t>
            </a:r>
          </a:p>
          <a:p>
            <a:r>
              <a:rPr lang="cs-CZ" dirty="0" smtClean="0"/>
              <a:t>                                  Co </a:t>
            </a:r>
            <a:r>
              <a:rPr lang="cs-CZ" b="1" dirty="0" smtClean="0"/>
              <a:t>nejrychleji  reagovat na každodenní události</a:t>
            </a:r>
            <a:r>
              <a:rPr lang="cs-CZ" dirty="0" smtClean="0"/>
              <a:t>. </a:t>
            </a:r>
          </a:p>
          <a:p>
            <a:r>
              <a:rPr lang="cs-CZ" dirty="0" smtClean="0"/>
              <a:t>V poslední době se stále zřetelněji projevují prvky komercionalizace(reklamy, inzerce).</a:t>
            </a:r>
          </a:p>
          <a:p>
            <a:r>
              <a:rPr lang="cs-CZ" b="1" u="sng" dirty="0" smtClean="0"/>
              <a:t>Informace a veřejné mínění  </a:t>
            </a:r>
            <a:r>
              <a:rPr lang="cs-CZ" b="1" dirty="0" smtClean="0"/>
              <a:t>= </a:t>
            </a:r>
            <a:r>
              <a:rPr lang="cs-CZ" dirty="0" smtClean="0"/>
              <a:t>nejde jen o sdělovací funkci (co se kde děje),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ale působit na veřejné mínění – hodnotit , kritizovat,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současně však i argumentovat ( proč s jevem nesouhlasí).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Nejde o „očerňování“,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nejde o hon na čarodějnice,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o zbytečné  „nafukování problémů,“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o manipulování s informacemi .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</a:t>
            </a:r>
            <a:endParaRPr lang="cs-CZ" dirty="0"/>
          </a:p>
          <a:p>
            <a:r>
              <a:rPr lang="cs-CZ" b="1" dirty="0" smtClean="0"/>
              <a:t>Formy</a:t>
            </a:r>
            <a:r>
              <a:rPr lang="cs-CZ" dirty="0" smtClean="0"/>
              <a:t> publicistických projevů :  </a:t>
            </a:r>
            <a:r>
              <a:rPr lang="cs-CZ" b="1" dirty="0" smtClean="0"/>
              <a:t>psaná i mluvená( někdy i kombinovaná). </a:t>
            </a:r>
          </a:p>
          <a:p>
            <a:r>
              <a:rPr lang="cs-CZ" b="1" dirty="0" smtClean="0"/>
              <a:t>Texty – </a:t>
            </a:r>
            <a:r>
              <a:rPr lang="cs-CZ" dirty="0" smtClean="0"/>
              <a:t>většinou  </a:t>
            </a:r>
            <a:r>
              <a:rPr lang="cs-CZ" b="1" dirty="0" smtClean="0"/>
              <a:t>připravené, 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s přímým i nepřímým kontaktem s adresátem (</a:t>
            </a:r>
            <a:r>
              <a:rPr lang="cs-CZ" dirty="0" smtClean="0"/>
              <a:t>posluchačem, čtenářem),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monologické i dialogické. </a:t>
            </a:r>
            <a:endParaRPr lang="cs-CZ" b="1" dirty="0"/>
          </a:p>
        </p:txBody>
      </p:sp>
      <p:sp>
        <p:nvSpPr>
          <p:cNvPr id="5" name="Šipka doprava 4"/>
          <p:cNvSpPr/>
          <p:nvPr/>
        </p:nvSpPr>
        <p:spPr>
          <a:xfrm>
            <a:off x="2267744" y="1309410"/>
            <a:ext cx="936104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3011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187624" y="1196752"/>
            <a:ext cx="1847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1200" dirty="0"/>
          </a:p>
        </p:txBody>
      </p:sp>
      <p:sp>
        <p:nvSpPr>
          <p:cNvPr id="11" name="Obdélník 10"/>
          <p:cNvSpPr/>
          <p:nvPr/>
        </p:nvSpPr>
        <p:spPr>
          <a:xfrm>
            <a:off x="539552" y="1268760"/>
            <a:ext cx="2664296" cy="2049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Publicistické žánry 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95536" y="1556792"/>
            <a:ext cx="8352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                                           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539552" y="2060848"/>
            <a:ext cx="1944216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1. Informační 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3419872" y="2060848"/>
            <a:ext cx="1944216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2. Analytické 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6156176" y="2060848"/>
            <a:ext cx="2016224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Beletristické </a:t>
            </a:r>
            <a:endParaRPr lang="cs-CZ" dirty="0"/>
          </a:p>
        </p:txBody>
      </p:sp>
      <p:cxnSp>
        <p:nvCxnSpPr>
          <p:cNvPr id="26" name="Přímá spojnice se šipkou 25"/>
          <p:cNvCxnSpPr/>
          <p:nvPr/>
        </p:nvCxnSpPr>
        <p:spPr>
          <a:xfrm flipH="1">
            <a:off x="1871700" y="1473751"/>
            <a:ext cx="828092" cy="58709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/>
          <p:nvPr/>
        </p:nvCxnSpPr>
        <p:spPr>
          <a:xfrm>
            <a:off x="2699792" y="1473751"/>
            <a:ext cx="1440160" cy="58709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se šipkou 31"/>
          <p:cNvCxnSpPr/>
          <p:nvPr/>
        </p:nvCxnSpPr>
        <p:spPr>
          <a:xfrm>
            <a:off x="2699792" y="1473751"/>
            <a:ext cx="4176464" cy="51508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ovéPole 32"/>
          <p:cNvSpPr txBox="1"/>
          <p:nvPr/>
        </p:nvSpPr>
        <p:spPr>
          <a:xfrm>
            <a:off x="251520" y="2426635"/>
            <a:ext cx="889248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</a:t>
            </a:r>
            <a:r>
              <a:rPr lang="cs-CZ" b="1" dirty="0" smtClean="0"/>
              <a:t>zpravodajské                                 úvahové                                      umělecké- zábavné </a:t>
            </a:r>
          </a:p>
          <a:p>
            <a:r>
              <a:rPr lang="cs-CZ" dirty="0"/>
              <a:t> </a:t>
            </a:r>
            <a:r>
              <a:rPr lang="cs-CZ" dirty="0" smtClean="0"/>
              <a:t>  zpráva drobná – rozšířená          úvodník                                       reportáž</a:t>
            </a:r>
          </a:p>
          <a:p>
            <a:r>
              <a:rPr lang="cs-CZ" dirty="0"/>
              <a:t> </a:t>
            </a:r>
            <a:r>
              <a:rPr lang="cs-CZ" dirty="0" smtClean="0"/>
              <a:t>  oznámení                                      komentář                                     sloupek</a:t>
            </a:r>
          </a:p>
          <a:p>
            <a:r>
              <a:rPr lang="cs-CZ" dirty="0"/>
              <a:t> </a:t>
            </a:r>
            <a:r>
              <a:rPr lang="cs-CZ" dirty="0" smtClean="0"/>
              <a:t>  inzerát                                            rozbor                                          črta</a:t>
            </a:r>
          </a:p>
          <a:p>
            <a:r>
              <a:rPr lang="cs-CZ" dirty="0"/>
              <a:t> </a:t>
            </a:r>
            <a:r>
              <a:rPr lang="cs-CZ" dirty="0" smtClean="0"/>
              <a:t>  interview                                       recenze                                        fejeton</a:t>
            </a:r>
          </a:p>
          <a:p>
            <a:r>
              <a:rPr lang="cs-CZ" dirty="0"/>
              <a:t> </a:t>
            </a:r>
            <a:r>
              <a:rPr lang="cs-CZ" dirty="0" smtClean="0"/>
              <a:t>  referát                                            úvaha – zamyšlení                      poznámka – glosa</a:t>
            </a:r>
          </a:p>
          <a:p>
            <a:r>
              <a:rPr lang="cs-CZ" dirty="0"/>
              <a:t> </a:t>
            </a:r>
            <a:r>
              <a:rPr lang="cs-CZ" dirty="0" smtClean="0"/>
              <a:t>  komuniké                                       polemika                                      soudnička </a:t>
            </a:r>
          </a:p>
          <a:p>
            <a:r>
              <a:rPr lang="cs-CZ" dirty="0"/>
              <a:t> </a:t>
            </a:r>
            <a:r>
              <a:rPr lang="cs-CZ" dirty="0" smtClean="0"/>
              <a:t>  propagační článek                        kritika                                            cestopisné články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                                                      </a:t>
            </a:r>
            <a:r>
              <a:rPr lang="cs-CZ" b="1" dirty="0" smtClean="0"/>
              <a:t>další zábavné- </a:t>
            </a:r>
            <a:r>
              <a:rPr lang="cs-CZ" dirty="0" smtClean="0"/>
              <a:t>anekdoty,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                                                      seriály, hry, křížovky, kvízy,…</a:t>
            </a:r>
            <a:endParaRPr lang="cs-CZ" dirty="0"/>
          </a:p>
          <a:p>
            <a:r>
              <a:rPr lang="cs-CZ" dirty="0" smtClean="0"/>
              <a:t>  </a:t>
            </a:r>
            <a:r>
              <a:rPr lang="cs-CZ" b="1" u="sng" dirty="0" smtClean="0"/>
              <a:t>založeny na slohovém postupu:</a:t>
            </a:r>
          </a:p>
          <a:p>
            <a:r>
              <a:rPr lang="cs-CZ" b="1" dirty="0"/>
              <a:t> </a:t>
            </a:r>
            <a:r>
              <a:rPr lang="cs-CZ" b="1" dirty="0" smtClean="0"/>
              <a:t> informačním či                              výkladovém                                 </a:t>
            </a:r>
            <a:r>
              <a:rPr lang="cs-CZ" b="1" dirty="0" err="1" smtClean="0"/>
              <a:t>výkladovém</a:t>
            </a:r>
            <a:r>
              <a:rPr lang="cs-CZ" b="1" dirty="0" smtClean="0"/>
              <a:t> a vyprávěcím</a:t>
            </a:r>
          </a:p>
          <a:p>
            <a:r>
              <a:rPr lang="cs-CZ" b="1" dirty="0"/>
              <a:t> </a:t>
            </a:r>
            <a:r>
              <a:rPr lang="cs-CZ" b="1" dirty="0" smtClean="0"/>
              <a:t> popisném                                       a  úvahovém                                                       </a:t>
            </a:r>
          </a:p>
          <a:p>
            <a:r>
              <a:rPr lang="cs-CZ" b="1" dirty="0" smtClean="0"/>
              <a:t>                                </a:t>
            </a:r>
          </a:p>
          <a:p>
            <a:r>
              <a:rPr lang="cs-CZ" b="1" dirty="0"/>
              <a:t> </a:t>
            </a:r>
            <a:r>
              <a:rPr lang="cs-CZ" b="1" dirty="0" smtClean="0"/>
              <a:t> popisném     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436912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7" name="TextovéPole 36"/>
          <p:cNvSpPr txBox="1"/>
          <p:nvPr/>
        </p:nvSpPr>
        <p:spPr>
          <a:xfrm>
            <a:off x="1259632" y="14127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pic>
        <p:nvPicPr>
          <p:cNvPr id="13" name="Picture 2" descr="C:\Users\Svoboda\Pictures\2014-03-02\002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" t="25483" r="57073" b="25034"/>
          <a:stretch/>
        </p:blipFill>
        <p:spPr bwMode="auto">
          <a:xfrm>
            <a:off x="179512" y="1268760"/>
            <a:ext cx="3773714" cy="3131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851920" y="1412776"/>
            <a:ext cx="501126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Úkol : rozhodni, zda uvedené  ukázky patří 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k žánru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a) zpravodajskému,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b) analytickému,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c) beletristickému.   </a:t>
            </a:r>
          </a:p>
          <a:p>
            <a:r>
              <a:rPr lang="cs-CZ" dirty="0"/>
              <a:t> </a:t>
            </a:r>
            <a:r>
              <a:rPr lang="cs-CZ" dirty="0" smtClean="0"/>
              <a:t>       Které údaje  u obou  zdrojů ukázek by bylo</a:t>
            </a:r>
          </a:p>
          <a:p>
            <a:r>
              <a:rPr lang="cs-CZ" dirty="0"/>
              <a:t> </a:t>
            </a:r>
            <a:r>
              <a:rPr lang="cs-CZ" dirty="0" smtClean="0"/>
              <a:t>       třeba doplnit? 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51520" y="1124744"/>
            <a:ext cx="72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88424" y="4616839"/>
            <a:ext cx="806489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Text 2</a:t>
            </a:r>
            <a:r>
              <a:rPr lang="cs-CZ" b="1" dirty="0" smtClean="0"/>
              <a:t>.  Jen třetina vyškolených sester  zatím nastoupila do nemocnice  </a:t>
            </a:r>
          </a:p>
          <a:p>
            <a:r>
              <a:rPr lang="cs-CZ" b="1" dirty="0" smtClean="0"/>
              <a:t>              </a:t>
            </a:r>
            <a:r>
              <a:rPr lang="cs-CZ" dirty="0" smtClean="0"/>
              <a:t>P r a h a (</a:t>
            </a:r>
            <a:r>
              <a:rPr lang="cs-CZ" dirty="0" err="1" smtClean="0"/>
              <a:t>rea</a:t>
            </a:r>
            <a:r>
              <a:rPr lang="cs-CZ" dirty="0" smtClean="0"/>
              <a:t> ČTK) – Skutečnost, že špatná finanční situace řady nemocnic </a:t>
            </a:r>
          </a:p>
          <a:p>
            <a:r>
              <a:rPr lang="cs-CZ" dirty="0" smtClean="0"/>
              <a:t>             odrazuje absolventky zdravotních škol od práce ve zvoleném resortu,</a:t>
            </a:r>
          </a:p>
          <a:p>
            <a:r>
              <a:rPr lang="cs-CZ" dirty="0" smtClean="0"/>
              <a:t>             potvrzuje i nejnovější zjištění ministerstva zdravotnictví. Na místa zdravotních</a:t>
            </a:r>
          </a:p>
          <a:p>
            <a:r>
              <a:rPr lang="cs-CZ" dirty="0" smtClean="0"/>
              <a:t>             sester nastoupilo jen osmnáct set z necelých pěti tisíc,… Mladá fronta Dnes 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err="1" smtClean="0"/>
              <a:t>cSTOUPILA</a:t>
            </a:r>
            <a:r>
              <a:rPr lang="cs-CZ" dirty="0" smtClean="0"/>
              <a:t> DO NEMOCNICE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29134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1835696" y="1196752"/>
            <a:ext cx="5544616" cy="3693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Jazykové prostředky publicistického stylu 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3528" y="1803735"/>
            <a:ext cx="835292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Jsou více než u jiných funkčních stylů ovlivňovány těsným spojením s událostmi. </a:t>
            </a:r>
          </a:p>
          <a:p>
            <a:r>
              <a:rPr lang="cs-CZ" dirty="0" smtClean="0"/>
              <a:t>Základní jazykové prostředky jsou </a:t>
            </a:r>
            <a:r>
              <a:rPr lang="cs-CZ" b="1" dirty="0" smtClean="0"/>
              <a:t>spisovné,</a:t>
            </a:r>
            <a:r>
              <a:rPr lang="cs-CZ" dirty="0" smtClean="0"/>
              <a:t> a to knižní i hovorové.</a:t>
            </a:r>
            <a:endParaRPr lang="cs-CZ" dirty="0"/>
          </a:p>
          <a:p>
            <a:r>
              <a:rPr lang="cs-CZ" dirty="0" smtClean="0"/>
              <a:t>Do spisovného jazyka však proniká však řada výrazů nekodifikovaných , </a:t>
            </a:r>
            <a:r>
              <a:rPr lang="cs-CZ" dirty="0" err="1" smtClean="0"/>
              <a:t>obecněčeských</a:t>
            </a:r>
            <a:r>
              <a:rPr lang="cs-CZ" dirty="0" smtClean="0"/>
              <a:t>,</a:t>
            </a:r>
          </a:p>
          <a:p>
            <a:r>
              <a:rPr lang="cs-CZ" dirty="0" smtClean="0"/>
              <a:t>slangových, prostředky nespisovného jazyka jsou vždy příznakové, a proto bývají </a:t>
            </a:r>
          </a:p>
          <a:p>
            <a:r>
              <a:rPr lang="cs-CZ" dirty="0" smtClean="0"/>
              <a:t>v uvozovkách.   </a:t>
            </a:r>
          </a:p>
          <a:p>
            <a:endParaRPr lang="cs-CZ" dirty="0"/>
          </a:p>
          <a:p>
            <a:r>
              <a:rPr lang="cs-CZ" b="1" u="sng" dirty="0" smtClean="0"/>
              <a:t>Příznakové jazykové prostředky publicistického stylu </a:t>
            </a:r>
            <a:r>
              <a:rPr lang="cs-CZ" dirty="0" smtClean="0"/>
              <a:t>lze dělit : 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611560" y="3933056"/>
            <a:ext cx="324036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Automatizované  prostředky 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4716016" y="3933056"/>
            <a:ext cx="352839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Aktualizované  prostředky 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67544" y="4437112"/>
            <a:ext cx="792088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Splňují požadavek na rychlou a pohotovou     požadavek – upoutat pozornost </a:t>
            </a:r>
          </a:p>
          <a:p>
            <a:r>
              <a:rPr lang="cs-CZ" dirty="0" smtClean="0"/>
              <a:t>reakci                                                                     a získat adresáta</a:t>
            </a:r>
          </a:p>
          <a:p>
            <a:r>
              <a:rPr lang="cs-CZ" dirty="0" smtClean="0"/>
              <a:t>               ustálené formulace                                                       neobvyklé, neotřelé ,          	fráze  - šablony 	                                                    aktualizované     </a:t>
            </a:r>
            <a:endParaRPr lang="cs-CZ" dirty="0"/>
          </a:p>
          <a:p>
            <a:endParaRPr lang="cs-CZ" dirty="0" smtClean="0"/>
          </a:p>
        </p:txBody>
      </p:sp>
      <p:sp>
        <p:nvSpPr>
          <p:cNvPr id="13" name="Šipka doprava 12"/>
          <p:cNvSpPr/>
          <p:nvPr/>
        </p:nvSpPr>
        <p:spPr>
          <a:xfrm>
            <a:off x="611560" y="5085184"/>
            <a:ext cx="648072" cy="720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Šipka doprava 15"/>
          <p:cNvSpPr/>
          <p:nvPr/>
        </p:nvSpPr>
        <p:spPr>
          <a:xfrm>
            <a:off x="4499992" y="5121188"/>
            <a:ext cx="720080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9953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516216" y="6258687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600846" y="1052735"/>
            <a:ext cx="8352928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/>
              <a:t>AUTOMATIZOVANÉ  JAZYKOVÉ  PROSTŘEDKY</a:t>
            </a:r>
          </a:p>
          <a:p>
            <a:r>
              <a:rPr lang="cs-CZ" dirty="0" smtClean="0"/>
              <a:t>Publicistické texty musí vznikat rychle - mnohdy mají „krátký život“ – např. večerní zprávy</a:t>
            </a:r>
          </a:p>
          <a:p>
            <a:r>
              <a:rPr lang="cs-CZ" dirty="0" smtClean="0"/>
              <a:t>K automatizovaným prostředkům patří : a) </a:t>
            </a:r>
            <a:r>
              <a:rPr lang="cs-CZ" b="1" dirty="0" smtClean="0"/>
              <a:t>výrazy lidového původu – frazeologie </a:t>
            </a:r>
            <a:r>
              <a:rPr lang="cs-CZ" dirty="0" smtClean="0"/>
              <a:t>–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              rčení, přísloví, pořekadla,…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             - nechat si zadní vrátka,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             - mít pro strach uděláno,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             - mít máslo na hlavě, 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             - házet klacky pod nohy,                                                                                   	  			 b</a:t>
            </a:r>
            <a:r>
              <a:rPr lang="cs-CZ" b="1" dirty="0" smtClean="0"/>
              <a:t>) frazeologie knižní  - 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                                                           </a:t>
            </a:r>
            <a:r>
              <a:rPr lang="cs-CZ" dirty="0" smtClean="0"/>
              <a:t>- mít nad sebou Damoklův meč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             -  Achillova pata,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             -  jablko sváru,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             - spatřit světlo boží,…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           </a:t>
            </a:r>
            <a:r>
              <a:rPr lang="cs-CZ" b="1" dirty="0" smtClean="0"/>
              <a:t>c)  publicistická frazeologie-  klišé, </a:t>
            </a:r>
            <a:r>
              <a:rPr lang="cs-CZ" dirty="0" smtClean="0"/>
              <a:t>módní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                výrazy-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             - jiný úhel pohledu,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             - praní špinavých peněz </a:t>
            </a:r>
          </a:p>
          <a:p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95536" y="1268760"/>
            <a:ext cx="842493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                                                           </a:t>
            </a:r>
            <a:r>
              <a:rPr lang="cs-CZ" b="1" dirty="0" smtClean="0"/>
              <a:t>d) obraty obecně rozšířené – </a:t>
            </a:r>
            <a:endParaRPr lang="cs-CZ" dirty="0" smtClean="0"/>
          </a:p>
          <a:p>
            <a:r>
              <a:rPr lang="cs-CZ" b="1" dirty="0"/>
              <a:t> </a:t>
            </a:r>
            <a:r>
              <a:rPr lang="cs-CZ" b="1" dirty="0" smtClean="0"/>
              <a:t>                                                                         „ je to o tom“,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                                                         </a:t>
            </a:r>
            <a:r>
              <a:rPr lang="cs-CZ" dirty="0" smtClean="0"/>
              <a:t>např. „ Fakt, že děti nečtou, je to o tom, že 				                   kolem </a:t>
            </a:r>
            <a:r>
              <a:rPr lang="cs-CZ" dirty="0"/>
              <a:t>sebe mají celou řadu jiných podnětů</a:t>
            </a:r>
            <a:r>
              <a:rPr lang="cs-CZ" dirty="0" smtClean="0"/>
              <a:t>.“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         e</a:t>
            </a:r>
            <a:r>
              <a:rPr lang="cs-CZ" b="1" dirty="0" smtClean="0"/>
              <a:t>) typické nedopovědění obecně známého 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                                                           frazeologismu – </a:t>
            </a:r>
            <a:endParaRPr lang="cs-CZ" dirty="0" smtClean="0"/>
          </a:p>
          <a:p>
            <a:r>
              <a:rPr lang="cs-CZ" b="1" dirty="0"/>
              <a:t> </a:t>
            </a:r>
            <a:r>
              <a:rPr lang="cs-CZ" b="1" dirty="0" smtClean="0"/>
              <a:t>                                                                        </a:t>
            </a:r>
            <a:r>
              <a:rPr lang="cs-CZ" dirty="0" smtClean="0"/>
              <a:t>O kom se mluvívá,…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             Kdo chce kam,…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             Jiný kraj,… </a:t>
            </a:r>
          </a:p>
          <a:p>
            <a:endParaRPr lang="cs-CZ" dirty="0"/>
          </a:p>
          <a:p>
            <a:r>
              <a:rPr lang="cs-CZ" dirty="0" smtClean="0"/>
              <a:t>   </a:t>
            </a:r>
            <a:r>
              <a:rPr lang="cs-CZ" b="1" dirty="0" smtClean="0"/>
              <a:t>Vazby s nepůvodními  předložkami  - díky </a:t>
            </a:r>
            <a:r>
              <a:rPr lang="cs-CZ" dirty="0" smtClean="0"/>
              <a:t>této iniciativě,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        - </a:t>
            </a:r>
            <a:r>
              <a:rPr lang="cs-CZ" b="1" dirty="0" smtClean="0"/>
              <a:t>dík</a:t>
            </a:r>
            <a:r>
              <a:rPr lang="cs-CZ" dirty="0" smtClean="0"/>
              <a:t> asociační dohodě,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        - </a:t>
            </a:r>
            <a:r>
              <a:rPr lang="cs-CZ" b="1" dirty="0" smtClean="0"/>
              <a:t>pomocí</a:t>
            </a:r>
            <a:r>
              <a:rPr lang="cs-CZ" dirty="0" smtClean="0"/>
              <a:t> zmíněné dotace,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        </a:t>
            </a:r>
            <a:r>
              <a:rPr lang="cs-CZ" b="1" dirty="0" smtClean="0"/>
              <a:t>- v okruhu </a:t>
            </a:r>
            <a:r>
              <a:rPr lang="cs-CZ" dirty="0" smtClean="0"/>
              <a:t>svých známých 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                                                      - Díky </a:t>
            </a:r>
            <a:r>
              <a:rPr lang="cs-CZ" dirty="0" smtClean="0"/>
              <a:t> zemětřesení zemřely stovky lidí. </a:t>
            </a:r>
            <a:endParaRPr lang="cs-CZ" b="1" dirty="0"/>
          </a:p>
          <a:p>
            <a:r>
              <a:rPr lang="cs-CZ" dirty="0" smtClean="0"/>
              <a:t>                                 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85294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78748" y="1268760"/>
            <a:ext cx="813690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Ve snaze vyjádřit maximum informací  je někdy výpověď přesycena množstvím údajů – snižuje se srozumitelnost textů. </a:t>
            </a:r>
          </a:p>
          <a:p>
            <a:r>
              <a:rPr lang="cs-CZ" dirty="0"/>
              <a:t> </a:t>
            </a:r>
            <a:r>
              <a:rPr lang="cs-CZ" dirty="0" smtClean="0"/>
              <a:t>Příkladem je </a:t>
            </a:r>
            <a:r>
              <a:rPr lang="cs-CZ" b="1" dirty="0" smtClean="0"/>
              <a:t>hromadění genitivních vazeb </a:t>
            </a:r>
            <a:r>
              <a:rPr lang="cs-CZ" dirty="0" smtClean="0"/>
              <a:t>- spojení s 2. pádem =  genitivem). </a:t>
            </a:r>
          </a:p>
          <a:p>
            <a:r>
              <a:rPr lang="cs-CZ" dirty="0"/>
              <a:t> </a:t>
            </a:r>
            <a:r>
              <a:rPr lang="cs-CZ" dirty="0" smtClean="0"/>
              <a:t>„ V popředí byly otázky </a:t>
            </a:r>
            <a:r>
              <a:rPr lang="cs-CZ" u="sng" dirty="0" smtClean="0"/>
              <a:t>plnění</a:t>
            </a:r>
            <a:r>
              <a:rPr lang="cs-CZ" dirty="0" smtClean="0"/>
              <a:t> </a:t>
            </a:r>
            <a:r>
              <a:rPr lang="cs-CZ" u="sng" dirty="0" smtClean="0"/>
              <a:t>úkolů</a:t>
            </a:r>
            <a:r>
              <a:rPr lang="cs-CZ" dirty="0" smtClean="0"/>
              <a:t> ve sféře </a:t>
            </a:r>
            <a:r>
              <a:rPr lang="cs-CZ" u="sng" dirty="0" smtClean="0"/>
              <a:t>problematiky</a:t>
            </a:r>
            <a:r>
              <a:rPr lang="cs-CZ" dirty="0" smtClean="0"/>
              <a:t> </a:t>
            </a:r>
            <a:r>
              <a:rPr lang="cs-CZ" u="sng" dirty="0" smtClean="0"/>
              <a:t>ochrany</a:t>
            </a:r>
            <a:r>
              <a:rPr lang="cs-CZ" dirty="0" smtClean="0"/>
              <a:t> </a:t>
            </a:r>
            <a:r>
              <a:rPr lang="cs-CZ" u="sng" dirty="0" smtClean="0"/>
              <a:t>životního </a:t>
            </a:r>
          </a:p>
          <a:p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u="sng" dirty="0" smtClean="0"/>
              <a:t>prostředí.</a:t>
            </a:r>
            <a:r>
              <a:rPr lang="cs-CZ" dirty="0" smtClean="0"/>
              <a:t>“</a:t>
            </a:r>
            <a:endParaRPr lang="cs-CZ" dirty="0"/>
          </a:p>
          <a:p>
            <a:endParaRPr lang="cs-CZ" dirty="0" smtClean="0"/>
          </a:p>
          <a:p>
            <a:r>
              <a:rPr lang="cs-CZ" dirty="0" smtClean="0"/>
              <a:t>Typickým prostředkem automatizace  ve větné stavbě  jsou tzv. </a:t>
            </a:r>
            <a:r>
              <a:rPr lang="cs-CZ" b="1" dirty="0" smtClean="0"/>
              <a:t>nepravé věty vztažné.</a:t>
            </a:r>
          </a:p>
          <a:p>
            <a:r>
              <a:rPr lang="cs-CZ" b="1" dirty="0" smtClean="0"/>
              <a:t> </a:t>
            </a:r>
          </a:p>
          <a:p>
            <a:r>
              <a:rPr lang="cs-CZ" dirty="0" smtClean="0"/>
              <a:t> Jednání se zúčastnil ministr zahraničních věcí, </a:t>
            </a:r>
            <a:r>
              <a:rPr lang="cs-CZ" b="1" dirty="0" smtClean="0"/>
              <a:t>který se sešel se svým resortním protějškem.</a:t>
            </a:r>
          </a:p>
          <a:p>
            <a:r>
              <a:rPr lang="cs-CZ" dirty="0" smtClean="0"/>
              <a:t>Tohoto prostředku se  velmi často využívá ve sportovní publicistice. </a:t>
            </a:r>
          </a:p>
          <a:p>
            <a:r>
              <a:rPr lang="cs-CZ" dirty="0" smtClean="0"/>
              <a:t>Míče se ujal Nedvěd, </a:t>
            </a:r>
            <a:r>
              <a:rPr lang="cs-CZ" b="1" dirty="0" smtClean="0"/>
              <a:t>který hned poté vstřelil první branku.</a:t>
            </a:r>
          </a:p>
          <a:p>
            <a:r>
              <a:rPr lang="cs-CZ" dirty="0" smtClean="0"/>
              <a:t>Naši fotbalisté odjeli do Vídně</a:t>
            </a:r>
            <a:r>
              <a:rPr lang="cs-CZ" b="1" dirty="0" smtClean="0"/>
              <a:t>, aby tam nakonec prohráli. </a:t>
            </a:r>
          </a:p>
          <a:p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716873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22566" y="1433922"/>
            <a:ext cx="871296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/>
              <a:t>PROSTŘEDKY  AKTUALIZOVANÉ  </a:t>
            </a:r>
            <a:r>
              <a:rPr lang="cs-CZ" dirty="0" smtClean="0"/>
              <a:t>- nástroj pro upoutání adresátovy pozornosti –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 požadavek novosti ,pestrosti  a zajímavosti textu, 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 vytváření nových pojmenování, výrazů ,… </a:t>
            </a:r>
          </a:p>
          <a:p>
            <a:r>
              <a:rPr lang="cs-CZ" dirty="0" smtClean="0"/>
              <a:t>a) </a:t>
            </a:r>
            <a:r>
              <a:rPr lang="cs-CZ" b="1" dirty="0" smtClean="0"/>
              <a:t>obměna (inovace) frazeologického obratu 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                               „</a:t>
            </a:r>
            <a:r>
              <a:rPr lang="cs-CZ" dirty="0" smtClean="0"/>
              <a:t>Kdo jiného jámu kopá, sám do ní nespadne.“</a:t>
            </a:r>
          </a:p>
          <a:p>
            <a:r>
              <a:rPr lang="cs-CZ" dirty="0" smtClean="0"/>
              <a:t>b) </a:t>
            </a:r>
            <a:r>
              <a:rPr lang="cs-CZ" b="1" dirty="0" smtClean="0"/>
              <a:t>nově utvořená obrazná vyjádření  - přenášení významů 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                                </a:t>
            </a:r>
            <a:r>
              <a:rPr lang="cs-CZ" dirty="0" smtClean="0"/>
              <a:t>„ oči přivřel i Brusel“,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„ Česko  zaspalo“,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„ v sobotu ožil celý příběh.“</a:t>
            </a:r>
          </a:p>
          <a:p>
            <a:r>
              <a:rPr lang="cs-CZ" dirty="0" smtClean="0"/>
              <a:t>c) </a:t>
            </a:r>
            <a:r>
              <a:rPr lang="cs-CZ" b="1" dirty="0" smtClean="0"/>
              <a:t>značná tolerance k nespisovným prostředkům </a:t>
            </a:r>
            <a:r>
              <a:rPr lang="cs-CZ" dirty="0" smtClean="0"/>
              <a:t>– např. slangovým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např.  výrazy – kšeft, fuška, rošťák, lejstra, mančaft, </a:t>
            </a:r>
            <a:r>
              <a:rPr lang="cs-CZ" dirty="0" err="1" smtClean="0"/>
              <a:t>vyžírka</a:t>
            </a:r>
            <a:r>
              <a:rPr lang="cs-CZ" dirty="0" smtClean="0"/>
              <a:t>,…</a:t>
            </a:r>
          </a:p>
          <a:p>
            <a:r>
              <a:rPr lang="cs-CZ" dirty="0" smtClean="0"/>
              <a:t>d) </a:t>
            </a:r>
            <a:r>
              <a:rPr lang="cs-CZ" b="1" dirty="0" smtClean="0"/>
              <a:t>vyjadřování emocionální – expresívní </a:t>
            </a:r>
            <a:r>
              <a:rPr lang="cs-CZ" dirty="0" smtClean="0"/>
              <a:t>– prostředky opět většinou nespisovné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např.  béčka, zpackat, rozpatlávat, vyměknout,…</a:t>
            </a:r>
          </a:p>
          <a:p>
            <a:r>
              <a:rPr lang="cs-CZ" dirty="0" smtClean="0"/>
              <a:t>e)</a:t>
            </a:r>
            <a:r>
              <a:rPr lang="cs-CZ" b="1" dirty="0"/>
              <a:t> </a:t>
            </a:r>
            <a:r>
              <a:rPr lang="cs-CZ" b="1" dirty="0" smtClean="0"/>
              <a:t>neologismy </a:t>
            </a:r>
            <a:r>
              <a:rPr lang="cs-CZ" b="1" dirty="0"/>
              <a:t>– nově vytvořená slova </a:t>
            </a:r>
            <a:r>
              <a:rPr lang="cs-CZ" b="1" dirty="0" smtClean="0"/>
              <a:t> - </a:t>
            </a:r>
            <a:r>
              <a:rPr lang="cs-CZ" dirty="0" err="1" smtClean="0"/>
              <a:t>irákizace</a:t>
            </a:r>
            <a:r>
              <a:rPr lang="cs-CZ" dirty="0" smtClean="0"/>
              <a:t>, proinvestovat, nemuslim, </a:t>
            </a:r>
            <a:r>
              <a:rPr lang="cs-CZ" dirty="0" err="1" smtClean="0"/>
              <a:t>vietnamizace</a:t>
            </a:r>
            <a:r>
              <a:rPr lang="cs-CZ" dirty="0" smtClean="0"/>
              <a:t>,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dekonstrukce,…</a:t>
            </a:r>
          </a:p>
          <a:p>
            <a:r>
              <a:rPr lang="cs-CZ" dirty="0" smtClean="0"/>
              <a:t>f) </a:t>
            </a:r>
            <a:r>
              <a:rPr lang="cs-CZ" b="1" dirty="0" smtClean="0"/>
              <a:t>Intertextovos</a:t>
            </a:r>
            <a:r>
              <a:rPr lang="cs-CZ" dirty="0" smtClean="0"/>
              <a:t>t – text je složen z různých citátů , odkazů apod.  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614425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2699792" y="1196752"/>
            <a:ext cx="3888432" cy="3693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Použité zdroje 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611560" y="1988840"/>
            <a:ext cx="2736304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Vlastní zdroje 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611560" y="2996952"/>
            <a:ext cx="2736304" cy="18722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Mluvnice češtiny pro střední školy</a:t>
            </a:r>
          </a:p>
          <a:p>
            <a:pPr algn="ctr"/>
            <a:r>
              <a:rPr lang="cs-CZ" dirty="0" smtClean="0"/>
              <a:t>Jiří  Novotný a kol.</a:t>
            </a:r>
          </a:p>
          <a:p>
            <a:pPr algn="ctr"/>
            <a:r>
              <a:rPr lang="cs-CZ" dirty="0" smtClean="0"/>
              <a:t>Fortuna Praha </a:t>
            </a:r>
          </a:p>
          <a:p>
            <a:pPr algn="ctr"/>
            <a:r>
              <a:rPr lang="cs-CZ" dirty="0" smtClean="0"/>
              <a:t>1992 </a:t>
            </a:r>
          </a:p>
          <a:p>
            <a:pPr algn="ctr"/>
            <a:r>
              <a:rPr lang="cs-CZ" dirty="0" smtClean="0"/>
              <a:t>ISBN  80- 85298- 32-5 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4644008" y="1988840"/>
            <a:ext cx="4032448" cy="30963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Komunikace a sloh </a:t>
            </a:r>
          </a:p>
          <a:p>
            <a:pPr algn="ctr"/>
            <a:r>
              <a:rPr lang="cs-CZ" dirty="0" smtClean="0"/>
              <a:t>Učebnice českého jazyka </a:t>
            </a:r>
          </a:p>
          <a:p>
            <a:pPr algn="ctr"/>
            <a:r>
              <a:rPr lang="cs-CZ" dirty="0" smtClean="0"/>
              <a:t>pro střední školy </a:t>
            </a:r>
            <a:endParaRPr lang="cs-CZ" dirty="0"/>
          </a:p>
          <a:p>
            <a:pPr algn="ctr"/>
            <a:r>
              <a:rPr lang="cs-CZ" dirty="0" smtClean="0"/>
              <a:t>Doc. PhDr. Jana Hoffmannová, DrSc. </a:t>
            </a:r>
          </a:p>
          <a:p>
            <a:pPr algn="ctr"/>
            <a:r>
              <a:rPr lang="cs-CZ" dirty="0" smtClean="0"/>
              <a:t>a kol.</a:t>
            </a:r>
          </a:p>
          <a:p>
            <a:pPr algn="ctr"/>
            <a:r>
              <a:rPr lang="cs-CZ" dirty="0" smtClean="0"/>
              <a:t>Fraus, Plzeň 2009 </a:t>
            </a:r>
          </a:p>
          <a:p>
            <a:pPr algn="ctr"/>
            <a:r>
              <a:rPr lang="cs-CZ" dirty="0" smtClean="0"/>
              <a:t>ISBN 978-80-7238- 780-9  </a:t>
            </a:r>
            <a:endParaRPr lang="cs-CZ" dirty="0"/>
          </a:p>
        </p:txBody>
      </p:sp>
      <p:cxnSp>
        <p:nvCxnSpPr>
          <p:cNvPr id="14" name="Přímá spojnice se šipkou 13"/>
          <p:cNvCxnSpPr/>
          <p:nvPr/>
        </p:nvCxnSpPr>
        <p:spPr>
          <a:xfrm flipH="1">
            <a:off x="2483768" y="1566084"/>
            <a:ext cx="2016224" cy="4227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 flipH="1">
            <a:off x="3053593" y="1566084"/>
            <a:ext cx="1446399" cy="14308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>
            <a:endCxn id="12" idx="0"/>
          </p:cNvCxnSpPr>
          <p:nvPr/>
        </p:nvCxnSpPr>
        <p:spPr>
          <a:xfrm>
            <a:off x="4499992" y="1566084"/>
            <a:ext cx="2160240" cy="4227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2206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1757</TotalTime>
  <Words>1138</Words>
  <Application>Microsoft Office PowerPoint</Application>
  <PresentationFormat>Předvádění na obrazovce (4:3)</PresentationFormat>
  <Paragraphs>237</Paragraphs>
  <Slides>11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Karel Filas, Ing.</cp:lastModifiedBy>
  <cp:revision>112</cp:revision>
  <cp:lastPrinted>2014-03-02T11:24:07Z</cp:lastPrinted>
  <dcterms:created xsi:type="dcterms:W3CDTF">2010-11-01T23:40:31Z</dcterms:created>
  <dcterms:modified xsi:type="dcterms:W3CDTF">2014-03-03T09:30:57Z</dcterms:modified>
</cp:coreProperties>
</file>