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sldIdLst>
    <p:sldId id="256" r:id="rId3"/>
    <p:sldId id="257" r:id="rId4"/>
    <p:sldId id="263" r:id="rId5"/>
    <p:sldId id="260" r:id="rId6"/>
    <p:sldId id="269" r:id="rId7"/>
    <p:sldId id="27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EAAEDF58-D101-40F2-91ED-161194B7E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60E122-039A-48B6-86A8-A46ABD87C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A75ECC-E950-4638-A229-00E431252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43959-C288-4812-BE94-6ABE02B9D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10F4E-DAFD-450D-A6EB-4530A80FB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E64F0-5E63-462A-AFCD-A7CFD8110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3C98A9-D094-4A07-AF0D-34A933BED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C1DDCE-384F-4DB5-A158-ED2C1778F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D931F3-3E1B-4755-A38D-6ECDE764D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6E5D2-6366-4206-A96D-06662C366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3C32E-261A-4232-BA94-C26ADB6F9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0A21-D4AB-4024-AE3A-DE1E1F13C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411CD-D020-480B-B8A9-E7A3049ED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EFD15-850D-49E3-9BA6-C720C81083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56F90-CB7D-4E20-8291-C5BA0F93C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E6274-DC7C-42C2-880B-A6FD2B390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9A1FC-557A-4BEE-954E-B26C74386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A2B46-CFD4-4314-A586-E5849F8D1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B99A8-4797-4F4B-8A63-9660151F2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C466A-6BB2-4A0D-88E9-DB3ECDD5B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9C2B1-1FD8-481D-9742-91B97C856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EDDE4-7EC7-41FD-807A-BDF9282D85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6BBD674-4F2B-4EEF-8D24-4B59B08FA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D63E522-54DC-46BF-BE92-0CCF36818C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&#225;nk&#225;ch-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VY_32_INOVACE_264_ČJ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Romantismus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Znaky romantismu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>
                <a:latin typeface="+mn-lt"/>
              </a:rPr>
              <a:t>8</a:t>
            </a:r>
            <a:r>
              <a:rPr lang="cs-CZ" sz="1200" dirty="0" smtClean="0">
                <a:latin typeface="+mn-lt"/>
              </a:rPr>
              <a:t>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Josefa Omelková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4103688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D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dirty="0">
                <a:latin typeface="Arial" charset="0"/>
                <a:cs typeface="Arial" charset="0"/>
              </a:rPr>
              <a:t>Žák se seznámí s </a:t>
            </a:r>
            <a:r>
              <a:rPr lang="cs-CZ" sz="1400" dirty="0" smtClean="0">
                <a:latin typeface="Arial" charset="0"/>
                <a:cs typeface="Arial" charset="0"/>
              </a:rPr>
              <a:t>romantismem </a:t>
            </a:r>
            <a:r>
              <a:rPr lang="cs-CZ" sz="1400" dirty="0">
                <a:latin typeface="Arial" charset="0"/>
                <a:cs typeface="Arial" charset="0"/>
              </a:rPr>
              <a:t>– </a:t>
            </a:r>
            <a:r>
              <a:rPr lang="cs-CZ" sz="1400" dirty="0" smtClean="0">
                <a:latin typeface="Arial" charset="0"/>
                <a:cs typeface="Arial" charset="0"/>
              </a:rPr>
              <a:t>základním literárním směrem </a:t>
            </a:r>
            <a:r>
              <a:rPr lang="cs-CZ" sz="1400" dirty="0">
                <a:latin typeface="Arial" charset="0"/>
                <a:cs typeface="Arial" charset="0"/>
              </a:rPr>
              <a:t>jako </a:t>
            </a:r>
            <a:r>
              <a:rPr lang="cs-CZ" sz="1400" dirty="0" smtClean="0">
                <a:latin typeface="Arial" charset="0"/>
                <a:cs typeface="Arial" charset="0"/>
              </a:rPr>
              <a:t>životním postojem, </a:t>
            </a:r>
            <a:r>
              <a:rPr lang="cs-CZ" sz="1400" dirty="0">
                <a:latin typeface="Arial" charset="0"/>
                <a:cs typeface="Arial" charset="0"/>
              </a:rPr>
              <a:t>znaky </a:t>
            </a:r>
            <a:r>
              <a:rPr lang="cs-CZ" sz="1400" dirty="0" smtClean="0">
                <a:latin typeface="Arial" charset="0"/>
                <a:cs typeface="Arial" charset="0"/>
              </a:rPr>
              <a:t>romantismu.                                           </a:t>
            </a:r>
          </a:p>
          <a:p>
            <a:pPr eaLnBrk="1" hangingPunct="1"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Prezentace </a:t>
            </a:r>
            <a:r>
              <a:rPr lang="cs-CZ" sz="1400" dirty="0">
                <a:latin typeface="Arial" charset="0"/>
                <a:cs typeface="Arial" charset="0"/>
              </a:rPr>
              <a:t>je určena k výkladu </a:t>
            </a:r>
            <a:r>
              <a:rPr lang="cs-CZ" sz="1400" dirty="0" smtClean="0">
                <a:latin typeface="Arial" charset="0"/>
                <a:cs typeface="Arial" charset="0"/>
              </a:rPr>
              <a:t>literárního směru 1.pol. 19.stol. </a:t>
            </a:r>
            <a:endParaRPr lang="cs-CZ" sz="14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>
                <a:latin typeface="Arial" charset="0"/>
                <a:cs typeface="Arial" charset="0"/>
              </a:rPr>
              <a:t>       Interaktivní pomůcka : žáci si ověří na testu získané informace, vytvoří si zápis z dané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>
                <a:latin typeface="Arial" charset="0"/>
                <a:cs typeface="Arial" charset="0"/>
              </a:rPr>
              <a:t>       prezentace, zadaný úkol bude v příští hodině využit pro frontální opakování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 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se seznámí s výraznými </a:t>
            </a:r>
            <a:r>
              <a:rPr lang="cs-CZ" sz="1400" dirty="0">
                <a:latin typeface="Arial" charset="0"/>
                <a:cs typeface="Arial" charset="0"/>
              </a:rPr>
              <a:t>rysy individuálního stylu </a:t>
            </a:r>
            <a:r>
              <a:rPr lang="cs-CZ" sz="1400" dirty="0" smtClean="0">
                <a:latin typeface="Arial" charset="0"/>
                <a:cs typeface="Arial" charset="0"/>
              </a:rPr>
              <a:t>romantismu, výklad jim umožní pochopit na základě politických změn vznik tohoto směru.</a:t>
            </a:r>
          </a:p>
          <a:p>
            <a:pPr eaLnBrk="1" hangingPunct="1"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Žák  rozpoznává základní rysy literárního směru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400" dirty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se seznámili týkající se znaky romantismu a seznámili se s i s kompozicí díla. Využili odkazu na webové stránky.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vlastní tvorba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Romantismus 1.pol.19.stol.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b="1" dirty="0" smtClean="0"/>
              <a:t>Literární směr ve všech evropských literaturách</a:t>
            </a:r>
          </a:p>
          <a:p>
            <a:pPr marL="0" indent="0">
              <a:buFont typeface="Arial" charset="0"/>
              <a:buNone/>
              <a:defRPr/>
            </a:pPr>
            <a:endParaRPr lang="cs-CZ" sz="2800" b="1" dirty="0" smtClean="0"/>
          </a:p>
          <a:p>
            <a:pPr>
              <a:defRPr/>
            </a:pPr>
            <a:r>
              <a:rPr lang="cs-CZ" sz="2800" dirty="0" smtClean="0"/>
              <a:t>Vznik v období mezi dvěma revolucemi </a:t>
            </a:r>
            <a:r>
              <a:rPr lang="cs-CZ" sz="2400" dirty="0" smtClean="0"/>
              <a:t>/ 1789 a 1848 /</a:t>
            </a:r>
          </a:p>
          <a:p>
            <a:pPr>
              <a:defRPr/>
            </a:pPr>
            <a:r>
              <a:rPr lang="cs-CZ" sz="2800" dirty="0" smtClean="0"/>
              <a:t>Vyjadřoval naději na nové uspořádání společnosti – </a:t>
            </a:r>
            <a:r>
              <a:rPr lang="cs-CZ" sz="2800" b="1" dirty="0" smtClean="0">
                <a:solidFill>
                  <a:srgbClr val="C00000"/>
                </a:solidFill>
              </a:rPr>
              <a:t>volnost, rovnost, bratrství </a:t>
            </a:r>
          </a:p>
          <a:p>
            <a:pPr>
              <a:defRPr/>
            </a:pPr>
            <a:r>
              <a:rPr lang="cs-CZ" sz="2800" dirty="0" smtClean="0"/>
              <a:t>Nesplněno očekávání / revoluční zvraty, napoleonské války, policejní režimy /</a:t>
            </a:r>
          </a:p>
          <a:p>
            <a:pPr>
              <a:defRPr/>
            </a:pPr>
            <a:r>
              <a:rPr lang="cs-CZ" sz="2800" b="1" dirty="0" smtClean="0">
                <a:solidFill>
                  <a:srgbClr val="C00000"/>
                </a:solidFill>
              </a:rPr>
              <a:t>Nespokojenost člověka - buřičství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Romantismus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u="sng" dirty="0" smtClean="0"/>
              <a:t>Znaky: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důraz na </a:t>
            </a:r>
            <a:r>
              <a:rPr lang="cs-CZ" sz="2800" b="1" dirty="0" smtClean="0"/>
              <a:t>city a fantazii </a:t>
            </a:r>
            <a:r>
              <a:rPr lang="cs-CZ" sz="2800" dirty="0" smtClean="0"/>
              <a:t> / x důraz na rozum /</a:t>
            </a:r>
            <a:endParaRPr lang="cs-CZ" sz="2800" b="1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protiklad </a:t>
            </a:r>
            <a:r>
              <a:rPr lang="cs-CZ" sz="2800" b="1" dirty="0" smtClean="0"/>
              <a:t>snu a skutečnosti</a:t>
            </a:r>
            <a:r>
              <a:rPr lang="cs-CZ" sz="2800" dirty="0" smtClean="0"/>
              <a:t> – pocit </a:t>
            </a:r>
            <a:r>
              <a:rPr lang="cs-CZ" sz="2800" b="1" dirty="0" smtClean="0"/>
              <a:t>osamění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</a:t>
            </a:r>
            <a:r>
              <a:rPr lang="cs-CZ" sz="2800" b="1" dirty="0" smtClean="0"/>
              <a:t>obdiv</a:t>
            </a:r>
            <a:r>
              <a:rPr lang="cs-CZ" sz="2800" dirty="0" smtClean="0"/>
              <a:t> k minulosti, mystice, k lidové slovesnosti a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k přírodě – </a:t>
            </a:r>
            <a:r>
              <a:rPr lang="cs-CZ" sz="2800" b="1" dirty="0" smtClean="0"/>
              <a:t>únik do vlastního nitra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/>
              <a:t>- ústřední hrdina </a:t>
            </a:r>
            <a:r>
              <a:rPr lang="cs-CZ" sz="2800" dirty="0" smtClean="0"/>
              <a:t>splývá s autorem – je </a:t>
            </a:r>
            <a:r>
              <a:rPr lang="cs-CZ" sz="2800" dirty="0" smtClean="0"/>
              <a:t>výjimečný</a:t>
            </a:r>
            <a:r>
              <a:rPr lang="cs-CZ" sz="2800" dirty="0" smtClean="0"/>
              <a:t>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nezájem se přizpůsobit / vyvrženec, vrah, kat... /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/>
              <a:t>- časté téma </a:t>
            </a:r>
            <a:r>
              <a:rPr lang="cs-CZ" sz="2800" dirty="0" smtClean="0"/>
              <a:t>– nešťastná láska</a:t>
            </a:r>
          </a:p>
          <a:p>
            <a:pPr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Slovesné druhy a formy: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u="sng" dirty="0" smtClean="0"/>
              <a:t>Obliba poezie:</a:t>
            </a:r>
          </a:p>
          <a:p>
            <a:pPr marL="0" indent="0">
              <a:buFont typeface="Arial" charset="0"/>
              <a:buNone/>
              <a:defRPr/>
            </a:pPr>
            <a:endParaRPr lang="cs-CZ" sz="2800" b="1" u="sng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-</a:t>
            </a:r>
            <a:r>
              <a:rPr lang="cs-CZ" sz="2800" dirty="0" smtClean="0"/>
              <a:t>  </a:t>
            </a:r>
            <a:r>
              <a:rPr lang="cs-CZ" sz="2800" dirty="0"/>
              <a:t>l</a:t>
            </a:r>
            <a:r>
              <a:rPr lang="cs-CZ" sz="2800" dirty="0" smtClean="0"/>
              <a:t>yrickoepické básně / balady /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 veršované povídky, romány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dramatické básně</a:t>
            </a:r>
          </a:p>
          <a:p>
            <a:pPr>
              <a:buFontTx/>
              <a:buChar char="-"/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b="1" u="sng" dirty="0" smtClean="0"/>
              <a:t>V próze </a:t>
            </a:r>
            <a:r>
              <a:rPr lang="cs-CZ" sz="2800" u="sng" dirty="0" smtClean="0"/>
              <a:t>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historická povídka a román</a:t>
            </a:r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Kontrolní otázky 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Do kterého období řadíme vznik romantismu. 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Napiš základní znaky tohoto lit. směru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Vyber si jeden z nabízených okruhů a připrav si krátký referát k ústní prezentaci 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  </a:t>
            </a:r>
            <a:r>
              <a:rPr lang="cs-CZ" sz="2800" dirty="0">
                <a:solidFill>
                  <a:srgbClr val="FF0000"/>
                </a:solidFill>
              </a:rPr>
              <a:t>ž</a:t>
            </a:r>
            <a:r>
              <a:rPr lang="cs-CZ" sz="2800" dirty="0" smtClean="0">
                <a:solidFill>
                  <a:srgbClr val="FF0000"/>
                </a:solidFill>
              </a:rPr>
              <a:t>ivotní styl romantismu,  romantismus v hudbě,     romantismus v módě.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Úkol :  Využij odkazy na </a:t>
            </a:r>
            <a:r>
              <a:rPr lang="cs-CZ" sz="2800" dirty="0" err="1" smtClean="0">
                <a:hlinkClick r:id="rId2"/>
              </a:rPr>
              <a:t>www.stránkách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smtClean="0"/>
              <a:t>  wikipedie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/ individuální domácí příprava </a:t>
            </a:r>
            <a:r>
              <a:rPr lang="cs-CZ" sz="2800" dirty="0" smtClean="0"/>
              <a:t>– referát /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 marL="514350" indent="-514350">
              <a:buFont typeface="Arial" charset="0"/>
              <a:buAutoNum type="arabicPeriod"/>
              <a:defRPr/>
            </a:pPr>
            <a:endParaRPr lang="cs-CZ" sz="2800" dirty="0" smtClean="0"/>
          </a:p>
          <a:p>
            <a:pPr marL="514350" indent="-514350">
              <a:buFont typeface="Arial" charset="0"/>
              <a:buAutoNum type="arabicPeriod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395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Romantismus 1.pol.19.stol.</vt:lpstr>
      <vt:lpstr>Romantismus</vt:lpstr>
      <vt:lpstr>Slovesné druhy a formy:</vt:lpstr>
      <vt:lpstr>Kontrolní otázky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Dum</cp:lastModifiedBy>
  <cp:revision>22</cp:revision>
  <dcterms:created xsi:type="dcterms:W3CDTF">2011-09-16T09:39:46Z</dcterms:created>
  <dcterms:modified xsi:type="dcterms:W3CDTF">2014-03-03T16:22:49Z</dcterms:modified>
</cp:coreProperties>
</file>