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  <p:sldMasterId id="2147483703" r:id="rId2"/>
  </p:sldMasterIdLst>
  <p:sldIdLst>
    <p:sldId id="256" r:id="rId3"/>
    <p:sldId id="257" r:id="rId4"/>
    <p:sldId id="259" r:id="rId5"/>
    <p:sldId id="274" r:id="rId6"/>
    <p:sldId id="262" r:id="rId7"/>
    <p:sldId id="265" r:id="rId8"/>
    <p:sldId id="267" r:id="rId9"/>
    <p:sldId id="268" r:id="rId10"/>
    <p:sldId id="269" r:id="rId11"/>
    <p:sldId id="270" r:id="rId12"/>
    <p:sldId id="272" r:id="rId13"/>
    <p:sldId id="273" r:id="rId14"/>
    <p:sldId id="271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B3C930C7-8070-43CA-B296-801B1CA7DC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9F7B84-9C8C-4DBF-A345-D353493C7A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6159B5-37C8-4BFB-B72A-D86CED193B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2CF4DB-8DCE-4144-B535-D308DA568C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67576-3927-4730-8279-1BBA37F0F2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F808D9-E12D-4A2C-89E3-28A39C1A67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019EA1-6AA6-4912-AE17-F72580B89C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D39ACD-DD8B-4F47-B2F7-862F275033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E246BC-211B-492A-A539-465836E26B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3C68C4-0B7F-4063-B0F4-170D392245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D82172-E659-475C-B5D2-D3B809656A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DF4E1-308B-4CD3-9448-5FAF751B3D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A949AA-9586-4189-9DC7-49617A8798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310E53-B109-481E-8611-C685D5A3DE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551E0A-D162-478C-83A1-7CB4D18999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958F81-3231-4A17-B1D3-09FF0F3ABC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A690FF-AADB-40E4-9D6D-CB056D3D1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E1BA40-0FD8-4901-ACE3-CCB33DE2AE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942606-28E5-4CC0-B799-B01397E48C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17D065-57CB-4749-98BA-9E3E70A57A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BE1062-A634-4613-B32E-BC091D95D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2931C-DFE3-4FCA-9E85-D62B6D68E1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13BB3EA5-9BA2-4DA3-9C39-7EA1F99600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9" r:id="rId1"/>
    <p:sldLayoutId id="2147484038" r:id="rId2"/>
    <p:sldLayoutId id="2147484039" r:id="rId3"/>
    <p:sldLayoutId id="2147484040" r:id="rId4"/>
    <p:sldLayoutId id="2147484041" r:id="rId5"/>
    <p:sldLayoutId id="2147484042" r:id="rId6"/>
    <p:sldLayoutId id="2147484043" r:id="rId7"/>
    <p:sldLayoutId id="2147484044" r:id="rId8"/>
    <p:sldLayoutId id="2147484045" r:id="rId9"/>
    <p:sldLayoutId id="2147484046" r:id="rId10"/>
    <p:sldLayoutId id="2147484047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1631465-0AD1-496D-B670-9D7AC46487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48" r:id="rId1"/>
    <p:sldLayoutId id="2147484049" r:id="rId2"/>
    <p:sldLayoutId id="2147484050" r:id="rId3"/>
    <p:sldLayoutId id="2147484051" r:id="rId4"/>
    <p:sldLayoutId id="2147484052" r:id="rId5"/>
    <p:sldLayoutId id="2147484053" r:id="rId6"/>
    <p:sldLayoutId id="2147484054" r:id="rId7"/>
    <p:sldLayoutId id="2147484055" r:id="rId8"/>
    <p:sldLayoutId id="2147484056" r:id="rId9"/>
    <p:sldLayoutId id="2147484057" r:id="rId10"/>
    <p:sldLayoutId id="214748405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&#225;nk&#225;ch/" TargetMode="Externa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leonora_Somkova_1886.png" TargetMode="External"/><Relationship Id="rId2" Type="http://schemas.openxmlformats.org/officeDocument/2006/relationships/hyperlink" Target="http://cs.wikipedia.org/wiki/Soubor:Jan_Vil%C3%ADmek_-_Karel_Hynek_M%C3%A1cha.jpg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VY_32_INOVACE_265_ČJ8 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Život a dílo Karla Hynka Máchy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CÍSLO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err="1" smtClean="0">
                <a:latin typeface="+mn-lt"/>
              </a:rPr>
              <a:t>K.H.Mácha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>
                <a:latin typeface="+mn-lt"/>
              </a:rPr>
              <a:t>8</a:t>
            </a:r>
            <a:r>
              <a:rPr lang="cs-CZ" sz="1200" dirty="0" smtClean="0">
                <a:latin typeface="+mn-lt"/>
              </a:rPr>
              <a:t>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Český jazyk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Mgr. Josefa Omelková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D,Z</a:t>
            </a:r>
          </a:p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Žák se seznámí s literaturou 30. let – hlavní úkol literatury-výchova k vlastenectví. Romantismus – základní literární směr jako životní postoj – znaky romantismu prezentovány na díle </a:t>
            </a:r>
            <a:r>
              <a:rPr lang="cs-CZ" sz="1400" dirty="0" err="1" smtClean="0">
                <a:latin typeface="Arial" charset="0"/>
                <a:cs typeface="Arial" charset="0"/>
              </a:rPr>
              <a:t>K.H.Máchy</a:t>
            </a:r>
            <a:r>
              <a:rPr lang="cs-CZ" sz="1400" dirty="0" smtClean="0">
                <a:latin typeface="Arial" charset="0"/>
                <a:cs typeface="Arial" charset="0"/>
              </a:rPr>
              <a:t>.                                            Prezentace je určena k výkladu života a díla autora. Lyrickoepická báseň Máj pouze informačně – seznámení se skladbou v následující prezentaci.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1400" dirty="0">
                <a:latin typeface="Arial" charset="0"/>
                <a:cs typeface="Arial" charset="0"/>
              </a:rPr>
              <a:t> </a:t>
            </a:r>
            <a:r>
              <a:rPr lang="cs-CZ" sz="1400" dirty="0" smtClean="0">
                <a:latin typeface="Arial" charset="0"/>
                <a:cs typeface="Arial" charset="0"/>
              </a:rPr>
              <a:t>      Interaktivní pomůcka : žáci si ověří na testu získané informace, vytvoří si zápis z dané 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1400" dirty="0">
                <a:latin typeface="Arial" charset="0"/>
                <a:cs typeface="Arial" charset="0"/>
              </a:rPr>
              <a:t> </a:t>
            </a:r>
            <a:r>
              <a:rPr lang="cs-CZ" sz="1400" dirty="0" smtClean="0">
                <a:latin typeface="Arial" charset="0"/>
                <a:cs typeface="Arial" charset="0"/>
              </a:rPr>
              <a:t>      prezentace, zadaný úkol bude v příští hodině využit pro frontální opakování.                                                                  </a:t>
            </a:r>
          </a:p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se seznámí se životem a dílem Karla Hynka Máchy, se základními rysy výrazného individuálního stylu autora</a:t>
            </a:r>
            <a:r>
              <a:rPr lang="cs-CZ" sz="1400" dirty="0">
                <a:latin typeface="Arial" charset="0"/>
                <a:cs typeface="Arial" charset="0"/>
              </a:rPr>
              <a:t> </a:t>
            </a:r>
            <a:r>
              <a:rPr lang="cs-CZ" sz="1400" dirty="0" smtClean="0">
                <a:latin typeface="Arial" charset="0"/>
                <a:cs typeface="Arial" charset="0"/>
              </a:rPr>
              <a:t>a jeho tvorbou.</a:t>
            </a:r>
          </a:p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Žáci si zopakovali poznatky týkající se romantismu a seznámili se s autorem i kompozicí díla. Společně rozpoznávali rysy výrazného individuálního stylu autora. Využili odkazu na webové stránky.</a:t>
            </a:r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>
              <a:defRPr/>
            </a:pPr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viz příloha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Romantismus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800" b="1" u="sng" dirty="0" smtClean="0"/>
              <a:t>Znaky: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- důraz na </a:t>
            </a:r>
            <a:r>
              <a:rPr lang="cs-CZ" sz="2800" b="1" dirty="0" smtClean="0"/>
              <a:t>city a fantazii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- protiklad </a:t>
            </a:r>
            <a:r>
              <a:rPr lang="cs-CZ" sz="2800" b="1" dirty="0" smtClean="0"/>
              <a:t>snu a skutečnosti</a:t>
            </a:r>
            <a:r>
              <a:rPr lang="cs-CZ" sz="2800" dirty="0" smtClean="0"/>
              <a:t> – pocit </a:t>
            </a:r>
            <a:r>
              <a:rPr lang="cs-CZ" sz="2800" b="1" dirty="0" smtClean="0"/>
              <a:t>osamění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- </a:t>
            </a:r>
            <a:r>
              <a:rPr lang="cs-CZ" sz="2800" b="1" dirty="0" smtClean="0"/>
              <a:t>obdiv</a:t>
            </a:r>
            <a:r>
              <a:rPr lang="cs-CZ" sz="2800" dirty="0" smtClean="0"/>
              <a:t> k minulosti, mystice, k lidové slovesnosti a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  k přírodě – </a:t>
            </a:r>
            <a:r>
              <a:rPr lang="cs-CZ" sz="2800" b="1" dirty="0" smtClean="0"/>
              <a:t>únik do vlastního nitra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b="1" dirty="0" smtClean="0"/>
              <a:t>- ústřední hrdina </a:t>
            </a:r>
            <a:r>
              <a:rPr lang="cs-CZ" sz="2800" dirty="0" smtClean="0"/>
              <a:t>splývá s autorem – je </a:t>
            </a:r>
            <a:r>
              <a:rPr lang="cs-CZ" sz="2800" dirty="0" smtClean="0"/>
              <a:t>výjimečný</a:t>
            </a:r>
            <a:r>
              <a:rPr lang="cs-CZ" sz="2800" dirty="0" smtClean="0"/>
              <a:t>,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  nezájem se přizpůsobit / vyvrženec, vrah, kat... /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b="1" dirty="0" smtClean="0"/>
              <a:t>- časté téma </a:t>
            </a:r>
            <a:r>
              <a:rPr lang="cs-CZ" sz="2800" dirty="0" smtClean="0"/>
              <a:t>– nešťastná láska</a:t>
            </a:r>
          </a:p>
          <a:p>
            <a:pPr>
              <a:defRPr/>
            </a:pPr>
            <a:endParaRPr lang="cs-CZ" sz="2800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Karel Hynek Mácha</a:t>
            </a:r>
            <a:br>
              <a:rPr lang="cs-CZ" b="1" smtClean="0">
                <a:solidFill>
                  <a:srgbClr val="FF0000"/>
                </a:solidFill>
              </a:rPr>
            </a:br>
            <a:r>
              <a:rPr lang="cs-CZ" b="1" smtClean="0">
                <a:solidFill>
                  <a:srgbClr val="FF0000"/>
                </a:solidFill>
              </a:rPr>
              <a:t>                   </a:t>
            </a:r>
            <a:r>
              <a:rPr lang="cs-CZ" sz="2800" b="1" smtClean="0"/>
              <a:t>/* 1810 – † 1836 /                              </a:t>
            </a:r>
            <a:r>
              <a:rPr lang="cs-CZ" sz="1000" b="1" smtClean="0"/>
              <a:t>obr.č.1</a:t>
            </a:r>
            <a:endParaRPr lang="cs-CZ" smtClean="0"/>
          </a:p>
        </p:txBody>
      </p:sp>
      <p:pic>
        <p:nvPicPr>
          <p:cNvPr id="7171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000375" y="1600200"/>
            <a:ext cx="3143250" cy="452596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Karel Hynek Mácha</a:t>
            </a:r>
            <a:br>
              <a:rPr lang="cs-CZ" b="1" smtClean="0">
                <a:solidFill>
                  <a:srgbClr val="FF0000"/>
                </a:solidFill>
              </a:rPr>
            </a:br>
            <a:r>
              <a:rPr lang="cs-CZ" sz="2800" b="1" smtClean="0"/>
              <a:t>/* 1810 – † 1836 /</a:t>
            </a:r>
            <a:endParaRPr lang="cs-CZ" b="1" smtClean="0"/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nejvýznamnější a nejdůslednější básník českého romantismu</a:t>
            </a:r>
          </a:p>
          <a:p>
            <a:r>
              <a:rPr lang="cs-CZ" sz="2800" smtClean="0"/>
              <a:t>Praha - studium práv</a:t>
            </a:r>
          </a:p>
          <a:p>
            <a:r>
              <a:rPr lang="cs-CZ" sz="2800" smtClean="0"/>
              <a:t>záliba v cestování – okolí Prahy, Krkonoše,Itálie, východní Čechy- zříceniny hradů – všechny zážitky si zaznamenával do deníků</a:t>
            </a:r>
          </a:p>
          <a:p>
            <a:r>
              <a:rPr lang="cs-CZ" sz="2800" smtClean="0"/>
              <a:t>hrál ochotnické divadlo</a:t>
            </a:r>
          </a:p>
          <a:p>
            <a:r>
              <a:rPr lang="cs-CZ" sz="2800" smtClean="0"/>
              <a:t>advokátním praktikantem v Litoměřicích, tam těsně před sňatkem zemřel na vyčerpání a nemoc</a:t>
            </a:r>
          </a:p>
          <a:p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Eleonora  „ Lori“  Šomková  / 1817 – 1891 /       </a:t>
            </a:r>
            <a:r>
              <a:rPr lang="cs-CZ" sz="1000" smtClean="0"/>
              <a:t>obr.č.2</a:t>
            </a:r>
            <a:endParaRPr lang="cs-CZ" smtClean="0"/>
          </a:p>
        </p:txBody>
      </p:sp>
      <p:pic>
        <p:nvPicPr>
          <p:cNvPr id="9219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30904" b="30904"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95288" y="5300663"/>
            <a:ext cx="8137525" cy="804862"/>
          </a:xfrm>
        </p:spPr>
        <p:txBody>
          <a:bodyPr/>
          <a:lstStyle/>
          <a:p>
            <a:pPr marL="457200" indent="-457200">
              <a:buFontTx/>
              <a:buChar char="-"/>
              <a:defRPr/>
            </a:pPr>
            <a:r>
              <a:rPr lang="cs-CZ" sz="2800" dirty="0" smtClean="0"/>
              <a:t>Životní láska a matka jeho syna Ludvíka </a:t>
            </a:r>
            <a:r>
              <a:rPr lang="cs-CZ" sz="2800" dirty="0" err="1" smtClean="0"/>
              <a:t>Šomka</a:t>
            </a:r>
            <a:r>
              <a:rPr lang="cs-CZ" sz="2800" dirty="0" smtClean="0"/>
              <a:t> </a:t>
            </a:r>
          </a:p>
          <a:p>
            <a:pPr>
              <a:defRPr/>
            </a:pPr>
            <a:r>
              <a:rPr lang="cs-CZ" sz="1800" dirty="0" smtClean="0"/>
              <a:t>                                                                                                                            /1836-1837 /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Tvorba Karla Hynka Máchy: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800" smtClean="0"/>
              <a:t>- poezie, próza, drama</a:t>
            </a:r>
          </a:p>
          <a:p>
            <a:pPr marL="0" indent="0">
              <a:buFont typeface="Arial" charset="0"/>
              <a:buNone/>
            </a:pPr>
            <a:endParaRPr lang="cs-CZ" sz="2800" smtClean="0"/>
          </a:p>
          <a:p>
            <a:pPr marL="0" indent="0">
              <a:buFont typeface="Arial" charset="0"/>
              <a:buNone/>
            </a:pPr>
            <a:r>
              <a:rPr lang="cs-CZ" sz="2800" b="1" u="sng" smtClean="0"/>
              <a:t>V tvorbě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-  vyjadřuje odpor k poměrům doby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-  pocit osamělosti, zklamání 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-  protiklad krásy a ošklivosti, života a smrti 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-  touha po lepším světě 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-  jedinou jistotou je země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algn="l"/>
            <a:r>
              <a:rPr lang="cs-CZ" b="1" smtClean="0">
                <a:solidFill>
                  <a:srgbClr val="FF0000"/>
                </a:solidFill>
              </a:rPr>
              <a:t>Próza: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>
              <a:defRPr/>
            </a:pPr>
            <a:r>
              <a:rPr lang="cs-CZ" sz="2800" dirty="0" smtClean="0"/>
              <a:t>Román </a:t>
            </a:r>
            <a:r>
              <a:rPr lang="cs-CZ" sz="2800" b="1" dirty="0" smtClean="0">
                <a:solidFill>
                  <a:srgbClr val="00B0F0"/>
                </a:solidFill>
              </a:rPr>
              <a:t>Cikáni</a:t>
            </a:r>
            <a:r>
              <a:rPr lang="cs-CZ" sz="2800" dirty="0" smtClean="0"/>
              <a:t> – epické dílo, složité lidské vztahy,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  život vyděděnců, romantické tragické zápletky</a:t>
            </a:r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dirty="0" smtClean="0"/>
              <a:t>Povídky </a:t>
            </a:r>
            <a:r>
              <a:rPr lang="cs-CZ" sz="2800" b="1" dirty="0" smtClean="0">
                <a:solidFill>
                  <a:srgbClr val="00B0F0"/>
                </a:solidFill>
              </a:rPr>
              <a:t>Obrazy ze života mého </a:t>
            </a:r>
            <a:r>
              <a:rPr lang="cs-CZ" sz="2800" dirty="0" smtClean="0"/>
              <a:t>– lyričnost, autobiografické prvky</a:t>
            </a:r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dirty="0" smtClean="0"/>
              <a:t>Próza </a:t>
            </a:r>
            <a:r>
              <a:rPr lang="cs-CZ" sz="2800" b="1" dirty="0" smtClean="0">
                <a:solidFill>
                  <a:srgbClr val="00B0F0"/>
                </a:solidFill>
              </a:rPr>
              <a:t>Márinka </a:t>
            </a:r>
            <a:r>
              <a:rPr lang="cs-CZ" sz="2800" dirty="0" smtClean="0"/>
              <a:t>- obraz pražské chudiny,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   ideál krásy x drastická skutečnost</a:t>
            </a:r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800" dirty="0" smtClean="0"/>
              <a:t>Básnická próza </a:t>
            </a:r>
            <a:r>
              <a:rPr lang="cs-CZ" sz="2800" b="1" dirty="0" smtClean="0">
                <a:solidFill>
                  <a:srgbClr val="00B0F0"/>
                </a:solidFill>
              </a:rPr>
              <a:t>Pouť krkonošská </a:t>
            </a:r>
            <a:r>
              <a:rPr lang="cs-CZ" sz="2800" dirty="0" smtClean="0"/>
              <a:t>– obraz přírody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>
                <a:solidFill>
                  <a:srgbClr val="FF0000"/>
                </a:solidFill>
              </a:rPr>
              <a:t>Náměty historické 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>
              <a:defRPr/>
            </a:pPr>
            <a:r>
              <a:rPr lang="cs-CZ" sz="2800" dirty="0" smtClean="0"/>
              <a:t>Román </a:t>
            </a:r>
            <a:r>
              <a:rPr lang="cs-CZ" sz="2800" b="1" dirty="0" err="1" smtClean="0">
                <a:solidFill>
                  <a:srgbClr val="00B0F0"/>
                </a:solidFill>
              </a:rPr>
              <a:t>Křivoklad</a:t>
            </a:r>
            <a:r>
              <a:rPr lang="cs-CZ" sz="2800" b="1" dirty="0" smtClean="0"/>
              <a:t>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- 1.část zamýšleného 4 dílného cyklu </a:t>
            </a:r>
            <a:r>
              <a:rPr lang="cs-CZ" sz="2800" b="1" dirty="0" smtClean="0"/>
              <a:t>Kat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/ </a:t>
            </a:r>
            <a:r>
              <a:rPr lang="cs-CZ" sz="2800" dirty="0" err="1" smtClean="0"/>
              <a:t>Valdek</a:t>
            </a:r>
            <a:r>
              <a:rPr lang="cs-CZ" sz="2800" dirty="0" smtClean="0"/>
              <a:t>, Vyšehrad, Karlštejn /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i="1" dirty="0" smtClean="0"/>
              <a:t>Téma</a:t>
            </a:r>
            <a:r>
              <a:rPr lang="cs-CZ" sz="2800" dirty="0" smtClean="0"/>
              <a:t> : vnitřní tragédie osamoceného člověka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                                / Václav IV. </a:t>
            </a:r>
            <a:r>
              <a:rPr lang="cs-CZ" sz="2800" dirty="0"/>
              <a:t>a</a:t>
            </a:r>
            <a:r>
              <a:rPr lang="cs-CZ" sz="2800" dirty="0" smtClean="0"/>
              <a:t> kat /</a:t>
            </a:r>
          </a:p>
          <a:p>
            <a:pPr marL="0" indent="0">
              <a:buFont typeface="Arial" charset="0"/>
              <a:buNone/>
              <a:defRPr/>
            </a:pPr>
            <a:endParaRPr lang="cs-CZ" sz="2800" dirty="0"/>
          </a:p>
          <a:p>
            <a:pPr>
              <a:buFontTx/>
              <a:buChar char="-"/>
              <a:defRPr/>
            </a:pPr>
            <a:r>
              <a:rPr lang="cs-CZ" sz="2800" dirty="0" smtClean="0"/>
              <a:t>Psal si seznam „hradů spatřených“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– celkem </a:t>
            </a:r>
            <a:r>
              <a:rPr lang="cs-CZ" sz="2800" b="1" dirty="0" smtClean="0"/>
              <a:t>více než 90 položek</a:t>
            </a:r>
          </a:p>
          <a:p>
            <a:pPr>
              <a:buFontTx/>
              <a:buChar char="-"/>
              <a:defRPr/>
            </a:pPr>
            <a:r>
              <a:rPr lang="cs-CZ" sz="2800" dirty="0" smtClean="0"/>
              <a:t>Obdařen i výtvarným talentem – dochovalo se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i </a:t>
            </a:r>
            <a:r>
              <a:rPr lang="cs-CZ" sz="2800" b="1" dirty="0" smtClean="0"/>
              <a:t>115 kreseb a akvarelů </a:t>
            </a:r>
            <a:r>
              <a:rPr lang="cs-CZ" sz="2800" dirty="0" smtClean="0"/>
              <a:t>těchto hradů</a:t>
            </a:r>
          </a:p>
          <a:p>
            <a:pPr>
              <a:buFontTx/>
              <a:buChar char="-"/>
              <a:defRPr/>
            </a:pPr>
            <a:endParaRPr lang="cs-CZ" sz="28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>
                <a:solidFill>
                  <a:srgbClr val="FF0000"/>
                </a:solidFill>
              </a:rPr>
              <a:t>Vrchol tvorby :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7338"/>
            <a:ext cx="8229600" cy="45688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Lyrickoepická báseň </a:t>
            </a:r>
            <a:r>
              <a:rPr lang="cs-CZ" b="1" smtClean="0">
                <a:solidFill>
                  <a:srgbClr val="00B0F0"/>
                </a:solidFill>
              </a:rPr>
              <a:t>Máj</a:t>
            </a:r>
            <a:r>
              <a:rPr lang="cs-CZ" smtClean="0"/>
              <a:t> /1836 /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- základní dílo moderní české poezie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- jediná kniha, která mu vyšla za jeho života,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musel si ji vydat sám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- vyšla 23.4.1836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- je věnována Hynku Kommovi, pražskému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měšťanovi, pekařskému mistrovi, později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radnímu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>
                <a:solidFill>
                  <a:srgbClr val="FF0000"/>
                </a:solidFill>
              </a:rPr>
              <a:t>Kontrolní otázky :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Arial" charset="0"/>
              <a:buAutoNum type="arabicPeriod"/>
              <a:defRPr/>
            </a:pPr>
            <a:r>
              <a:rPr lang="cs-CZ" sz="2800" dirty="0" smtClean="0"/>
              <a:t>Do kterého období řadíme tvorbu K.H. Máchy, znaky tohoto období</a:t>
            </a:r>
          </a:p>
          <a:p>
            <a:pPr marL="514350" indent="-514350">
              <a:buFont typeface="Arial" charset="0"/>
              <a:buAutoNum type="arabicPeriod"/>
              <a:defRPr/>
            </a:pPr>
            <a:r>
              <a:rPr lang="cs-CZ" sz="2800" dirty="0" smtClean="0"/>
              <a:t>Napiš názvy jeho literárních děl a zařaď do žánrů</a:t>
            </a:r>
          </a:p>
          <a:p>
            <a:pPr marL="514350" indent="-514350">
              <a:buFont typeface="Arial" charset="0"/>
              <a:buAutoNum type="arabicPeriod"/>
              <a:defRPr/>
            </a:pPr>
            <a:r>
              <a:rPr lang="cs-CZ" sz="2800" dirty="0" smtClean="0"/>
              <a:t>Které dílo je považováno za vrchol jeho tvorby</a:t>
            </a:r>
          </a:p>
          <a:p>
            <a:pPr marL="514350" indent="-514350">
              <a:buFont typeface="Arial" charset="0"/>
              <a:buAutoNum type="arabicPeriod"/>
              <a:defRPr/>
            </a:pPr>
            <a:endParaRPr lang="cs-CZ" sz="2800" dirty="0"/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Úkol :   / individuální domácí příprava /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Využij odkazy na </a:t>
            </a:r>
            <a:r>
              <a:rPr lang="cs-CZ" sz="2800" dirty="0" err="1" smtClean="0">
                <a:hlinkClick r:id="rId2"/>
              </a:rPr>
              <a:t>www.stránkách</a:t>
            </a:r>
            <a:r>
              <a:rPr lang="cs-CZ" sz="2800" dirty="0" smtClean="0"/>
              <a:t> k bližšímu poznání autora a díla, vyber zajímavé informace a připrav si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k ústní prezentaci.</a:t>
            </a:r>
          </a:p>
          <a:p>
            <a:pPr marL="514350" indent="-514350">
              <a:buFont typeface="Arial" charset="0"/>
              <a:buAutoNum type="arabicPeriod"/>
              <a:defRPr/>
            </a:pPr>
            <a:endParaRPr lang="cs-CZ" sz="2800" dirty="0" smtClean="0"/>
          </a:p>
          <a:p>
            <a:pPr marL="514350" indent="-514350">
              <a:buFont typeface="Arial" charset="0"/>
              <a:buAutoNum type="arabicPeriod"/>
              <a:defRPr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>
                <a:solidFill>
                  <a:srgbClr val="FF0000"/>
                </a:solidFill>
              </a:rPr>
              <a:t>Správné odpovědi: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557338"/>
            <a:ext cx="8229600" cy="4525962"/>
          </a:xfrm>
        </p:spPr>
        <p:txBody>
          <a:bodyPr/>
          <a:lstStyle/>
          <a:p>
            <a:pPr marL="514350" indent="-514350">
              <a:buFont typeface="Arial" charset="0"/>
              <a:buAutoNum type="arabicPeriod"/>
              <a:defRPr/>
            </a:pPr>
            <a:r>
              <a:rPr lang="cs-CZ" sz="2800" dirty="0" smtClean="0"/>
              <a:t>Období romantismu / city, fantazie, osamocení, únik od skutečnosti, hrdina na pokraji společnosti … /</a:t>
            </a:r>
          </a:p>
          <a:p>
            <a:pPr marL="514350" indent="-514350">
              <a:buFont typeface="Arial" charset="0"/>
              <a:buAutoNum type="arabicPeriod"/>
              <a:defRPr/>
            </a:pPr>
            <a:r>
              <a:rPr lang="cs-CZ" sz="2800" dirty="0" smtClean="0"/>
              <a:t>Cikáni – román,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   Obrazy ze života mého – povídky,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      Márinka – próza,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   Pouť krkonošská – básnická próza,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   Máj – lyrickoepická báseň,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  <a:r>
              <a:rPr lang="cs-CZ" sz="2800" dirty="0" err="1" smtClean="0"/>
              <a:t>Křivoklad</a:t>
            </a:r>
            <a:r>
              <a:rPr lang="cs-CZ" sz="2800" dirty="0" smtClean="0"/>
              <a:t> – historický román</a:t>
            </a:r>
            <a:endParaRPr lang="cs-CZ" sz="2800" dirty="0"/>
          </a:p>
          <a:p>
            <a:pPr marL="0" indent="0">
              <a:buFont typeface="Arial" charset="0"/>
              <a:buNone/>
              <a:defRPr/>
            </a:pPr>
            <a:r>
              <a:rPr lang="cs-CZ" sz="2800" dirty="0" smtClean="0"/>
              <a:t>3.  Máj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>
                <a:solidFill>
                  <a:srgbClr val="FF0000"/>
                </a:solidFill>
              </a:rPr>
              <a:t>Zdroj: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1800" dirty="0" smtClean="0"/>
              <a:t>VILÍMEK, Jan.wikipedia.org[online]15.1.2009, 12:18[cit 2011-11-28].File:Jan Vilímek - Karel Hynek </a:t>
            </a:r>
            <a:r>
              <a:rPr lang="cs-CZ" sz="1800" dirty="0" err="1" smtClean="0"/>
              <a:t>Mácha.jpg.Dostupné</a:t>
            </a:r>
            <a:r>
              <a:rPr lang="cs-CZ" sz="1800" dirty="0" smtClean="0"/>
              <a:t> z WWW</a:t>
            </a:r>
            <a:r>
              <a:rPr lang="cs-CZ" sz="1800" dirty="0" smtClean="0">
                <a:hlinkClick r:id="rId2"/>
              </a:rPr>
              <a:t>http://cs.wikipedia.org/wiki/Soubor:Jan_Vil%C3%ADmek_-_Karel_Hynek_M%C3%A1cha.jpg</a:t>
            </a:r>
            <a:endParaRPr lang="cs-CZ" sz="18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1800" dirty="0" smtClean="0"/>
              <a:t>       / obrázek č.1 /</a:t>
            </a:r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r>
              <a:rPr lang="cs-CZ" sz="1800" dirty="0" smtClean="0"/>
              <a:t>VILÍMEK, Jan.wikipedia.org[online]13.8.2009, 20:18[cit 2011-11-28].File:Eleonora </a:t>
            </a:r>
            <a:r>
              <a:rPr lang="cs-CZ" sz="1800" dirty="0" err="1" smtClean="0"/>
              <a:t>Somkova</a:t>
            </a:r>
            <a:r>
              <a:rPr lang="cs-CZ" sz="1800" dirty="0" smtClean="0"/>
              <a:t> 1886.png.Dostupné z WWW</a:t>
            </a:r>
            <a:r>
              <a:rPr lang="cs-CZ" sz="1800" dirty="0" smtClean="0">
                <a:hlinkClick r:id="rId3"/>
              </a:rPr>
              <a:t>http://cs.wikipedia.org/wiki/Soubor:Eleonora_Somkova_1886.png</a:t>
            </a:r>
            <a:endParaRPr lang="cs-CZ" sz="18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1800" dirty="0" smtClean="0"/>
              <a:t>      / obrázek č.2 /</a:t>
            </a:r>
          </a:p>
          <a:p>
            <a:pPr marL="0" indent="0">
              <a:buFont typeface="Arial" charset="0"/>
              <a:buNone/>
              <a:defRPr/>
            </a:pPr>
            <a:endParaRPr lang="cs-CZ" sz="1800" dirty="0" smtClean="0"/>
          </a:p>
          <a:p>
            <a:pPr>
              <a:defRPr/>
            </a:pPr>
            <a:r>
              <a:rPr lang="cs-CZ" sz="1800" dirty="0" smtClean="0"/>
              <a:t>Vlastní tvorba : Mgr. Josefa Omelková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744</TotalTime>
  <Words>739</Words>
  <Application>Microsoft Office PowerPoint</Application>
  <PresentationFormat>Předvádění na obrazovce (4:3)</PresentationFormat>
  <Paragraphs>108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Arial</vt:lpstr>
      <vt:lpstr>Wingdings</vt:lpstr>
      <vt:lpstr>Calibri</vt:lpstr>
      <vt:lpstr>Times New Roman</vt:lpstr>
      <vt:lpstr>Kapsle</vt:lpstr>
      <vt:lpstr>Motiv systému Office</vt:lpstr>
      <vt:lpstr>Snímek 1</vt:lpstr>
      <vt:lpstr>POPIS MATERIÁLU</vt:lpstr>
      <vt:lpstr>Romantismus</vt:lpstr>
      <vt:lpstr>Karel Hynek Mácha                    /* 1810 – † 1836 /                              obr.č.1</vt:lpstr>
      <vt:lpstr>Karel Hynek Mácha /* 1810 – † 1836 /</vt:lpstr>
      <vt:lpstr>Eleonora  „ Lori“  Šomková  / 1817 – 1891 /       obr.č.2</vt:lpstr>
      <vt:lpstr>Tvorba Karla Hynka Máchy:</vt:lpstr>
      <vt:lpstr>Próza:</vt:lpstr>
      <vt:lpstr>Náměty historické :</vt:lpstr>
      <vt:lpstr>Vrchol tvorby :</vt:lpstr>
      <vt:lpstr>Kontrolní otázky :</vt:lpstr>
      <vt:lpstr>Správné odpovědi:</vt:lpstr>
      <vt:lpstr>Zdroj: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Základní škola Hevlín</dc:creator>
  <cp:lastModifiedBy>Dum</cp:lastModifiedBy>
  <cp:revision>53</cp:revision>
  <dcterms:created xsi:type="dcterms:W3CDTF">2011-09-16T09:39:46Z</dcterms:created>
  <dcterms:modified xsi:type="dcterms:W3CDTF">2014-03-03T16:19:16Z</dcterms:modified>
</cp:coreProperties>
</file>