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00850" cy="99314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F0FBA-5954-44B1-88BF-FE024DF29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9FA73-B4DE-40C1-82E2-0031294C6A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CB572-DA6A-4297-9061-EE4C10FF2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0C856-660C-4AF3-B41A-0B110E72A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4B6C7-BF47-42D6-951E-2E23017D5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5AA33-9260-4FBB-875E-ADB7174AB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B0058-60AF-4E90-90A3-E41F3CB5B9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3FC61-A5C8-4A68-B68D-0BC72C2322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4B625-11C1-4C02-B359-DD7F8907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25815-90F5-4A4B-B949-0A3DC1BA6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61362-7819-42AC-81A4-BB2ABBACA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25116A4-60D7-4CA7-9D35-B7C8285E7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d/de/Jan_Vil%C3%ADmek_-_Karel_Havl%C3%AD%C4%8Dek_Borovsk%C3%B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01775" y="620713"/>
            <a:ext cx="7642225" cy="1466850"/>
          </a:xfr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60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VY_32_INOVACE_271_ČJ8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Karel Havlíček Borovský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Život a dílo </a:t>
            </a:r>
            <a:r>
              <a:rPr lang="cs-CZ" sz="1200" dirty="0" err="1" smtClean="0">
                <a:latin typeface="+mn-lt"/>
              </a:rPr>
              <a:t>K.H.Borovského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8.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>
                <a:latin typeface="+mn-lt"/>
              </a:rPr>
              <a:t>J</a:t>
            </a:r>
            <a:r>
              <a:rPr lang="cs-CZ" sz="1200" dirty="0" smtClean="0">
                <a:latin typeface="+mn-lt"/>
              </a:rPr>
              <a:t>osefa Omelková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1484313"/>
            <a:ext cx="8893175" cy="4086225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OV, D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si na základě předchozího výkladu o životě a díle Karla Havlíčka Borovského frontálním opakováním připomenou a upevní znalosti o životě autora / list č.3 /. Zaměří se na tvorbu a díla. Formou testování si ověří své znalosti – využití knihy Epigramy 1845, Křest svatého Vladimíra, přednes Krále Lávry / předcházející hodina /. Otázka novinářské činnosti vychází ze zadané úlohy. Určení jazykových prostředků se opírá o znalosti z hodin slohového výcviku.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      Úspěšné práce budou vyhodnoceny. Opakováním si žáci upevní učivo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rozpoznávají výrazný rys individuálního stylu autora, popisují strukturu a jazyk literárního díla, interpretují smysl díla / epigramy /. Vyhledávají informace v různých informačních zdrojích. </a:t>
            </a:r>
          </a:p>
          <a:p>
            <a:pPr eaLnBrk="1" hangingPunct="1">
              <a:defRPr/>
            </a:pPr>
            <a:r>
              <a:rPr lang="cs-CZ" sz="14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ZKUŠENOST S PILOTÁŽÍ: </a:t>
            </a:r>
            <a:r>
              <a:rPr lang="cs-CZ" sz="1400" b="1" dirty="0">
                <a:solidFill>
                  <a:srgbClr val="002060"/>
                </a:solidFill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Žáci si upevnili znalosti o K</a:t>
            </a:r>
            <a:r>
              <a:rPr lang="cs-CZ" sz="1400" dirty="0" smtClean="0">
                <a:latin typeface="Arial" charset="0"/>
                <a:cs typeface="Arial" charset="0"/>
              </a:rPr>
              <a:t>. H. Borovském</a:t>
            </a:r>
            <a:r>
              <a:rPr lang="cs-CZ" sz="1400" dirty="0" smtClean="0">
                <a:latin typeface="Arial" charset="0"/>
                <a:cs typeface="Arial" charset="0"/>
              </a:rPr>
              <a:t>, blíže se seznámili s jeho epigramy a básnickými skladbami. </a:t>
            </a:r>
            <a:r>
              <a:rPr lang="cs-CZ" sz="1400" dirty="0" smtClean="0">
                <a:latin typeface="Arial" charset="0"/>
                <a:cs typeface="Arial" charset="0"/>
              </a:rPr>
              <a:t>Jednotlivá zadání vypracovali na pracovních listech, práce byly velmi úspěšné.</a:t>
            </a:r>
          </a:p>
          <a:p>
            <a:pPr eaLnBrk="1" hangingPunct="1">
              <a:defRPr/>
            </a:pPr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2313" y="1804988"/>
            <a:ext cx="2635250" cy="327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ovéPole 5"/>
          <p:cNvSpPr txBox="1">
            <a:spLocks noChangeArrowheads="1"/>
          </p:cNvSpPr>
          <p:nvPr/>
        </p:nvSpPr>
        <p:spPr bwMode="auto">
          <a:xfrm>
            <a:off x="3492500" y="2276475"/>
            <a:ext cx="5040313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chemeClr val="accent1"/>
                </a:solidFill>
              </a:rPr>
              <a:t>Karel Havlíček Borovský</a:t>
            </a:r>
          </a:p>
          <a:p>
            <a:endParaRPr lang="cs-CZ"/>
          </a:p>
          <a:p>
            <a:r>
              <a:rPr lang="cs-CZ"/>
              <a:t>* 31. 10. 1821 v Borové – dnešní Havlíčkova Borová</a:t>
            </a:r>
          </a:p>
          <a:p>
            <a:endParaRPr lang="cs-CZ"/>
          </a:p>
          <a:p>
            <a:r>
              <a:rPr lang="cs-CZ"/>
              <a:t>† 29. 7. 1856 v Praze</a:t>
            </a:r>
          </a:p>
          <a:p>
            <a:endParaRPr lang="cs-CZ"/>
          </a:p>
          <a:p>
            <a:r>
              <a:rPr lang="cs-CZ"/>
              <a:t>- básník, satirik, epigramatik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6480175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Definuj epigramy.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Název souboru epigramů z let 1843-1845. Komu věnoval jeho pět oddílů?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Uveď názvy, případně celé znění, některých epigramů a na koho byly zaměřeny?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Významná je jeho činnost novinářská. Vyjmenuj noviny a časopisy, v nichž K.H.B. působil a vydával své programové články.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>
                <a:solidFill>
                  <a:schemeClr val="accent1"/>
                </a:solidFill>
              </a:rPr>
              <a:t>Za svoji činnost byl postaven před soud. Pronásledování vyvrcholilo vyhnanstvím. Kam byl odvezen a které satirické básně zde vznikly?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7. Jaké jazykové prostředky se objevují v díle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mtClean="0"/>
              <a:t>    Karla Havlíčka Borovského?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r>
              <a:rPr lang="cs-CZ" smtClean="0">
                <a:solidFill>
                  <a:schemeClr val="accent1"/>
                </a:solidFill>
              </a:rPr>
              <a:t>6. Doplň následující tabulku:</a:t>
            </a:r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  <a:p>
            <a:pPr marL="0" indent="0" eaLnBrk="1" hangingPunct="1"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3197225"/>
          <a:ext cx="7921626" cy="304958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640542"/>
                <a:gridCol w="2640542"/>
                <a:gridCol w="2640542"/>
              </a:tblGrid>
              <a:tr h="82301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Křest sv. Vladimíra</a:t>
                      </a:r>
                      <a:endParaRPr lang="cs-CZ" sz="24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Král Lávra</a:t>
                      </a:r>
                      <a:endParaRPr lang="cs-CZ" sz="2400" dirty="0"/>
                    </a:p>
                  </a:txBody>
                  <a:tcPr marL="91449" marR="91449" marT="45730" marB="45730" anchor="ctr"/>
                </a:tc>
              </a:tr>
              <a:tr h="742191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téma</a:t>
                      </a:r>
                      <a:endParaRPr lang="cs-CZ" sz="18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9" marR="91449" marT="45730" marB="45730" anchor="ctr"/>
                </a:tc>
              </a:tr>
              <a:tr h="742191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záměr</a:t>
                      </a:r>
                      <a:endParaRPr lang="cs-CZ" sz="24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9" marR="91449" marT="45730" marB="45730" anchor="ctr"/>
                </a:tc>
              </a:tr>
              <a:tr h="742191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postavy</a:t>
                      </a:r>
                      <a:endParaRPr lang="cs-CZ" sz="2400" dirty="0"/>
                    </a:p>
                  </a:txBody>
                  <a:tcPr marL="91449" marR="91449" marT="45730" marB="45730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L="91449" marR="91449" marT="45730" marB="4573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accent1"/>
                </a:solidFill>
              </a:rPr>
              <a:t>Definuj epigramy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181100"/>
          </a:xfrm>
        </p:spPr>
        <p:txBody>
          <a:bodyPr/>
          <a:lstStyle/>
          <a:p>
            <a:pPr eaLnBrk="1" hangingPunct="1"/>
            <a:r>
              <a:rPr lang="cs-CZ" smtClean="0"/>
              <a:t>Epigramy jsou krátké, satiricky útočné básně s pointou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 bwMode="auto">
          <a:xfrm>
            <a:off x="460375" y="2852738"/>
            <a:ext cx="82296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accent1"/>
                </a:solidFill>
                <a:latin typeface="Calibri" pitchFamily="34" charset="0"/>
              </a:rPr>
              <a:t>Název souboru epigramů z let 1843-1845. Komu věnoval jeho pět oddílů?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60375" y="5157788"/>
            <a:ext cx="8229600" cy="117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Epigramy 1845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>
                <a:latin typeface="Calibri" pitchFamily="34" charset="0"/>
              </a:rPr>
              <a:t>Církvi, Králi, Vlasti, Múzám, Světu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22177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1"/>
                </a:solidFill>
              </a:rPr>
              <a:t>Uveď názvy, případně celé znění, některých epigramů a na koho byly zaměřeny?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565400"/>
            <a:ext cx="8229600" cy="4176713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Útok na katolickou církev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Z historie literatury české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Talenty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Útok na byrokracii a stát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Etymologický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Selský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err="1" smtClean="0"/>
              <a:t>Demokratský</a:t>
            </a:r>
            <a:endParaRPr lang="cs-CZ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Česká modlitba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562"/>
          </a:xfrm>
        </p:spPr>
        <p:txBody>
          <a:bodyPr rtlCol="0">
            <a:normAutofit fontScale="90000"/>
          </a:bodyPr>
          <a:lstStyle/>
          <a:p>
            <a:pPr marL="514350" indent="-514350"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Významná je jeho činnost novinářská. Vyjmenuj noviny a časopisy, v nichž K.H.B. působil a vydával své programové články.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0438"/>
            <a:ext cx="8229600" cy="2625725"/>
          </a:xfrm>
        </p:spPr>
        <p:txBody>
          <a:bodyPr/>
          <a:lstStyle/>
          <a:p>
            <a:pPr eaLnBrk="1" hangingPunct="1"/>
            <a:r>
              <a:rPr lang="cs-CZ" b="1" smtClean="0"/>
              <a:t>Pražské noviny</a:t>
            </a:r>
            <a:r>
              <a:rPr lang="cs-CZ" smtClean="0"/>
              <a:t> – literární příloha Česká včela</a:t>
            </a:r>
          </a:p>
          <a:p>
            <a:pPr eaLnBrk="1" hangingPunct="1"/>
            <a:r>
              <a:rPr lang="cs-CZ" b="1" smtClean="0"/>
              <a:t>Národní noviny </a:t>
            </a:r>
            <a:r>
              <a:rPr lang="cs-CZ" smtClean="0"/>
              <a:t>– satirická příloha Šotek</a:t>
            </a:r>
          </a:p>
          <a:p>
            <a:pPr eaLnBrk="1" hangingPunct="1"/>
            <a:r>
              <a:rPr lang="cs-CZ" b="1" smtClean="0"/>
              <a:t>Slovan</a:t>
            </a:r>
            <a:r>
              <a:rPr lang="cs-CZ" smtClean="0"/>
              <a:t> – časopis v Kutné Hoře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1"/>
                </a:solidFill>
              </a:rPr>
              <a:t>Za svoji činnost byl postaven před soud. Pronásledování vyvrcholilo vyhnanstvím. Kam byl odvezen a které satirické básně zde vznikly?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40125"/>
            <a:ext cx="8229600" cy="2841625"/>
          </a:xfrm>
        </p:spPr>
        <p:txBody>
          <a:bodyPr/>
          <a:lstStyle/>
          <a:p>
            <a:pPr eaLnBrk="1" hangingPunct="1"/>
            <a:r>
              <a:rPr lang="cs-CZ" smtClean="0"/>
              <a:t>1851 – policejně odvezen do Tyrol (Brixen)</a:t>
            </a:r>
          </a:p>
          <a:p>
            <a:pPr lvl="1" eaLnBrk="1" hangingPunct="1"/>
            <a:r>
              <a:rPr lang="cs-CZ" smtClean="0"/>
              <a:t>Král Lávra</a:t>
            </a:r>
          </a:p>
          <a:p>
            <a:pPr lvl="1" eaLnBrk="1" hangingPunct="1"/>
            <a:r>
              <a:rPr lang="cs-CZ" smtClean="0"/>
              <a:t>Tyrolské elegie</a:t>
            </a:r>
          </a:p>
          <a:p>
            <a:pPr lvl="1" eaLnBrk="1" hangingPunct="1"/>
            <a:r>
              <a:rPr lang="cs-CZ" smtClean="0"/>
              <a:t>Křest svatého Vladimíra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Jaké jazykové prostředky se objevují v díle</a:t>
            </a:r>
            <a:br>
              <a:rPr lang="cs-CZ" dirty="0">
                <a:solidFill>
                  <a:schemeClr val="accent1"/>
                </a:solidFill>
              </a:rPr>
            </a:br>
            <a:r>
              <a:rPr lang="cs-CZ" dirty="0">
                <a:solidFill>
                  <a:schemeClr val="accent1"/>
                </a:solidFill>
              </a:rPr>
              <a:t>    Karla Havlíčka Borovského?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538"/>
            <a:ext cx="8229600" cy="1728787"/>
          </a:xfrm>
        </p:spPr>
        <p:txBody>
          <a:bodyPr/>
          <a:lstStyle/>
          <a:p>
            <a:pPr eaLnBrk="1" hangingPunct="1"/>
            <a:r>
              <a:rPr lang="cs-CZ" smtClean="0"/>
              <a:t>Lidovost, prostá písňová sloka, jednoduchý verš, rytmus, prvky hovorového jazyka.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accent1"/>
                </a:solidFill>
              </a:rPr>
              <a:t>Doplň následující tabulku: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95288" y="1341438"/>
          <a:ext cx="8229600" cy="511175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43200"/>
                <a:gridCol w="2743200"/>
                <a:gridCol w="2743200"/>
              </a:tblGrid>
              <a:tr h="128573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Křest sv. Vladimíra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Král Lávra</a:t>
                      </a:r>
                      <a:endParaRPr lang="cs-CZ" sz="1800" dirty="0"/>
                    </a:p>
                  </a:txBody>
                  <a:tcPr marT="45715" marB="45715" anchor="ctr"/>
                </a:tc>
              </a:tr>
              <a:tr h="127863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Staroruská</a:t>
                      </a:r>
                      <a:r>
                        <a:rPr lang="cs-CZ" sz="1800" baseline="0" dirty="0" smtClean="0"/>
                        <a:t> literární památka (Nestorův rukopis o knížeti Vladimírovi a utopení boha Peruna).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téma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Parafráze veršované pohádky irského</a:t>
                      </a:r>
                      <a:r>
                        <a:rPr lang="cs-CZ" sz="1800" baseline="0" dirty="0" smtClean="0"/>
                        <a:t> původu o králi s oslíma ušima.</a:t>
                      </a:r>
                      <a:endParaRPr lang="cs-CZ" sz="1800" dirty="0"/>
                    </a:p>
                  </a:txBody>
                  <a:tcPr marT="45715" marB="45715" anchor="ctr"/>
                </a:tc>
              </a:tr>
              <a:tr h="126165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Kritika absolutismu</a:t>
                      </a:r>
                      <a:r>
                        <a:rPr lang="cs-CZ" sz="1800" baseline="0" dirty="0" smtClean="0"/>
                        <a:t> a katolické církve.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záměr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Narážky na dobovou situaci, omezenost, tupost a zloba panovníka.</a:t>
                      </a:r>
                      <a:endParaRPr lang="cs-CZ" sz="1800" dirty="0"/>
                    </a:p>
                  </a:txBody>
                  <a:tcPr marT="45715" marB="45715" anchor="ctr"/>
                </a:tc>
              </a:tr>
              <a:tr h="1285734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Car Vladimír,</a:t>
                      </a:r>
                      <a:r>
                        <a:rPr lang="cs-CZ" sz="1800" baseline="0" dirty="0" smtClean="0"/>
                        <a:t> pohanský bůh Perun.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postavy</a:t>
                      </a:r>
                      <a:endParaRPr lang="cs-CZ" sz="1800" dirty="0"/>
                    </a:p>
                  </a:txBody>
                  <a:tcPr marT="45715" marB="4571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Král, holič </a:t>
                      </a:r>
                      <a:r>
                        <a:rPr lang="cs-CZ" sz="1800" dirty="0" err="1" smtClean="0"/>
                        <a:t>Kukulín</a:t>
                      </a:r>
                      <a:r>
                        <a:rPr lang="cs-CZ" sz="1800" dirty="0" smtClean="0"/>
                        <a:t>,</a:t>
                      </a:r>
                      <a:r>
                        <a:rPr lang="cs-CZ" sz="1800" baseline="0" dirty="0" smtClean="0"/>
                        <a:t> čeští muzikanti.</a:t>
                      </a:r>
                      <a:endParaRPr lang="cs-CZ" sz="1800" dirty="0"/>
                    </a:p>
                  </a:txBody>
                  <a:tcPr marT="45715" marB="45715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Zdroje: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Vlastní tvorba : Mgr. Josefa Omelková</a:t>
            </a:r>
          </a:p>
          <a:p>
            <a:pPr eaLnBrk="1" hangingPunct="1"/>
            <a:r>
              <a:rPr lang="cs-CZ" sz="2000" smtClean="0"/>
              <a:t>VILÍMEK, Jan.wikipedia.org[online]14.1.2009, 15:15[cit 2012-01-14].File:Jan Vilímek - Jan Vilímek - Karel Havlíček Borovský.jpg.Dostupné z WWW&lt;</a:t>
            </a:r>
            <a:r>
              <a:rPr lang="cs-CZ" sz="2000" smtClean="0">
                <a:hlinkClick r:id="rId2"/>
              </a:rPr>
              <a:t>http://upload.wikimedia.org/wikipedia/commons/d/de/Jan_Vil%C3%ADmek_-_Karel_Havl%C3%AD%C4%8Dek_Borovsk%C3%BD.jpg</a:t>
            </a:r>
            <a:r>
              <a:rPr lang="cs-CZ" sz="2000" smtClean="0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532</TotalTime>
  <Words>637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Motiv systému Office</vt:lpstr>
      <vt:lpstr>Snímek 1</vt:lpstr>
      <vt:lpstr>POPIS MATERIÁLU</vt:lpstr>
      <vt:lpstr>Snímek 3</vt:lpstr>
      <vt:lpstr>Snímek 4</vt:lpstr>
      <vt:lpstr>Snímek 5</vt:lpstr>
      <vt:lpstr>Definuj epigramy</vt:lpstr>
      <vt:lpstr>Uveď názvy, případně celé znění, některých epigramů a na koho byly zaměřeny?</vt:lpstr>
      <vt:lpstr>Významná je jeho činnost novinářská. Vyjmenuj noviny a časopisy, v nichž K.H.B. působil a vydával své programové články.</vt:lpstr>
      <vt:lpstr>Za svoji činnost byl postaven před soud. Pronásledování vyvrcholilo vyhnanstvím. Kam byl odvezen a které satirické básně zde vznikly?</vt:lpstr>
      <vt:lpstr>Jaké jazykové prostředky se objevují v díle     Karla Havlíčka Borovského?</vt:lpstr>
      <vt:lpstr>Doplň následující tabulku: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Dum</cp:lastModifiedBy>
  <cp:revision>24</cp:revision>
  <cp:lastPrinted>2013-02-22T09:44:13Z</cp:lastPrinted>
  <dcterms:created xsi:type="dcterms:W3CDTF">2011-09-16T09:39:46Z</dcterms:created>
  <dcterms:modified xsi:type="dcterms:W3CDTF">2014-03-03T16:04:56Z</dcterms:modified>
</cp:coreProperties>
</file>