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703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416F8D3E-955E-47AA-B767-A76BE7048E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ECDD0-2B59-4A86-B8BF-9A377C9152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B6BE7-E7B6-44D8-8A31-202CC004A1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D8012-4023-4802-8863-8CA803E36D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246BB-1103-4670-B59C-FB1C800C95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AE80E-81CB-4428-BBCF-9D9A674330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723AB-C063-4E97-8232-32CE92C394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F9EB2-75F9-4B98-A222-5950E84D9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2D529-5A2C-465B-BA89-B671539104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894B3-886F-4B7B-BE64-2F093E4724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822D7-C824-4043-941E-642F1BCB9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D3AF6-2406-4ABF-BF66-0ED47FF819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26363-0488-4C59-B7DC-039848282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5E6E8-70F9-4B11-968E-3057A83E45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2BCD7-F028-49B5-BEA8-D6D36FB84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D97F9-5885-42AA-B6F5-57DDB737D1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C3A77-B546-4AF1-B8EB-CC0F7EBFB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6C870-7E07-4BEE-A10C-4195F26CBA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D882F-6B59-471B-8604-EB25A89A87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9879C-7398-43A8-93DA-6E9BD1650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32220-6E7D-4258-B5D9-C70AE398F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CC885-6E77-4DCD-B007-E577BE67E5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9CAEF6F-6661-4587-80FC-35B5BDF329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7E3882D-042D-4085-BE57-17BFC3CC90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01900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VY_32_INOVACE_279_ČJ8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Znalostní test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CÍSLO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Literární kvíz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>
                <a:latin typeface="+mn-lt"/>
              </a:rPr>
              <a:t>8</a:t>
            </a:r>
            <a:r>
              <a:rPr lang="cs-CZ" sz="1200" dirty="0" smtClean="0">
                <a:latin typeface="+mn-lt"/>
              </a:rPr>
              <a:t>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Český jazyk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Mgr. Josefa Omelková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87463" y="6092825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pPr eaLnBrk="1" hangingPunct="1">
              <a:defRPr/>
            </a:pPr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pPr eaLnBrk="1" hangingPunct="1">
              <a:defRPr/>
            </a:pPr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D </a:t>
            </a:r>
          </a:p>
          <a:p>
            <a:pPr>
              <a:defRPr/>
            </a:pPr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</a:t>
            </a:r>
            <a:r>
              <a:rPr lang="cs-CZ" sz="1400" dirty="0"/>
              <a:t>Prezentace je určena k procvičení a upevnění učiva týkající se literárních </a:t>
            </a:r>
            <a:r>
              <a:rPr lang="cs-CZ" sz="1400" dirty="0" smtClean="0"/>
              <a:t>pojmů, tvorby autorů, základních znalostí týkající se literární teorie.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/>
              <a:t>         </a:t>
            </a:r>
            <a:r>
              <a:rPr lang="cs-CZ" sz="1400" dirty="0"/>
              <a:t>Žáci si formou kvízu  připomenou některé </a:t>
            </a:r>
            <a:r>
              <a:rPr lang="cs-CZ" sz="1400" dirty="0" smtClean="0"/>
              <a:t>lit. pojmy, výrazné představitele, základní lit. směry.</a:t>
            </a:r>
            <a:endParaRPr lang="cs-CZ" sz="1400" dirty="0"/>
          </a:p>
          <a:p>
            <a:pPr>
              <a:defRPr/>
            </a:pPr>
            <a:r>
              <a:rPr lang="cs-CZ" sz="1400" dirty="0"/>
              <a:t>Společně zhodnotíme vypracovaný text a doplníme daná zadání o další znalosti z oblasti literární výchovy, tj. dílo, život, hlavní myšlenka, postava, charakteristika prostředí apod. .   </a:t>
            </a:r>
          </a:p>
          <a:p>
            <a:pPr>
              <a:defRPr/>
            </a:pPr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</a:t>
            </a:r>
            <a:r>
              <a:rPr lang="cs-CZ" sz="1400" dirty="0"/>
              <a:t>Žáci si formou kvízu  připomenou </a:t>
            </a:r>
            <a:r>
              <a:rPr lang="cs-CZ" sz="1400" dirty="0" smtClean="0"/>
              <a:t>základní lit. druhy a žánry, zopakují </a:t>
            </a:r>
            <a:r>
              <a:rPr lang="cs-CZ" sz="1400" dirty="0"/>
              <a:t>si </a:t>
            </a:r>
            <a:r>
              <a:rPr lang="cs-CZ" sz="1400" dirty="0" smtClean="0"/>
              <a:t>základy literární teorie. </a:t>
            </a:r>
          </a:p>
          <a:p>
            <a:pPr>
              <a:defRPr/>
            </a:pPr>
            <a:r>
              <a:rPr lang="cs-CZ" sz="1400" dirty="0" smtClean="0"/>
              <a:t>Pracují </a:t>
            </a:r>
            <a:r>
              <a:rPr lang="cs-CZ" sz="1400" dirty="0"/>
              <a:t>s textem – Slovníček literárních </a:t>
            </a:r>
            <a:r>
              <a:rPr lang="cs-CZ" sz="1400" dirty="0" smtClean="0"/>
              <a:t>pojmů a autorů </a:t>
            </a:r>
            <a:r>
              <a:rPr lang="cs-CZ" sz="1400" dirty="0"/>
              <a:t>- rozvíjí svůj pozitivní vztah k literatuře. </a:t>
            </a:r>
          </a:p>
          <a:p>
            <a:pPr>
              <a:defRPr/>
            </a:pPr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/>
              <a:t>Žáci si zopakovali poznatky týkající </a:t>
            </a:r>
            <a:r>
              <a:rPr lang="cs-CZ" sz="1400" dirty="0" smtClean="0"/>
              <a:t>základních literárních pojmů a významných představitelů v české literatuře.. </a:t>
            </a:r>
            <a:endParaRPr lang="cs-CZ" sz="1400" dirty="0"/>
          </a:p>
          <a:p>
            <a:pPr>
              <a:defRPr/>
            </a:pPr>
            <a:r>
              <a:rPr lang="cs-CZ" sz="1400" dirty="0"/>
              <a:t>Byli vyzváni k napodobení kvízových otázek. </a:t>
            </a:r>
          </a:p>
          <a:p>
            <a:pPr eaLnBrk="1" hangingPunct="1">
              <a:defRPr/>
            </a:pPr>
            <a:endParaRPr lang="cs-CZ" sz="1400" b="1" dirty="0" smtClean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vlastní tvorba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12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Literární kvíz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/>
              <a:t>1</a:t>
            </a:r>
            <a:r>
              <a:rPr lang="cs-CZ" sz="2800" b="1" dirty="0" smtClean="0"/>
              <a:t>. Nakladatelství pro děti se jmenuje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     a)   </a:t>
            </a:r>
            <a:r>
              <a:rPr lang="cs-CZ" sz="2800" dirty="0" err="1" smtClean="0"/>
              <a:t>Melantrich</a:t>
            </a:r>
            <a:r>
              <a:rPr lang="cs-CZ" sz="2800" dirty="0" smtClean="0"/>
              <a:t>              b) Albatros                  c) Odeon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2. </a:t>
            </a:r>
            <a:r>
              <a:rPr lang="cs-CZ" sz="2800" b="1" dirty="0" smtClean="0"/>
              <a:t>Autorem slov naší hymny 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     a) </a:t>
            </a:r>
            <a:r>
              <a:rPr lang="cs-CZ" sz="2800" dirty="0" err="1" smtClean="0"/>
              <a:t>J.Neruda</a:t>
            </a:r>
            <a:r>
              <a:rPr lang="cs-CZ" sz="2800" dirty="0" smtClean="0"/>
              <a:t>             </a:t>
            </a:r>
            <a:r>
              <a:rPr lang="cs-CZ" sz="2800" dirty="0" smtClean="0"/>
              <a:t>b) </a:t>
            </a:r>
            <a:r>
              <a:rPr lang="cs-CZ" sz="2800" dirty="0" err="1" smtClean="0"/>
              <a:t>J.K.Tyl</a:t>
            </a:r>
            <a:r>
              <a:rPr lang="cs-CZ" sz="2800" dirty="0" smtClean="0"/>
              <a:t>                  c) </a:t>
            </a:r>
            <a:r>
              <a:rPr lang="cs-CZ" sz="2800" dirty="0" err="1" smtClean="0"/>
              <a:t>K</a:t>
            </a:r>
            <a:r>
              <a:rPr lang="cs-CZ" sz="2800" dirty="0" smtClean="0"/>
              <a:t>.</a:t>
            </a:r>
            <a:r>
              <a:rPr lang="cs-CZ" sz="2800" dirty="0" err="1" smtClean="0"/>
              <a:t>H.Borovský</a:t>
            </a: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 smtClean="0"/>
              <a:t>3. </a:t>
            </a:r>
            <a:r>
              <a:rPr lang="cs-CZ" sz="2800" b="1" dirty="0" smtClean="0"/>
              <a:t>Vysvětli pojem personifikace a uveď 2 příklady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/>
              <a:t>4. Radek Pilař patří mezi přední české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spisovatele knih pro děti       b) režiséry filmů pro děti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c</a:t>
            </a:r>
            <a:r>
              <a:rPr lang="cs-CZ" sz="2800" dirty="0" smtClean="0"/>
              <a:t>) ilustrátory českých knih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5. Tvůrcem postav Spejbla a Hurvínka byl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J. Skupa                b)  M. </a:t>
            </a:r>
            <a:r>
              <a:rPr lang="cs-CZ" sz="2800" dirty="0" err="1" smtClean="0"/>
              <a:t>Kirschner</a:t>
            </a:r>
            <a:r>
              <a:rPr lang="cs-CZ" sz="2800" dirty="0" smtClean="0"/>
              <a:t>           c) M. Kopecký 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6. Ondřej Sekora patří mezi naše přední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spisovatele knih pro děti     b) ilustrátory českých knih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c</a:t>
            </a:r>
            <a:r>
              <a:rPr lang="cs-CZ" sz="2800" dirty="0" smtClean="0"/>
              <a:t>) spisovatele a ilustrátory knih pro děti</a:t>
            </a:r>
          </a:p>
          <a:p>
            <a:pPr>
              <a:defRPr/>
            </a:pPr>
            <a:endParaRPr lang="cs-CZ" sz="2400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/>
              <a:t>7. Kdo je českým nositelem Nobelovy ceny ?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8. Na motivy </a:t>
            </a:r>
            <a:r>
              <a:rPr lang="cs-CZ" sz="2800" b="1" smtClean="0"/>
              <a:t>díla B. </a:t>
            </a:r>
            <a:r>
              <a:rPr lang="cs-CZ" sz="2800" b="1" dirty="0" smtClean="0"/>
              <a:t>Hrabala byl natočen film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Postřižiny                        b) Vesničko má středisková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c</a:t>
            </a:r>
            <a:r>
              <a:rPr lang="cs-CZ" sz="2800" dirty="0" smtClean="0"/>
              <a:t>) Zlatí úhoři                       d) Černí baroni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9. Osvobozené divadlo je spjato s dvojicí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Suchý – </a:t>
            </a:r>
            <a:r>
              <a:rPr lang="cs-CZ" sz="2800" dirty="0" err="1" smtClean="0"/>
              <a:t>Šlitr</a:t>
            </a:r>
            <a:r>
              <a:rPr lang="cs-CZ" sz="2800" dirty="0" smtClean="0"/>
              <a:t>                               b) Voskovec – Werich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c</a:t>
            </a:r>
            <a:r>
              <a:rPr lang="cs-CZ" sz="2800" dirty="0" smtClean="0"/>
              <a:t>) Šimek – Grossman                    d)  Sobota - Dvořák</a:t>
            </a:r>
          </a:p>
          <a:p>
            <a:pPr>
              <a:defRPr/>
            </a:pPr>
            <a:endParaRPr lang="cs-CZ" sz="2400" dirty="0"/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/>
              <a:t>10. Petr Bezruč vstoupil do literatury </a:t>
            </a:r>
            <a:r>
              <a:rPr lang="cs-CZ" sz="2800" b="1" dirty="0" err="1" smtClean="0"/>
              <a:t>bás</a:t>
            </a:r>
            <a:r>
              <a:rPr lang="cs-CZ" sz="2800" b="1" dirty="0" smtClean="0"/>
              <a:t>. sbírkou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Kytice             b) Slezské písně                c) Maminka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11. Starořeckému epikovi Homérovi je připisováno autorství: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Ezopovy bajky     b)  Epigramy         c) Ilias , Odyssea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 smtClean="0"/>
              <a:t>12. Literární dílo vyznačující se dějovostí, vyrůstající  z kořenů bájesloví- šířeného ústním podáním 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/>
              <a:t>a</a:t>
            </a:r>
            <a:r>
              <a:rPr lang="cs-CZ" sz="2800" dirty="0" smtClean="0"/>
              <a:t>)  lyrika                    b)  epika               c) epitaf</a:t>
            </a:r>
          </a:p>
          <a:p>
            <a:pPr>
              <a:defRPr/>
            </a:pPr>
            <a:endParaRPr lang="cs-CZ" sz="2800" dirty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r>
              <a:rPr lang="cs-CZ" sz="2800" smtClean="0"/>
              <a:t>13. </a:t>
            </a:r>
            <a:r>
              <a:rPr lang="cs-CZ" sz="2800" b="1" i="1" smtClean="0"/>
              <a:t>K názvům děl přiřaď správný druh lit. žánru :</a:t>
            </a:r>
          </a:p>
          <a:p>
            <a:pPr marL="0" indent="0">
              <a:buFont typeface="Arial" charset="0"/>
              <a:buNone/>
            </a:pPr>
            <a:r>
              <a:rPr lang="cs-CZ" sz="2800" i="1" smtClean="0"/>
              <a:t>pohádka, balada,  drama, sociální balada, komedie,  legenda, bajka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Vrána a liška ……………………………………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Svatební košile ……………………………….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Bílá nemoc ……………………………..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Život Konstantinův ………………………..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Zdravý nemocný ………………………….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Ostrava  ………………………………</a:t>
            </a:r>
          </a:p>
          <a:p>
            <a:pPr marL="0" indent="0">
              <a:buFont typeface="Arial" charset="0"/>
              <a:buNone/>
            </a:pPr>
            <a:r>
              <a:rPr lang="cs-CZ" sz="2800" smtClean="0"/>
              <a:t>Lakomá Barka  ……………………………………</a:t>
            </a:r>
          </a:p>
          <a:p>
            <a:pPr marL="0" indent="0">
              <a:buFont typeface="Arial" charset="0"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14</a:t>
            </a:r>
            <a:r>
              <a:rPr lang="cs-CZ" sz="2800" b="1" dirty="0" smtClean="0"/>
              <a:t>.</a:t>
            </a:r>
            <a:r>
              <a:rPr lang="cs-CZ" b="1" dirty="0" smtClean="0"/>
              <a:t> </a:t>
            </a:r>
            <a:r>
              <a:rPr lang="cs-CZ" sz="2800" b="1" dirty="0" smtClean="0"/>
              <a:t>Krátký příběh se zvířecími hrdiny a mravním naučením je :</a:t>
            </a:r>
          </a:p>
          <a:p>
            <a:pPr marL="514350" indent="-514350">
              <a:buFont typeface="Arial" charset="0"/>
              <a:buAutoNum type="alphaLcParenR"/>
              <a:defRPr/>
            </a:pPr>
            <a:r>
              <a:rPr lang="cs-CZ" sz="2800" dirty="0" smtClean="0"/>
              <a:t>bajka                b) pohádka       c)  román</a:t>
            </a:r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dirty="0"/>
          </a:p>
          <a:p>
            <a:pPr marL="0" indent="0">
              <a:buFont typeface="Arial" charset="0"/>
              <a:buNone/>
              <a:defRPr/>
            </a:pPr>
            <a:r>
              <a:rPr lang="cs-CZ" dirty="0" smtClean="0"/>
              <a:t>   </a:t>
            </a:r>
            <a:r>
              <a:rPr lang="cs-CZ" sz="2800" dirty="0" smtClean="0"/>
              <a:t>15.</a:t>
            </a:r>
            <a:r>
              <a:rPr lang="cs-CZ" dirty="0" smtClean="0"/>
              <a:t> </a:t>
            </a:r>
            <a:r>
              <a:rPr lang="cs-CZ" sz="2800" b="1" dirty="0" smtClean="0"/>
              <a:t>Úspěšný </a:t>
            </a:r>
            <a:r>
              <a:rPr lang="cs-CZ" sz="2800" b="1" dirty="0" smtClean="0"/>
              <a:t>film </a:t>
            </a:r>
            <a:r>
              <a:rPr lang="cs-CZ" sz="2800" b="1" dirty="0" err="1" smtClean="0"/>
              <a:t>Zd</a:t>
            </a:r>
            <a:r>
              <a:rPr lang="cs-CZ" sz="2800" b="1" dirty="0" smtClean="0"/>
              <a:t>. </a:t>
            </a:r>
            <a:r>
              <a:rPr lang="cs-CZ" sz="2800" b="1" dirty="0" smtClean="0"/>
              <a:t>Svěráka, který režíroval jeho </a:t>
            </a:r>
            <a:r>
              <a:rPr lang="cs-CZ" sz="2800" b="1" dirty="0" smtClean="0"/>
              <a:t>syn, </a:t>
            </a:r>
            <a:r>
              <a:rPr lang="cs-CZ" sz="2800" b="1" dirty="0" smtClean="0"/>
              <a:t>se jmenuje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Obecná škola     b)  </a:t>
            </a:r>
            <a:r>
              <a:rPr lang="cs-CZ" sz="2800" dirty="0" err="1" smtClean="0"/>
              <a:t>Forrest</a:t>
            </a:r>
            <a:r>
              <a:rPr lang="cs-CZ" sz="2800" dirty="0" smtClean="0"/>
              <a:t> </a:t>
            </a:r>
            <a:r>
              <a:rPr lang="cs-CZ" sz="2800" dirty="0" err="1" smtClean="0"/>
              <a:t>Gump</a:t>
            </a:r>
            <a:r>
              <a:rPr lang="cs-CZ" sz="2800" dirty="0" smtClean="0"/>
              <a:t>      c) Postřižiny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Literární kvíz – řešení </a:t>
            </a:r>
            <a:endParaRPr lang="cs-CZ" sz="3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>
              <a:defRPr/>
            </a:pPr>
            <a:r>
              <a:rPr lang="cs-CZ" sz="2800" dirty="0" smtClean="0"/>
              <a:t>1</a:t>
            </a:r>
            <a:r>
              <a:rPr lang="cs-CZ" sz="2800" b="1" dirty="0" smtClean="0"/>
              <a:t>. Nakladatelství pro děti se jmenuje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     a)   </a:t>
            </a:r>
            <a:r>
              <a:rPr lang="cs-CZ" sz="2800" dirty="0" err="1" smtClean="0"/>
              <a:t>Melantrich</a:t>
            </a:r>
            <a:r>
              <a:rPr lang="cs-CZ" sz="2800" dirty="0" smtClean="0"/>
              <a:t>              </a:t>
            </a:r>
            <a:r>
              <a:rPr lang="cs-CZ" sz="2800" b="1" dirty="0" smtClean="0">
                <a:solidFill>
                  <a:srgbClr val="FF0000"/>
                </a:solidFill>
              </a:rPr>
              <a:t>b) Albatros</a:t>
            </a:r>
            <a:r>
              <a:rPr lang="cs-CZ" sz="2800" dirty="0" smtClean="0"/>
              <a:t>                 c) Odeon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2. </a:t>
            </a:r>
            <a:r>
              <a:rPr lang="cs-CZ" sz="2800" b="1" dirty="0" smtClean="0"/>
              <a:t>Autorem slov naší hymny 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     a) </a:t>
            </a:r>
            <a:r>
              <a:rPr lang="cs-CZ" sz="2800" dirty="0" err="1" smtClean="0"/>
              <a:t>J.Neruda</a:t>
            </a:r>
            <a:r>
              <a:rPr lang="cs-CZ" sz="2800" dirty="0" smtClean="0"/>
              <a:t>             </a:t>
            </a:r>
            <a:r>
              <a:rPr lang="cs-CZ" sz="2800" b="1" dirty="0" smtClean="0">
                <a:solidFill>
                  <a:srgbClr val="FF0000"/>
                </a:solidFill>
              </a:rPr>
              <a:t>b) </a:t>
            </a:r>
            <a:r>
              <a:rPr lang="cs-CZ" sz="2800" b="1" dirty="0" err="1" smtClean="0">
                <a:solidFill>
                  <a:srgbClr val="FF0000"/>
                </a:solidFill>
              </a:rPr>
              <a:t>J.K.Tyl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                c) </a:t>
            </a:r>
            <a:r>
              <a:rPr lang="cs-CZ" sz="2800" dirty="0" err="1" smtClean="0"/>
              <a:t>K.H.Borovský</a:t>
            </a: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3. </a:t>
            </a:r>
            <a:r>
              <a:rPr lang="cs-CZ" sz="2800" b="1" dirty="0" smtClean="0"/>
              <a:t>Vysvětli pojem personifikace a uveď 2 příklady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>
                <a:solidFill>
                  <a:srgbClr val="FF0000"/>
                </a:solidFill>
              </a:rPr>
              <a:t>vláštní druh metafory – zosobňování, oživování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i="1" dirty="0" smtClean="0">
                <a:solidFill>
                  <a:srgbClr val="FF0000"/>
                </a:solidFill>
              </a:rPr>
              <a:t>Voda šeptá, stromy pláčou …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>
              <a:defRPr/>
            </a:pPr>
            <a:r>
              <a:rPr lang="cs-CZ" sz="2800" dirty="0" smtClean="0"/>
              <a:t>4</a:t>
            </a:r>
            <a:r>
              <a:rPr lang="cs-CZ" sz="2800" b="1" dirty="0" smtClean="0"/>
              <a:t>. Radek Pilař patří mezi přední české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</a:t>
            </a:r>
            <a:r>
              <a:rPr lang="cs-CZ" sz="2800" b="1" dirty="0" smtClean="0">
                <a:solidFill>
                  <a:srgbClr val="FF0000"/>
                </a:solidFill>
              </a:rPr>
              <a:t>spisovatele knih pro děti</a:t>
            </a:r>
            <a:r>
              <a:rPr lang="cs-CZ" sz="2800" dirty="0" smtClean="0"/>
              <a:t>      b) režiséry filmů pro děti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c) ilustrátory českých knih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5</a:t>
            </a:r>
            <a:r>
              <a:rPr lang="cs-CZ" sz="2800" b="1" dirty="0" smtClean="0"/>
              <a:t>. Tvůrcem postav Spejbla a Hurvínka byl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) J. Skupa </a:t>
            </a:r>
            <a:r>
              <a:rPr lang="cs-CZ" sz="2800" dirty="0" smtClean="0"/>
              <a:t>               b)  M. </a:t>
            </a:r>
            <a:r>
              <a:rPr lang="cs-CZ" sz="2800" dirty="0" err="1" smtClean="0"/>
              <a:t>Kirschner</a:t>
            </a:r>
            <a:r>
              <a:rPr lang="cs-CZ" sz="2800" dirty="0" smtClean="0"/>
              <a:t>           c) M. Kopecký 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6</a:t>
            </a:r>
            <a:r>
              <a:rPr lang="cs-CZ" sz="2800" b="1" dirty="0" smtClean="0"/>
              <a:t>. Ondřej Sekora patří mezi naše přední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spisovatele knih pro děti     b) ilustrátory českých knih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c) </a:t>
            </a:r>
            <a:r>
              <a:rPr lang="cs-CZ" sz="2800" b="1" dirty="0" smtClean="0">
                <a:solidFill>
                  <a:srgbClr val="FF0000"/>
                </a:solidFill>
              </a:rPr>
              <a:t>spisovatele a ilustrátory knih pro děti</a:t>
            </a:r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>
              <a:defRPr/>
            </a:pPr>
            <a:r>
              <a:rPr lang="cs-CZ" sz="2800" dirty="0" smtClean="0"/>
              <a:t>7</a:t>
            </a:r>
            <a:r>
              <a:rPr lang="cs-CZ" sz="2800" b="1" dirty="0" smtClean="0"/>
              <a:t>. Kdo je českým nositelem Nobelovy ceny ?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Jaroslav Seifert, Jaroslav Heyrovský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8</a:t>
            </a:r>
            <a:r>
              <a:rPr lang="cs-CZ" sz="2800" b="1" dirty="0" smtClean="0"/>
              <a:t>. Na motivy díla B. Hrabala byl natočen film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</a:t>
            </a:r>
            <a:r>
              <a:rPr lang="cs-CZ" sz="2800" b="1" dirty="0" smtClean="0">
                <a:solidFill>
                  <a:srgbClr val="FF0000"/>
                </a:solidFill>
              </a:rPr>
              <a:t>Postřižiny </a:t>
            </a:r>
            <a:r>
              <a:rPr lang="cs-CZ" sz="2800" dirty="0" smtClean="0"/>
              <a:t>                       b) Vesničko má středisková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c) Zlatí úhoři                       d) Černí baroni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9</a:t>
            </a:r>
            <a:r>
              <a:rPr lang="cs-CZ" sz="2800" b="1" dirty="0" smtClean="0"/>
              <a:t>. Osvobozené divadlo je spjato s dvojicí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Suchý – </a:t>
            </a:r>
            <a:r>
              <a:rPr lang="cs-CZ" sz="2800" dirty="0" err="1" smtClean="0"/>
              <a:t>Šlitr</a:t>
            </a:r>
            <a:r>
              <a:rPr lang="cs-CZ" sz="2800" dirty="0" smtClean="0"/>
              <a:t>                               b) </a:t>
            </a:r>
            <a:r>
              <a:rPr lang="cs-CZ" sz="2800" b="1" dirty="0" smtClean="0">
                <a:solidFill>
                  <a:srgbClr val="FF0000"/>
                </a:solidFill>
              </a:rPr>
              <a:t>Voskovec – Werich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c) Šimek – Grossman                    d)  Sobota - Dvořák</a:t>
            </a:r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>
              <a:defRPr/>
            </a:pPr>
            <a:r>
              <a:rPr lang="cs-CZ" sz="2800" dirty="0" smtClean="0"/>
              <a:t>10</a:t>
            </a:r>
            <a:r>
              <a:rPr lang="cs-CZ" sz="2800" b="1" dirty="0" smtClean="0"/>
              <a:t>. Petr Bezruč vstoupil do literatury </a:t>
            </a:r>
            <a:r>
              <a:rPr lang="cs-CZ" sz="2800" b="1" dirty="0" err="1" smtClean="0"/>
              <a:t>bás</a:t>
            </a:r>
            <a:r>
              <a:rPr lang="cs-CZ" sz="2800" b="1" dirty="0" smtClean="0"/>
              <a:t>. sbírkou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Kytice             b) </a:t>
            </a:r>
            <a:r>
              <a:rPr lang="cs-CZ" sz="2800" b="1" dirty="0" smtClean="0">
                <a:solidFill>
                  <a:srgbClr val="FF0000"/>
                </a:solidFill>
              </a:rPr>
              <a:t>Slezské písně</a:t>
            </a:r>
            <a:r>
              <a:rPr lang="cs-CZ" sz="2800" dirty="0" smtClean="0"/>
              <a:t>                c) Maminka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11</a:t>
            </a:r>
            <a:r>
              <a:rPr lang="cs-CZ" sz="2800" b="1" dirty="0" smtClean="0"/>
              <a:t>. Starořeckému epikovi Homérovi je připisováno autorství: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Ezopovy bajky     b)  Epigramy         c) </a:t>
            </a:r>
            <a:r>
              <a:rPr lang="cs-CZ" sz="2800" b="1" dirty="0" smtClean="0">
                <a:solidFill>
                  <a:srgbClr val="FF0000"/>
                </a:solidFill>
              </a:rPr>
              <a:t>Ilias , Odyssea</a:t>
            </a:r>
          </a:p>
          <a:p>
            <a:pPr>
              <a:defRPr/>
            </a:pP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12</a:t>
            </a:r>
            <a:r>
              <a:rPr lang="cs-CZ" sz="2800" b="1" dirty="0" smtClean="0"/>
              <a:t>. Literární dílo vyznačující se dějovostí, vyrůstající  z kořenů bájesloví- šířeného ústním podáním 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a)  lyrika                    b)  </a:t>
            </a:r>
            <a:r>
              <a:rPr lang="cs-CZ" sz="2800" b="1" dirty="0" smtClean="0">
                <a:solidFill>
                  <a:srgbClr val="FF0000"/>
                </a:solidFill>
              </a:rPr>
              <a:t>epika</a:t>
            </a:r>
            <a:r>
              <a:rPr lang="cs-CZ" sz="2800" dirty="0" smtClean="0"/>
              <a:t>               c) epitaf</a:t>
            </a:r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sz="2800" b="1" i="1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13</a:t>
            </a:r>
            <a:r>
              <a:rPr lang="cs-CZ" sz="2800" b="1" i="1" dirty="0" smtClean="0"/>
              <a:t>. K názvům děl přiřaď správný druh lit. žánru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i="1" dirty="0" smtClean="0"/>
              <a:t>pohádka, balada,  drama, sociální balada, komedie,  legenda, bajka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Vrána a liška   - </a:t>
            </a:r>
            <a:r>
              <a:rPr lang="cs-CZ" sz="2800" b="1" dirty="0" smtClean="0">
                <a:solidFill>
                  <a:srgbClr val="FF0000"/>
                </a:solidFill>
              </a:rPr>
              <a:t>bajka</a:t>
            </a: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Svatební košile  - </a:t>
            </a:r>
            <a:r>
              <a:rPr lang="cs-CZ" sz="2800" b="1" dirty="0" smtClean="0">
                <a:solidFill>
                  <a:srgbClr val="FF0000"/>
                </a:solidFill>
              </a:rPr>
              <a:t>balada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Bílá nemoc   - </a:t>
            </a:r>
            <a:r>
              <a:rPr lang="cs-CZ" sz="2800" b="1" dirty="0" smtClean="0">
                <a:solidFill>
                  <a:srgbClr val="FF0000"/>
                </a:solidFill>
              </a:rPr>
              <a:t>drama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Život Konstantinův </a:t>
            </a:r>
            <a:r>
              <a:rPr lang="cs-CZ" sz="2800" b="1" dirty="0" smtClean="0">
                <a:solidFill>
                  <a:srgbClr val="FF0000"/>
                </a:solidFill>
              </a:rPr>
              <a:t>  - legenda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Zdravý nemocný </a:t>
            </a:r>
            <a:r>
              <a:rPr lang="cs-CZ" sz="2800" b="1" dirty="0" smtClean="0">
                <a:solidFill>
                  <a:srgbClr val="FF0000"/>
                </a:solidFill>
              </a:rPr>
              <a:t> -  komedie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Ostrava  -</a:t>
            </a:r>
            <a:r>
              <a:rPr lang="cs-CZ" sz="2800" b="1" dirty="0" smtClean="0">
                <a:solidFill>
                  <a:srgbClr val="FF0000"/>
                </a:solidFill>
              </a:rPr>
              <a:t>  sociální balada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Lakomá Barka  - </a:t>
            </a:r>
            <a:r>
              <a:rPr lang="cs-CZ" sz="2800" b="1" dirty="0" smtClean="0">
                <a:solidFill>
                  <a:srgbClr val="FF0000"/>
                </a:solidFill>
              </a:rPr>
              <a:t>  pohádka</a:t>
            </a:r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>
              <a:defRPr/>
            </a:pPr>
            <a:endParaRPr lang="cs-CZ" sz="2800" b="1" dirty="0" smtClean="0"/>
          </a:p>
          <a:p>
            <a:pPr>
              <a:defRPr/>
            </a:pPr>
            <a:r>
              <a:rPr lang="cs-CZ" sz="2800" dirty="0" smtClean="0"/>
              <a:t>14</a:t>
            </a:r>
            <a:r>
              <a:rPr lang="cs-CZ" sz="2800" b="1" dirty="0" smtClean="0"/>
              <a:t>. Krátký příběh se zvířecími hrdiny a mravním naučením je :</a:t>
            </a:r>
          </a:p>
          <a:p>
            <a:pPr marL="514350" indent="-514350">
              <a:buFont typeface="Arial" charset="0"/>
              <a:buAutoNum type="alphaLcParenR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bajka </a:t>
            </a:r>
            <a:r>
              <a:rPr lang="cs-CZ" sz="2800" dirty="0" smtClean="0"/>
              <a:t>               b) pohádka       c)  román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   15. </a:t>
            </a:r>
            <a:r>
              <a:rPr lang="cs-CZ" sz="2800" b="1" dirty="0" smtClean="0"/>
              <a:t>Úspěšný </a:t>
            </a:r>
            <a:r>
              <a:rPr lang="cs-CZ" sz="2800" b="1" dirty="0" smtClean="0"/>
              <a:t>film </a:t>
            </a:r>
            <a:r>
              <a:rPr lang="cs-CZ" sz="2800" b="1" dirty="0" err="1" smtClean="0"/>
              <a:t>Zd</a:t>
            </a:r>
            <a:r>
              <a:rPr lang="cs-CZ" sz="2800" b="1" dirty="0" smtClean="0"/>
              <a:t>. Svěráka, který režíroval </a:t>
            </a:r>
            <a:r>
              <a:rPr lang="cs-CZ" sz="2800" b="1" smtClean="0"/>
              <a:t>jeho </a:t>
            </a:r>
            <a:r>
              <a:rPr lang="cs-CZ" sz="2800" b="1" smtClean="0"/>
              <a:t>syn, </a:t>
            </a:r>
            <a:r>
              <a:rPr lang="cs-CZ" sz="2800" b="1" dirty="0" smtClean="0"/>
              <a:t>se jmenuje 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/>
              <a:t>a</a:t>
            </a:r>
            <a:r>
              <a:rPr lang="cs-CZ" sz="2800" b="1" dirty="0" smtClean="0"/>
              <a:t>)</a:t>
            </a:r>
            <a:r>
              <a:rPr lang="cs-CZ" sz="2800" b="1" dirty="0" smtClean="0">
                <a:solidFill>
                  <a:srgbClr val="FF0000"/>
                </a:solidFill>
              </a:rPr>
              <a:t> Obecná škola</a:t>
            </a:r>
            <a:r>
              <a:rPr lang="cs-CZ" sz="2800" dirty="0" smtClean="0"/>
              <a:t>     b)  </a:t>
            </a:r>
            <a:r>
              <a:rPr lang="cs-CZ" sz="2800" dirty="0" err="1" smtClean="0"/>
              <a:t>Forrest</a:t>
            </a:r>
            <a:r>
              <a:rPr lang="cs-CZ" sz="2800" dirty="0" smtClean="0"/>
              <a:t> </a:t>
            </a:r>
            <a:r>
              <a:rPr lang="cs-CZ" sz="2800" dirty="0" err="1" smtClean="0"/>
              <a:t>Gump</a:t>
            </a:r>
            <a:r>
              <a:rPr lang="cs-CZ" sz="2800" dirty="0" smtClean="0"/>
              <a:t>      c) Postřižiny</a:t>
            </a:r>
          </a:p>
          <a:p>
            <a:pPr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859</Words>
  <Application>Microsoft Office PowerPoint</Application>
  <PresentationFormat>Předvádění na obrazovce (4:3)</PresentationFormat>
  <Paragraphs>134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Wingdings</vt:lpstr>
      <vt:lpstr>Calibri</vt:lpstr>
      <vt:lpstr>Times New Roman</vt:lpstr>
      <vt:lpstr>Kapsle</vt:lpstr>
      <vt:lpstr>Motiv systému Office</vt:lpstr>
      <vt:lpstr>Snímek 1</vt:lpstr>
      <vt:lpstr>POPIS MATERIÁLU</vt:lpstr>
      <vt:lpstr>Literární kvíz</vt:lpstr>
      <vt:lpstr>Snímek 4</vt:lpstr>
      <vt:lpstr>Snímek 5</vt:lpstr>
      <vt:lpstr>Snímek 6</vt:lpstr>
      <vt:lpstr>Snímek 7</vt:lpstr>
      <vt:lpstr>Snímek 8</vt:lpstr>
      <vt:lpstr>Literární kvíz – řešení 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Základní škola Hevlín</dc:creator>
  <cp:lastModifiedBy>Dum</cp:lastModifiedBy>
  <cp:revision>26</cp:revision>
  <dcterms:created xsi:type="dcterms:W3CDTF">2011-09-16T09:39:46Z</dcterms:created>
  <dcterms:modified xsi:type="dcterms:W3CDTF">2014-03-03T15:44:17Z</dcterms:modified>
</cp:coreProperties>
</file>