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  <p:sldMasterId id="2147483899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946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8B19FB23-39D2-42E7-A926-06418CD8A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74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41A517-B929-41FB-9938-56647D0A75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845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AF9F7E-898F-4A5A-A37D-83A6A98E87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878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A69700-DA33-46D5-8AFC-D5EAE0D08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55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E1FBE-8643-4CD4-A6AD-8FEE7D74E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652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2A0F97-5E0D-4BD4-8053-EF7A2AB47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63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C8B93D-6BC5-402C-B06F-776BFB4D9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9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A710BA-AD5F-467B-8ACF-80641D8B2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992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9B5255-C4B1-420E-B983-D8170CAFD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950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16FEB-793A-4295-B711-311675696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812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4EB246-1E13-4495-8F53-3DB7EEC57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0267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B7496-3F06-4C2F-9505-C60069839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8333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AAE24-1461-4B77-9BBC-35D2B5F79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369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FD687-2493-434B-8F0E-81DD476AE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3813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BF62D-4B8D-49A7-AB1D-C4943EDE3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1308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E9B99-206A-4889-B01D-1F9241DC9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7932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9A148-68ED-420B-AAA2-82BF6EEAF4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5185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49288-4C65-4B2E-AE6F-B74FBC2BAD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3853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3BCED-F594-47AF-8C64-FC2A954A7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7138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DB7DC-FAE5-46B6-9EEA-5BE28BD5C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086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8BD65-CA66-4B7C-95CD-CC6D53A55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4927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5EAE1-3EA3-4555-913D-8441C6C008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6753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ECABDD3-494A-417B-ABE3-5BA74E9E69C3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59EBABD-D3D7-4DDD-8B54-DA89713C8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9823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F2F4B0D-60A0-4699-B2F5-AF197EC77FBD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6BF409-2FF4-4417-BBBE-C6EC6ED8D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7272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3322133-B8EE-4130-843E-9AF4FA7E51C1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31465AD-D2C6-4081-944F-766E14F3E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37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09E1FAE-B887-43EA-9E53-D3E355EA01BB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0C2D4FA-75B1-4B89-A2AA-EBD15705A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650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2B064AE-F958-40A9-9A5D-DCF25974E2F3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6F6221-C413-4A3D-94EE-02C05134C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919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1E85ADE-7449-4410-B4C8-DDF74856F2BC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0C102A5-DFB1-4355-BAB3-C920DA094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552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AB6E7C1-D759-483B-B46E-1FABA4C29937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3ED169F-0540-4C7E-B0E5-3BED0B2CF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2923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AFE8B5C-D8C8-4F5F-8171-B3E58575DFA7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94584BC-FC0E-4783-ACF0-CE7C1C726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8343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91EB3F8-291D-42B8-AAB9-7BF8A2896C77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C358D1E-AED4-4B55-91FD-7059CA765C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1607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3AF0264-E6D3-4E91-862A-D47977E6AAC1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18AACB9-E569-42D1-9D82-4389801CE7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4249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5164321-4CA4-4D0B-944C-F67666E55828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2E51B3-F85C-4569-96D2-E56ED9F59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253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ACF3DA2A-BB42-4D87-9E96-427EF4EDC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4" r:id="rId1"/>
    <p:sldLayoutId id="2147483923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FC7768E-9F5A-4CC9-971A-C43DD5DDB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35" r:id="rId3"/>
    <p:sldLayoutId id="2147483936" r:id="rId4"/>
    <p:sldLayoutId id="2147483937" r:id="rId5"/>
    <p:sldLayoutId id="2147483938" r:id="rId6"/>
    <p:sldLayoutId id="2147483939" r:id="rId7"/>
    <p:sldLayoutId id="2147483940" r:id="rId8"/>
    <p:sldLayoutId id="2147483941" r:id="rId9"/>
    <p:sldLayoutId id="2147483942" r:id="rId10"/>
    <p:sldLayoutId id="21474839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9AAE1BC-CEE2-45EB-B7CB-A9E97FC6494D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D883F42-684B-45BF-AE2E-0C9AB17AA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5" r:id="rId1"/>
    <p:sldLayoutId id="2147483946" r:id="rId2"/>
    <p:sldLayoutId id="2147483947" r:id="rId3"/>
    <p:sldLayoutId id="2147483948" r:id="rId4"/>
    <p:sldLayoutId id="2147483949" r:id="rId5"/>
    <p:sldLayoutId id="2147483950" r:id="rId6"/>
    <p:sldLayoutId id="2147483951" r:id="rId7"/>
    <p:sldLayoutId id="2147483952" r:id="rId8"/>
    <p:sldLayoutId id="2147483953" r:id="rId9"/>
    <p:sldLayoutId id="2147483954" r:id="rId10"/>
    <p:sldLayoutId id="214748395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smtClean="0">
                <a:latin typeface="+mn-lt"/>
              </a:rPr>
              <a:t>:  </a:t>
            </a:r>
            <a:r>
              <a:rPr lang="cs-CZ" sz="1200" smtClean="0">
                <a:latin typeface="+mn-lt"/>
              </a:rPr>
              <a:t>VY_32_INOVACE_293_ČJ9 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Literární kvíz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Literární pojmy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>
                <a:latin typeface="+mn-lt"/>
              </a:rPr>
              <a:t>9</a:t>
            </a:r>
            <a:r>
              <a:rPr lang="cs-CZ" sz="1200" dirty="0" smtClean="0">
                <a:latin typeface="+mn-lt"/>
              </a:rPr>
              <a:t>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Josefa Omelková</a:t>
            </a: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200" i="1"/>
          </a:p>
          <a:p>
            <a:pPr eaLnBrk="1" hangingPunct="1"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D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 je určena k procvičení a upevnění učiva týkající se literárních pojmů. Žáci si formou kvízu  připomenou některé pojmy a zopakují si základní definice. Vytvoří pracovní skupiny / 2-3 žáci /, dle zadání vyhledávají ve verších lit. pojem. Jednotlivé kroky jsou bodovány podle toho, zda bude využita nápověda či nikoliv. Po skončení budou jednotlivé skupiny vyhodnoceny.   </a:t>
            </a:r>
          </a:p>
          <a:p>
            <a:pPr marL="0" indent="0" eaLnBrk="1" hangingPunct="1"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  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formou </a:t>
            </a:r>
            <a:r>
              <a:rPr lang="cs-CZ" sz="1400" dirty="0">
                <a:latin typeface="Arial" charset="0"/>
                <a:cs typeface="Arial" charset="0"/>
              </a:rPr>
              <a:t>kvízu 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dirty="0">
                <a:latin typeface="Arial" charset="0"/>
                <a:cs typeface="Arial" charset="0"/>
              </a:rPr>
              <a:t>připomenou některé pojmy a zopakují si základní </a:t>
            </a:r>
            <a:r>
              <a:rPr lang="cs-CZ" sz="1400" dirty="0" smtClean="0">
                <a:latin typeface="Arial" charset="0"/>
                <a:cs typeface="Arial" charset="0"/>
              </a:rPr>
              <a:t>definice.  Pracují s textem – veršem – rozvíjí svůj pozitivní vztah k literatuře.    </a:t>
            </a:r>
            <a:endParaRPr lang="cs-CZ" sz="1400" dirty="0">
              <a:latin typeface="Arial" charset="0"/>
              <a:cs typeface="Arial" charset="0"/>
            </a:endParaRPr>
          </a:p>
          <a:p>
            <a:pPr eaLnBrk="1" hangingPunct="1"/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si zopakovali poznatky týkající literárních pojmů. Zaujala je jednotlivá veršování. Byli vyzváni k napodobení kvízových otázek.</a:t>
            </a:r>
          </a:p>
          <a:p>
            <a:pPr eaLnBrk="1" hangingPunct="1"/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accent1"/>
                </a:solidFill>
              </a:rPr>
              <a:t>Zadání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Najděte skrytý literární pojem ve větě</a:t>
            </a:r>
          </a:p>
          <a:p>
            <a:r>
              <a:rPr lang="cs-CZ" smtClean="0"/>
              <a:t>Rozdělení na skupiny</a:t>
            </a:r>
          </a:p>
          <a:p>
            <a:r>
              <a:rPr lang="cs-CZ" smtClean="0"/>
              <a:t>Jednotlivá ukázka 10 sekund</a:t>
            </a:r>
          </a:p>
          <a:p>
            <a:r>
              <a:rPr lang="cs-CZ" smtClean="0"/>
              <a:t>Bez nápovědy 10 bodů, s první nápovědou 7 bodů, s druhou nápovědou 4 body</a:t>
            </a:r>
          </a:p>
          <a:p>
            <a:r>
              <a:rPr lang="cs-CZ" smtClean="0"/>
              <a:t>Ignorujte diakritické znaménka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Udála se katastrofa dneska</a:t>
            </a:r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- praskla mi u boty přezka.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Udála se katastrofa dneska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- </a:t>
            </a:r>
            <a:r>
              <a:rPr lang="cs-CZ" sz="4800" strike="sngStrike" dirty="0" smtClean="0"/>
              <a:t>praskla mi u boty přezka.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Udála se katastrofa dneska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- </a:t>
            </a:r>
            <a:r>
              <a:rPr lang="cs-CZ" sz="4800" strike="sngStrike" dirty="0" smtClean="0"/>
              <a:t>praskla mi u boty přezka.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sloka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Vyhodnocení: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Udála se kata</a:t>
            </a:r>
            <a:r>
              <a:rPr lang="cs-CZ" sz="4800" b="1" u="sng" dirty="0" smtClean="0">
                <a:solidFill>
                  <a:srgbClr val="FF0000"/>
                </a:solidFill>
              </a:rPr>
              <a:t>strofa</a:t>
            </a:r>
            <a:r>
              <a:rPr lang="cs-CZ" sz="4800" dirty="0" smtClean="0"/>
              <a:t> dneska</a:t>
            </a:r>
          </a:p>
          <a:p>
            <a:pPr algn="ctr" fontAlgn="auto">
              <a:spcAft>
                <a:spcPts val="0"/>
              </a:spcAft>
              <a:buFontTx/>
              <a:buChar char="-"/>
              <a:defRPr/>
            </a:pPr>
            <a:r>
              <a:rPr lang="cs-CZ" sz="4800" dirty="0"/>
              <a:t>p</a:t>
            </a:r>
            <a:r>
              <a:rPr lang="cs-CZ" sz="4800" dirty="0" smtClean="0"/>
              <a:t>raskla mi u boty přezka.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Strofa (česky sloka) vzniká spojením jednotlivých veršů a představuje obvykle nějaký myšlenkový celek.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Bez bubnů nebo lyr i kapele</a:t>
            </a:r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vyhrává se nepříliš vesele.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/>
              <a:t>Bez bubnů nebo lyr i kapele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/>
              <a:t>vyhrává se nepříliš vesele</a:t>
            </a:r>
            <a:r>
              <a:rPr lang="cs-CZ" sz="4800" strike="sngStrike" dirty="0" smtClean="0"/>
              <a:t>.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/>
              <a:t>Bez bubnů nebo lyr i kapele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/>
              <a:t>vyhrává se nepříliš vesele</a:t>
            </a:r>
            <a:r>
              <a:rPr lang="cs-CZ" sz="4800" strike="sngStrike" dirty="0" smtClean="0"/>
              <a:t>.</a:t>
            </a:r>
            <a:endParaRPr lang="cs-CZ" sz="4800" strike="sngStrike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druh poezie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Bez bubnů nebo </a:t>
            </a:r>
            <a:r>
              <a:rPr lang="cs-CZ" sz="4800" b="1" u="sng" smtClean="0">
                <a:solidFill>
                  <a:srgbClr val="FF0000"/>
                </a:solidFill>
              </a:rPr>
              <a:t>lyr i ka</a:t>
            </a:r>
            <a:r>
              <a:rPr lang="cs-CZ" sz="4800" smtClean="0"/>
              <a:t>pele</a:t>
            </a:r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vyhrává se nepříliš vesele.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Lyrika je druh poezie vyslovující subjektivní básníkovy pocity, jeho úvahy, myšlenky a nálady.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Vězte, že přijede legie,</a:t>
            </a:r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jakmile Lucinka noci upije.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Vězte, </a:t>
            </a:r>
            <a:r>
              <a:rPr lang="cs-CZ" sz="4800" dirty="0"/>
              <a:t>že přijede legie,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 smtClean="0"/>
              <a:t>jakmile </a:t>
            </a:r>
            <a:r>
              <a:rPr lang="cs-CZ" sz="4800" strike="sngStrike" dirty="0"/>
              <a:t>Lucinka noci </a:t>
            </a:r>
            <a:r>
              <a:rPr lang="cs-CZ" sz="4800" strike="sngStrike" dirty="0" smtClean="0"/>
              <a:t>upije.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Vězte, </a:t>
            </a:r>
            <a:r>
              <a:rPr lang="cs-CZ" sz="4800" dirty="0"/>
              <a:t>že přijede legie,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 smtClean="0"/>
              <a:t>jakmile </a:t>
            </a:r>
            <a:r>
              <a:rPr lang="cs-CZ" sz="4800" strike="sngStrike" dirty="0"/>
              <a:t>Lucinka noci </a:t>
            </a:r>
            <a:r>
              <a:rPr lang="cs-CZ" sz="4800" strike="sngStrike" dirty="0" smtClean="0"/>
              <a:t>upije.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žalozpěv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Vězte, že přijed</a:t>
            </a:r>
            <a:r>
              <a:rPr lang="cs-CZ" sz="4800" b="1" u="sng" smtClean="0">
                <a:solidFill>
                  <a:srgbClr val="FF0000"/>
                </a:solidFill>
              </a:rPr>
              <a:t>e legie</a:t>
            </a:r>
            <a:r>
              <a:rPr lang="cs-CZ" sz="4800" smtClean="0"/>
              <a:t>,</a:t>
            </a:r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jakmile Lucinka noci upije.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Elegie je žalozpěv, lyrické dílo vyjadřující smutek, stesk např. nad ztrátou člověka.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Jenda začne poslouchat, sic ho nikdo nebude mít rád!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Jenda </a:t>
            </a:r>
            <a:r>
              <a:rPr lang="cs-CZ" sz="4800" dirty="0"/>
              <a:t>začne poslouchat, </a:t>
            </a:r>
            <a:r>
              <a:rPr lang="cs-CZ" sz="4800" dirty="0" smtClean="0"/>
              <a:t>sic </a:t>
            </a:r>
            <a:r>
              <a:rPr lang="cs-CZ" sz="4800" dirty="0"/>
              <a:t>ho</a:t>
            </a:r>
            <a:r>
              <a:rPr lang="cs-CZ" sz="4800" strike="sngStrike" dirty="0"/>
              <a:t> nikdo nebude mít rád!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Jenda </a:t>
            </a:r>
            <a:r>
              <a:rPr lang="cs-CZ" sz="4800" dirty="0"/>
              <a:t>začne poslouchat, </a:t>
            </a:r>
            <a:r>
              <a:rPr lang="cs-CZ" sz="4800" dirty="0" smtClean="0"/>
              <a:t>sic </a:t>
            </a:r>
            <a:r>
              <a:rPr lang="cs-CZ" sz="4800" dirty="0"/>
              <a:t>ho </a:t>
            </a:r>
            <a:r>
              <a:rPr lang="cs-CZ" sz="4800" strike="sngStrike" dirty="0"/>
              <a:t>nikdo nebude mít rád</a:t>
            </a:r>
            <a:r>
              <a:rPr lang="cs-CZ" sz="4800" strike="sngStrike" dirty="0" smtClean="0"/>
              <a:t>!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báseň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48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Jenda začn</a:t>
            </a:r>
            <a:r>
              <a:rPr lang="cs-CZ" sz="4800" b="1" u="sng" smtClean="0">
                <a:solidFill>
                  <a:srgbClr val="FF0000"/>
                </a:solidFill>
              </a:rPr>
              <a:t>e</a:t>
            </a:r>
            <a:r>
              <a:rPr lang="cs-CZ" sz="4800" u="sng" smtClean="0">
                <a:solidFill>
                  <a:srgbClr val="FF0000"/>
                </a:solidFill>
              </a:rPr>
              <a:t> </a:t>
            </a:r>
            <a:r>
              <a:rPr lang="cs-CZ" sz="4800" b="1" u="sng" smtClean="0">
                <a:solidFill>
                  <a:srgbClr val="FF0000"/>
                </a:solidFill>
              </a:rPr>
              <a:t>pos</a:t>
            </a:r>
            <a:r>
              <a:rPr lang="cs-CZ" sz="4800" smtClean="0"/>
              <a:t>louchat, sic ho nikdo nebude mít rád!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Epos je rozsáhlá epická báseň, epopej.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58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Utkali se herci kontra stavitelé, všichni se bavili a cítili skvěle.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/>
              <a:t>Utkali se herci kontra stavitelé, </a:t>
            </a:r>
            <a:r>
              <a:rPr lang="cs-CZ" sz="4800" strike="sngStrike" dirty="0"/>
              <a:t>všichni se bavili a cítili skvěle</a:t>
            </a:r>
            <a:r>
              <a:rPr lang="cs-CZ" sz="4800" strike="sngStrike" dirty="0" smtClean="0"/>
              <a:t>.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/>
              <a:t>Utkali se herci kontra stavitelé, </a:t>
            </a:r>
            <a:r>
              <a:rPr lang="cs-CZ" sz="4800" strike="sngStrike" dirty="0"/>
              <a:t>všichni se bavili a cítili skvěle</a:t>
            </a:r>
            <a:r>
              <a:rPr lang="cs-CZ" sz="4800" strike="sngStrike" dirty="0" smtClean="0"/>
              <a:t>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protiklad myšlenek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89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Utkali se herci </a:t>
            </a:r>
            <a:r>
              <a:rPr lang="cs-CZ" sz="4800" b="1" u="sng" smtClean="0">
                <a:solidFill>
                  <a:srgbClr val="FF0000"/>
                </a:solidFill>
              </a:rPr>
              <a:t>kontra st</a:t>
            </a:r>
            <a:r>
              <a:rPr lang="cs-CZ" sz="4800" smtClean="0"/>
              <a:t>avitelé, všichni se bavili a cítili skvěle.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Kontrast je protiklad myšlenek, obrazů projevující se např. volbou slov opačného významu.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99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Jablko bylo sladké jako med i Eva mu ho začala závidět.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/>
              <a:t>Jablko bylo sladké</a:t>
            </a:r>
            <a:r>
              <a:rPr lang="cs-CZ" sz="4800" dirty="0"/>
              <a:t> jako med i Eva mu ho </a:t>
            </a:r>
            <a:r>
              <a:rPr lang="cs-CZ" sz="4800" strike="sngStrike" dirty="0"/>
              <a:t>začala </a:t>
            </a:r>
            <a:r>
              <a:rPr lang="cs-CZ" sz="4800" strike="sngStrike" dirty="0" smtClean="0"/>
              <a:t>závidět.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/>
              <a:t>Jablko bylo sladké</a:t>
            </a:r>
            <a:r>
              <a:rPr lang="cs-CZ" sz="4800" dirty="0"/>
              <a:t> jako med i Eva mu ho </a:t>
            </a:r>
            <a:r>
              <a:rPr lang="cs-CZ" sz="4800" strike="sngStrike" dirty="0"/>
              <a:t>začala </a:t>
            </a:r>
            <a:r>
              <a:rPr lang="cs-CZ" sz="4800" strike="sngStrike" dirty="0" smtClean="0"/>
              <a:t>závidět.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divadelní hra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430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Jablko bylo sladké ja</a:t>
            </a:r>
            <a:r>
              <a:rPr lang="cs-CZ" sz="4800" b="1" u="sng" smtClean="0">
                <a:solidFill>
                  <a:srgbClr val="FF0000"/>
                </a:solidFill>
              </a:rPr>
              <a:t>ko med i E</a:t>
            </a:r>
            <a:r>
              <a:rPr lang="cs-CZ" sz="4800" smtClean="0"/>
              <a:t>va mu ho začala závidět.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Komedie je veselá divadelní hra.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440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Protože jsem bohatý, krep i taft si také koupím na šaty.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 smtClean="0"/>
              <a:t>Protože jsem </a:t>
            </a:r>
            <a:r>
              <a:rPr lang="cs-CZ" sz="4800" strike="sngStrike" dirty="0"/>
              <a:t>bohatý,</a:t>
            </a:r>
            <a:r>
              <a:rPr lang="cs-CZ" sz="4800" dirty="0"/>
              <a:t> krep i taft si </a:t>
            </a:r>
            <a:r>
              <a:rPr lang="cs-CZ" sz="4800" dirty="0" smtClean="0"/>
              <a:t>také koupím </a:t>
            </a:r>
            <a:r>
              <a:rPr lang="cs-CZ" sz="4800" strike="sngStrike" dirty="0"/>
              <a:t>na </a:t>
            </a:r>
            <a:r>
              <a:rPr lang="cs-CZ" sz="4800" strike="sngStrike" dirty="0" smtClean="0"/>
              <a:t>šaty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 smtClean="0"/>
              <a:t>Protože jsem </a:t>
            </a:r>
            <a:r>
              <a:rPr lang="cs-CZ" sz="4800" strike="sngStrike" dirty="0"/>
              <a:t>bohatý</a:t>
            </a:r>
            <a:r>
              <a:rPr lang="cs-CZ" sz="4800" dirty="0"/>
              <a:t>, krep i taft si </a:t>
            </a:r>
            <a:r>
              <a:rPr lang="cs-CZ" sz="4800" dirty="0" smtClean="0"/>
              <a:t>také koupím </a:t>
            </a:r>
            <a:r>
              <a:rPr lang="cs-CZ" sz="4800" strike="sngStrike" dirty="0"/>
              <a:t>na </a:t>
            </a:r>
            <a:r>
              <a:rPr lang="cs-CZ" sz="4800" strike="sngStrike" dirty="0" smtClean="0"/>
              <a:t>šaty.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náhrobní nápis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471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Protože jsem bohatý, kr</a:t>
            </a:r>
            <a:r>
              <a:rPr lang="cs-CZ" sz="4800" b="1" u="sng" smtClean="0">
                <a:solidFill>
                  <a:srgbClr val="FF0000"/>
                </a:solidFill>
              </a:rPr>
              <a:t>ep</a:t>
            </a:r>
            <a:r>
              <a:rPr lang="cs-CZ" sz="4800" u="sng" smtClean="0">
                <a:solidFill>
                  <a:srgbClr val="FF0000"/>
                </a:solidFill>
              </a:rPr>
              <a:t> </a:t>
            </a:r>
            <a:r>
              <a:rPr lang="cs-CZ" sz="4800" b="1" u="sng" smtClean="0">
                <a:solidFill>
                  <a:srgbClr val="FF0000"/>
                </a:solidFill>
              </a:rPr>
              <a:t>i</a:t>
            </a:r>
            <a:r>
              <a:rPr lang="cs-CZ" sz="4800" u="sng" smtClean="0">
                <a:solidFill>
                  <a:srgbClr val="FF0000"/>
                </a:solidFill>
              </a:rPr>
              <a:t> </a:t>
            </a:r>
            <a:r>
              <a:rPr lang="cs-CZ" sz="4800" b="1" u="sng" smtClean="0">
                <a:solidFill>
                  <a:srgbClr val="FF0000"/>
                </a:solidFill>
              </a:rPr>
              <a:t>taf</a:t>
            </a:r>
            <a:r>
              <a:rPr lang="cs-CZ" sz="4800" smtClean="0"/>
              <a:t>t si také koupím na šaty.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Epitaf je náhrobní nápis, také text pro pohřební řeč.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481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Na váhu všichni cizinci koukali,      gramy prý doposud neznali.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/>
              <a:t>Na váhu</a:t>
            </a:r>
            <a:r>
              <a:rPr lang="cs-CZ" sz="4800" dirty="0"/>
              <a:t> </a:t>
            </a:r>
            <a:r>
              <a:rPr lang="cs-CZ" sz="4800" dirty="0" smtClean="0"/>
              <a:t>všichni cizinci </a:t>
            </a:r>
            <a:r>
              <a:rPr lang="cs-CZ" sz="4800" dirty="0"/>
              <a:t>koukali,      gramy prý </a:t>
            </a:r>
            <a:r>
              <a:rPr lang="cs-CZ" sz="4800" strike="sngStrike" dirty="0" smtClean="0"/>
              <a:t>doposud neznali</a:t>
            </a:r>
            <a:r>
              <a:rPr lang="cs-CZ" sz="4800" dirty="0" smtClean="0"/>
              <a:t>.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strike="sngStrike" dirty="0"/>
              <a:t>Na váhu</a:t>
            </a:r>
            <a:r>
              <a:rPr lang="cs-CZ" sz="4800" dirty="0"/>
              <a:t> </a:t>
            </a:r>
            <a:r>
              <a:rPr lang="cs-CZ" sz="4800" dirty="0" smtClean="0"/>
              <a:t>všichni cizinci </a:t>
            </a:r>
            <a:r>
              <a:rPr lang="cs-CZ" sz="4800" dirty="0"/>
              <a:t>koukali,      gramy prý </a:t>
            </a:r>
            <a:r>
              <a:rPr lang="cs-CZ" sz="4800" strike="sngStrike" dirty="0" smtClean="0"/>
              <a:t>doposud neznali.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báseň v obrazci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5120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Na váhu všichni cizinci kou</a:t>
            </a:r>
            <a:r>
              <a:rPr lang="cs-CZ" sz="4800" b="1" u="sng" smtClean="0">
                <a:solidFill>
                  <a:srgbClr val="FF0000"/>
                </a:solidFill>
              </a:rPr>
              <a:t>kali</a:t>
            </a:r>
            <a:r>
              <a:rPr lang="cs-CZ" sz="4800" smtClean="0"/>
              <a:t>,      </a:t>
            </a:r>
            <a:r>
              <a:rPr lang="cs-CZ" sz="4800" b="1" u="sng" smtClean="0">
                <a:solidFill>
                  <a:srgbClr val="FF0000"/>
                </a:solidFill>
              </a:rPr>
              <a:t>gram</a:t>
            </a:r>
            <a:r>
              <a:rPr lang="cs-CZ" sz="4800" smtClean="0"/>
              <a:t>y prý doposud neznali.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Kaligram je báseň uspořádaná do výtvarného obrazce.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522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Bez nápovědy – 10 bodů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Polib ret Olinky starší,                 já zakryju své oči radši.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První nápověda – 7 bodů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/>
              <a:t>Polib ret Olinky </a:t>
            </a:r>
            <a:r>
              <a:rPr lang="cs-CZ" sz="4800" dirty="0" smtClean="0"/>
              <a:t>starší,                 </a:t>
            </a:r>
            <a:r>
              <a:rPr lang="cs-CZ" sz="4800" strike="sngStrike" dirty="0"/>
              <a:t>já </a:t>
            </a:r>
            <a:r>
              <a:rPr lang="cs-CZ" sz="4800" strike="sngStrike" dirty="0" smtClean="0"/>
              <a:t>zakryju </a:t>
            </a:r>
            <a:r>
              <a:rPr lang="cs-CZ" sz="4800" strike="sngStrike" dirty="0"/>
              <a:t>své oči radši</a:t>
            </a:r>
            <a:r>
              <a:rPr lang="cs-CZ" sz="4800" strike="sngStrike" dirty="0" smtClean="0"/>
              <a:t>.</a:t>
            </a:r>
            <a:endParaRPr lang="cs-CZ" sz="4800" strike="sngStrike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Druhá nápověda – 4 body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/>
              <a:t>Polib ret Olinky </a:t>
            </a:r>
            <a:r>
              <a:rPr lang="cs-CZ" sz="4800" dirty="0" smtClean="0"/>
              <a:t>starší,                 </a:t>
            </a:r>
            <a:r>
              <a:rPr lang="cs-CZ" sz="4800" strike="sngStrike" dirty="0"/>
              <a:t>já </a:t>
            </a:r>
            <a:r>
              <a:rPr lang="cs-CZ" sz="4800" strike="sngStrike" dirty="0" smtClean="0"/>
              <a:t>zakryju </a:t>
            </a:r>
            <a:r>
              <a:rPr lang="cs-CZ" sz="4800" strike="sngStrike" dirty="0"/>
              <a:t>své oči </a:t>
            </a:r>
            <a:r>
              <a:rPr lang="cs-CZ" sz="4800" strike="sngStrike" dirty="0" smtClean="0"/>
              <a:t>radši.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solidFill>
                  <a:srgbClr val="00B050"/>
                </a:solidFill>
              </a:rPr>
              <a:t>Nápověda: text hudebního dramatu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chemeClr val="accent1"/>
                </a:solidFill>
              </a:rPr>
              <a:t>Najdi pojem</a:t>
            </a:r>
          </a:p>
        </p:txBody>
      </p:sp>
      <p:sp>
        <p:nvSpPr>
          <p:cNvPr id="552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2800" smtClean="0"/>
              <a:t>Vyhodnocení:</a:t>
            </a:r>
          </a:p>
          <a:p>
            <a:pPr marL="0" indent="0" algn="ctr">
              <a:buFont typeface="Arial" charset="0"/>
              <a:buNone/>
            </a:pPr>
            <a:endParaRPr lang="cs-CZ" sz="2800" smtClean="0"/>
          </a:p>
          <a:p>
            <a:pPr marL="0" indent="0" algn="ctr">
              <a:buFont typeface="Arial" charset="0"/>
              <a:buNone/>
            </a:pPr>
            <a:r>
              <a:rPr lang="cs-CZ" sz="4800" smtClean="0"/>
              <a:t>Po</a:t>
            </a:r>
            <a:r>
              <a:rPr lang="cs-CZ" sz="4800" b="1" u="sng" smtClean="0">
                <a:solidFill>
                  <a:srgbClr val="FF0000"/>
                </a:solidFill>
              </a:rPr>
              <a:t>lib</a:t>
            </a:r>
            <a:r>
              <a:rPr lang="cs-CZ" sz="4800" u="sng" smtClean="0">
                <a:solidFill>
                  <a:srgbClr val="FF0000"/>
                </a:solidFill>
              </a:rPr>
              <a:t> </a:t>
            </a:r>
            <a:r>
              <a:rPr lang="cs-CZ" sz="4800" b="1" u="sng" smtClean="0">
                <a:solidFill>
                  <a:srgbClr val="FF0000"/>
                </a:solidFill>
              </a:rPr>
              <a:t>ret</a:t>
            </a:r>
            <a:r>
              <a:rPr lang="cs-CZ" sz="4800" u="sng" smtClean="0">
                <a:solidFill>
                  <a:srgbClr val="FF0000"/>
                </a:solidFill>
              </a:rPr>
              <a:t> </a:t>
            </a:r>
            <a:r>
              <a:rPr lang="cs-CZ" sz="4800" b="1" u="sng" smtClean="0">
                <a:solidFill>
                  <a:srgbClr val="FF0000"/>
                </a:solidFill>
              </a:rPr>
              <a:t>O</a:t>
            </a:r>
            <a:r>
              <a:rPr lang="cs-CZ" sz="4800" smtClean="0"/>
              <a:t>linky starší,                já zakryju své oči radši.</a:t>
            </a:r>
          </a:p>
          <a:p>
            <a:pPr marL="0" indent="0" algn="ctr">
              <a:buFont typeface="Arial" charset="0"/>
              <a:buNone/>
            </a:pPr>
            <a:r>
              <a:rPr lang="cs-CZ" sz="3000" smtClean="0"/>
              <a:t>Libreto je text hudebního dramatu (opery, operety).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Vyhodnocení</a:t>
            </a:r>
          </a:p>
        </p:txBody>
      </p:sp>
      <p:sp>
        <p:nvSpPr>
          <p:cNvPr id="563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100-80 bodů – 1</a:t>
            </a:r>
          </a:p>
          <a:p>
            <a:r>
              <a:rPr lang="cs-CZ" dirty="0" smtClean="0"/>
              <a:t>79-60 bodů – 2</a:t>
            </a:r>
          </a:p>
          <a:p>
            <a:r>
              <a:rPr lang="cs-CZ" dirty="0" smtClean="0"/>
              <a:t>59-40 bodů – 3</a:t>
            </a:r>
          </a:p>
          <a:p>
            <a:r>
              <a:rPr lang="cs-CZ" dirty="0" smtClean="0"/>
              <a:t>39-20 bodů – 4</a:t>
            </a:r>
          </a:p>
          <a:p>
            <a:r>
              <a:rPr lang="cs-CZ" dirty="0" smtClean="0"/>
              <a:t>19 a méně bodů - 5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solidFill>
                  <a:srgbClr val="FF0000"/>
                </a:solidFill>
              </a:rPr>
              <a:t>Zdroj</a:t>
            </a:r>
          </a:p>
        </p:txBody>
      </p:sp>
      <p:sp>
        <p:nvSpPr>
          <p:cNvPr id="573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tvorba: Mgr. Josefa Omelková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519</TotalTime>
  <Words>1036</Words>
  <Application>Microsoft Office PowerPoint</Application>
  <PresentationFormat>Předvádění na obrazovce (4:3)</PresentationFormat>
  <Paragraphs>211</Paragraphs>
  <Slides>41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41</vt:i4>
      </vt:variant>
    </vt:vector>
  </HeadingPairs>
  <TitlesOfParts>
    <vt:vector size="44" baseType="lpstr">
      <vt:lpstr>Kapsle</vt:lpstr>
      <vt:lpstr>Motiv systému Office</vt:lpstr>
      <vt:lpstr>1_Motiv systému Office</vt:lpstr>
      <vt:lpstr>Prezentace aplikace PowerPoint</vt:lpstr>
      <vt:lpstr>POPIS MATERIÁLU</vt:lpstr>
      <vt:lpstr>Zadání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Najdi pojem</vt:lpstr>
      <vt:lpstr>Vyhodnocení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Omelkovi</cp:lastModifiedBy>
  <cp:revision>45</cp:revision>
  <dcterms:created xsi:type="dcterms:W3CDTF">2011-09-16T09:39:46Z</dcterms:created>
  <dcterms:modified xsi:type="dcterms:W3CDTF">2013-05-06T16:49:53Z</dcterms:modified>
</cp:coreProperties>
</file>