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90" r:id="rId4"/>
    <p:sldId id="282" r:id="rId5"/>
    <p:sldId id="281" r:id="rId6"/>
    <p:sldId id="279" r:id="rId7"/>
    <p:sldId id="271" r:id="rId8"/>
    <p:sldId id="287" r:id="rId9"/>
    <p:sldId id="293" r:id="rId10"/>
    <p:sldId id="291" r:id="rId11"/>
    <p:sldId id="276" r:id="rId12"/>
    <p:sldId id="278" r:id="rId13"/>
    <p:sldId id="274" r:id="rId14"/>
    <p:sldId id="296" r:id="rId15"/>
    <p:sldId id="294" r:id="rId16"/>
    <p:sldId id="286" r:id="rId17"/>
    <p:sldId id="266" r:id="rId18"/>
    <p:sldId id="288" r:id="rId19"/>
    <p:sldId id="289" r:id="rId20"/>
    <p:sldId id="257" r:id="rId21"/>
    <p:sldId id="270" r:id="rId22"/>
    <p:sldId id="295" r:id="rId23"/>
    <p:sldId id="272" r:id="rId24"/>
    <p:sldId id="277" r:id="rId25"/>
    <p:sldId id="285" r:id="rId26"/>
    <p:sldId id="292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3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20C8D6-E907-43CC-B500-82B69A703A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041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444F-9B0A-4FEF-8C9B-82E207088D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663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538EA6-EE16-48E9-9090-8464EA2D625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766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8EC01-B500-4562-A8A4-FBCAEAD46B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338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3D993B-EA74-4E04-AE20-3CC7774BEAC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76627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51553-A4C9-4239-9881-44D5D29A0A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3370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0BE415-C3FD-40EA-9553-0C62DC2E71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154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E3CD11-DB4D-4610-A8D8-74EF999EA5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784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0C374C-66EC-4156-9479-E61A3745924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2533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F6B3BD-3244-4A4B-99AB-4631FA7403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2645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609092-62D2-421C-899C-C478CCFA91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606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327BE56A-7CCE-40D7-B395-FE55EFC9B4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microsoft.com/office/2007/relationships/hdphoto" Target="../media/hdphoto4.wdp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microsoft.com/office/2007/relationships/hdphoto" Target="../media/hdphoto3.wdp"/><Relationship Id="rId4" Type="http://schemas.openxmlformats.org/officeDocument/2006/relationships/image" Target="../media/image2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15.2.2014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VY_32_INOVACE_11A_Z6_17_Bažiny a 		                  umělé vodní nádrže	  		   		               	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slova:        bažina, rybník,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přehradní nádrž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3732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 pojmy bažina, rybník,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přehradní nádrž,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dozví se o jejich vzniku a využití.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066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20509" y="2967335"/>
            <a:ext cx="2702984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Bažiny</a:t>
            </a:r>
            <a:endParaRPr lang="cs-CZ" sz="6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298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11" t="11346" r="15150" b="56608"/>
          <a:stretch/>
        </p:blipFill>
        <p:spPr>
          <a:xfrm rot="10800000">
            <a:off x="251520" y="2261852"/>
            <a:ext cx="6048672" cy="443138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19" y="476672"/>
            <a:ext cx="85689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Víš, jak vznikají bažiny?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19675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Pokud ne, pomůže ti další obrázek.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131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68" t="58499" r="39589" b="6525"/>
          <a:stretch/>
        </p:blipFill>
        <p:spPr>
          <a:xfrm>
            <a:off x="34988" y="87667"/>
            <a:ext cx="5184576" cy="668266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96136" y="260648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Podle obrázku popiš, </a:t>
            </a:r>
            <a:endParaRPr lang="cs-CZ" sz="2000" dirty="0" smtClean="0"/>
          </a:p>
          <a:p>
            <a:r>
              <a:rPr lang="cs-CZ" sz="2000" dirty="0" smtClean="0"/>
              <a:t>jak </a:t>
            </a:r>
            <a:r>
              <a:rPr lang="cs-CZ" sz="2000" dirty="0" smtClean="0"/>
              <a:t>vznikají bažiny.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00092" y="1268760"/>
            <a:ext cx="39244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Co přinášejí do jezera vodní toky?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433662"/>
            <a:ext cx="3707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toky přinášejí do jezer písek a hlínu. Jezero se zanáší a jeho plocha se postupně zmenšuje.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4737918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 břehů zarůstá  rostlinami a jezero se postupně mění v bažinu.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4747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87591"/>
            <a:ext cx="8352928" cy="55704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59023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je tedy</a:t>
            </a:r>
            <a:r>
              <a:rPr lang="cs-CZ" sz="2400" b="1" dirty="0" smtClean="0"/>
              <a:t> bažina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92696"/>
            <a:ext cx="8892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b="1" dirty="0" smtClean="0"/>
              <a:t>Je to trvale zamokřená území</a:t>
            </a:r>
            <a:r>
              <a:rPr lang="cs-CZ" altLang="cs-CZ" sz="2000" dirty="0" smtClean="0"/>
              <a:t> porostlá rákosím a vlhkomilnými rostlinami.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7657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468313" y="6156325"/>
            <a:ext cx="84963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sz="2400" dirty="0" smtClean="0">
                <a:effectLst/>
              </a:rPr>
              <a:t>Rašeliniště jsou využívány jako zdroj rašeliny</a:t>
            </a:r>
            <a:r>
              <a:rPr lang="cs-CZ" sz="2400" dirty="0"/>
              <a:t>.</a:t>
            </a:r>
            <a:endParaRPr lang="cs-CZ" altLang="cs-CZ" sz="2400" dirty="0"/>
          </a:p>
        </p:txBody>
      </p:sp>
      <p:pic>
        <p:nvPicPr>
          <p:cNvPr id="6147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213"/>
            <a:ext cx="6518275" cy="433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ovéPole 1"/>
          <p:cNvSpPr txBox="1">
            <a:spLocks noChangeArrowheads="1"/>
          </p:cNvSpPr>
          <p:nvPr/>
        </p:nvSpPr>
        <p:spPr bwMode="auto">
          <a:xfrm>
            <a:off x="323850" y="188913"/>
            <a:ext cx="8640763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 dirty="0"/>
              <a:t>Rašeliniště</a:t>
            </a:r>
            <a:r>
              <a:rPr lang="cs-CZ" altLang="cs-CZ" sz="2000" dirty="0"/>
              <a:t> (také </a:t>
            </a:r>
            <a:r>
              <a:rPr lang="cs-CZ" altLang="cs-CZ" sz="2000" b="1" dirty="0"/>
              <a:t>blata</a:t>
            </a:r>
            <a:r>
              <a:rPr lang="cs-CZ" altLang="cs-CZ" sz="2000" dirty="0"/>
              <a:t> nebo </a:t>
            </a:r>
            <a:r>
              <a:rPr lang="cs-CZ" altLang="cs-CZ" sz="2000" b="1" dirty="0"/>
              <a:t>slatě</a:t>
            </a:r>
            <a:r>
              <a:rPr lang="cs-CZ" altLang="cs-CZ" sz="2000" dirty="0" smtClean="0"/>
              <a:t>). </a:t>
            </a:r>
            <a:r>
              <a:rPr lang="cs-CZ" altLang="cs-CZ" sz="2000" dirty="0"/>
              <a:t>Jde o bažinný ekosystém, který je trvale zamokřen pramenitou nebo dešťovou vodou. Odumřelé části rostlinného společenstva se shromažďují a ve spodních vrstvách a za nepřístupu vzduchu se přetvářejí na rašelinu.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151837" y="1340768"/>
            <a:ext cx="68403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Umělé vodní nádrže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2996952"/>
            <a:ext cx="80648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Co patří mezi umělé vodní nádrže?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998494" y="4122946"/>
            <a:ext cx="3147015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rybníky</a:t>
            </a:r>
          </a:p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 </a:t>
            </a:r>
          </a:p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přehrady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2244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8582" y="2348880"/>
            <a:ext cx="390683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Přehrady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455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vznikají přehrady?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0843" y="879103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řehrazením </a:t>
            </a:r>
            <a:r>
              <a:rPr lang="cs-CZ" sz="2400" dirty="0" smtClean="0"/>
              <a:t>koryt řek </a:t>
            </a:r>
            <a:r>
              <a:rPr lang="cs-CZ" sz="2400" dirty="0" smtClean="0"/>
              <a:t>hrázemi.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5229200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Na obrázcích je údolní nádrž vybudovaná na řece Vltavě. </a:t>
            </a:r>
            <a:r>
              <a:rPr lang="cs-CZ" sz="2000" dirty="0"/>
              <a:t>J</a:t>
            </a:r>
            <a:r>
              <a:rPr lang="cs-CZ" sz="2000" dirty="0" smtClean="0">
                <a:effectLst/>
              </a:rPr>
              <a:t>de  o největší vodní plochu na území ČR. </a:t>
            </a:r>
            <a:endParaRPr lang="cs-CZ" sz="2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836712"/>
            <a:ext cx="4001008" cy="60015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556792"/>
            <a:ext cx="4896544" cy="367240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9512" y="6244863"/>
            <a:ext cx="4717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Víš, o jakou přehradu se jedná?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116632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Lipno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78388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179512" y="6351711"/>
            <a:ext cx="496855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Pohled na horní a střední nádrž z </a:t>
            </a:r>
            <a:r>
              <a:rPr lang="cs-CZ" altLang="cs-CZ" sz="2000" dirty="0" smtClean="0"/>
              <a:t>Děvína.</a:t>
            </a:r>
            <a:endParaRPr lang="cs-CZ" altLang="cs-CZ" sz="2000" dirty="0"/>
          </a:p>
        </p:txBody>
      </p:sp>
      <p:pic>
        <p:nvPicPr>
          <p:cNvPr id="8195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75" y="2006600"/>
            <a:ext cx="8883650" cy="284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130175" y="5157192"/>
            <a:ext cx="87630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Horní nádrž slouží pro </a:t>
            </a:r>
            <a:r>
              <a:rPr lang="cs-CZ" altLang="cs-CZ" sz="2000" b="1" dirty="0"/>
              <a:t>rekreaci</a:t>
            </a:r>
            <a:r>
              <a:rPr lang="cs-CZ" altLang="cs-CZ" sz="2000" dirty="0"/>
              <a:t>, střední je přírodní rezervací s ostrůvky pro </a:t>
            </a:r>
            <a:r>
              <a:rPr lang="cs-CZ" altLang="cs-CZ" sz="2000" b="1" dirty="0" smtClean="0"/>
              <a:t>hnízdění</a:t>
            </a:r>
            <a:r>
              <a:rPr lang="cs-CZ" altLang="cs-CZ" sz="2000" dirty="0" smtClean="0"/>
              <a:t> </a:t>
            </a:r>
            <a:r>
              <a:rPr lang="cs-CZ" altLang="cs-CZ" sz="2000" b="1" dirty="0"/>
              <a:t>ptáků</a:t>
            </a:r>
            <a:r>
              <a:rPr lang="cs-CZ" altLang="cs-CZ" sz="2000" dirty="0"/>
              <a:t> a dolní pro </a:t>
            </a:r>
            <a:r>
              <a:rPr lang="cs-CZ" altLang="cs-CZ" sz="2000" b="1" dirty="0"/>
              <a:t>závlahy</a:t>
            </a:r>
            <a:r>
              <a:rPr lang="cs-CZ" altLang="cs-CZ" sz="2000" dirty="0"/>
              <a:t>, výrobu </a:t>
            </a:r>
            <a:r>
              <a:rPr lang="cs-CZ" altLang="cs-CZ" sz="2000" b="1" dirty="0" smtClean="0"/>
              <a:t>elektřiny, </a:t>
            </a:r>
            <a:r>
              <a:rPr lang="cs-CZ" altLang="cs-CZ" sz="2000" dirty="0" smtClean="0"/>
              <a:t>k </a:t>
            </a:r>
            <a:r>
              <a:rPr lang="cs-CZ" altLang="cs-CZ" sz="2000" b="1" dirty="0" smtClean="0"/>
              <a:t>rekreaci</a:t>
            </a:r>
            <a:r>
              <a:rPr lang="cs-CZ" altLang="cs-CZ" sz="2000" dirty="0" smtClean="0"/>
              <a:t>  </a:t>
            </a:r>
            <a:r>
              <a:rPr lang="cs-CZ" altLang="cs-CZ" sz="2000" dirty="0"/>
              <a:t>a </a:t>
            </a:r>
            <a:r>
              <a:rPr lang="cs-CZ" altLang="cs-CZ" sz="2000" b="1" dirty="0" smtClean="0"/>
              <a:t>rybolovu.</a:t>
            </a:r>
            <a:endParaRPr lang="cs-CZ" alt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52846" y="44624"/>
            <a:ext cx="88836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Vodní dílo Nové Mlýny</a:t>
            </a:r>
            <a:r>
              <a:rPr lang="cs-CZ" sz="2000" dirty="0" smtClean="0">
                <a:effectLst/>
              </a:rPr>
              <a:t> je kaskáda přehradních nádrží</a:t>
            </a:r>
            <a:r>
              <a:rPr lang="cs-CZ" sz="2000" dirty="0" smtClean="0"/>
              <a:t> </a:t>
            </a:r>
            <a:r>
              <a:rPr lang="cs-CZ" sz="2000" dirty="0" smtClean="0">
                <a:effectLst/>
              </a:rPr>
              <a:t>na jihu Moravy</a:t>
            </a:r>
            <a:r>
              <a:rPr lang="cs-CZ" sz="2000" dirty="0"/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175" y="1475492"/>
            <a:ext cx="8763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Dokážeš vyjmenovat využití vodních nádrží?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0175" y="1052736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00110"/>
            <a:ext cx="87136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652626"/>
            <a:ext cx="87136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je na mapě. Kolik přehradních nádrží ji tvoří?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084674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které řece byly vybudovány?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2" grpId="0"/>
      <p:bldP spid="3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052736"/>
            <a:ext cx="8348663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ovéPole 3"/>
          <p:cNvSpPr txBox="1">
            <a:spLocks noChangeArrowheads="1"/>
          </p:cNvSpPr>
          <p:nvPr/>
        </p:nvSpPr>
        <p:spPr bwMode="auto">
          <a:xfrm>
            <a:off x="0" y="369888"/>
            <a:ext cx="9144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/>
              <a:t>Střední nádrž </a:t>
            </a:r>
            <a:r>
              <a:rPr lang="cs-CZ" altLang="cs-CZ" sz="2000" dirty="0" smtClean="0"/>
              <a:t>se jmenuje Věstonická a je </a:t>
            </a:r>
            <a:r>
              <a:rPr lang="cs-CZ" altLang="cs-CZ" sz="2000" dirty="0"/>
              <a:t>chráněnou </a:t>
            </a:r>
            <a:r>
              <a:rPr lang="cs-CZ" altLang="cs-CZ" sz="2000" b="1" dirty="0"/>
              <a:t>přírodní </a:t>
            </a:r>
            <a:r>
              <a:rPr lang="cs-CZ" altLang="cs-CZ" sz="2000" b="1" dirty="0" smtClean="0"/>
              <a:t>rezervací</a:t>
            </a:r>
            <a:r>
              <a:rPr lang="cs-CZ" altLang="cs-CZ" sz="2000" dirty="0" smtClean="0"/>
              <a:t>.</a:t>
            </a:r>
            <a:endParaRPr lang="cs-CZ" alt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949280"/>
            <a:ext cx="849287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na mapě České republiky další přehradní nádrže.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238" y="796925"/>
            <a:ext cx="7196137" cy="539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0" y="116632"/>
            <a:ext cx="8964613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dirty="0" smtClean="0"/>
              <a:t>Na které řece Brněnská přehrada leží? Odhadni, k jakým účelům slouží tato přehrada.</a:t>
            </a:r>
            <a:endParaRPr lang="cs-CZ" altLang="cs-CZ" sz="2000" dirty="0"/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179389" y="6453188"/>
            <a:ext cx="835305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/>
              <a:t>Pohled na Brněnskou přehradu a hrad Veveří.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971476" y="824518"/>
            <a:ext cx="82810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Leží na řece Svratce. Přehrada slouží k rekreaci a také jako zdroj elektrické energie.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3071" y="797333"/>
            <a:ext cx="6453305" cy="483997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231031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Některé p</a:t>
            </a:r>
            <a:r>
              <a:rPr lang="cs-CZ" sz="2400" dirty="0" smtClean="0">
                <a:effectLst/>
              </a:rPr>
              <a:t>řehradní nádrže slouží jako zdroj </a:t>
            </a:r>
            <a:r>
              <a:rPr lang="cs-CZ" sz="2400" b="1" dirty="0" smtClean="0">
                <a:effectLst/>
              </a:rPr>
              <a:t>pitné vody.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661248"/>
            <a:ext cx="914399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Vodní zdroj Želivka</a:t>
            </a:r>
            <a:r>
              <a:rPr lang="cs-CZ" sz="2400" dirty="0"/>
              <a:t> je nejvýznamnější zdroj </a:t>
            </a:r>
            <a:r>
              <a:rPr lang="cs-CZ" sz="2400" b="1" dirty="0" smtClean="0">
                <a:effectLst/>
              </a:rPr>
              <a:t>pitné vody </a:t>
            </a:r>
            <a:r>
              <a:rPr lang="cs-CZ" sz="2400" dirty="0" smtClean="0">
                <a:effectLst/>
              </a:rPr>
              <a:t>pro Prahu a okolí. Pitná voda se získává úpravou povrchové vody akumulované ve vodárenské nádrži </a:t>
            </a:r>
            <a:r>
              <a:rPr lang="cs-CZ" sz="2400" b="1" dirty="0" smtClean="0">
                <a:effectLst/>
              </a:rPr>
              <a:t>Švihov</a:t>
            </a:r>
            <a:r>
              <a:rPr lang="cs-CZ" sz="2400" dirty="0" smtClean="0">
                <a:effectLst/>
              </a:rPr>
              <a:t>. Najdi na mapě.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788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09339" y="2420888"/>
            <a:ext cx="352532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Rybníky</a:t>
            </a:r>
            <a:endParaRPr lang="cs-CZ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4437112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Znáš dva největší rybníky v naší zemi?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5373216"/>
            <a:ext cx="7488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čemu jsou rybníky většinou určené?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7852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2493301"/>
            <a:ext cx="8964488" cy="230385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4953942"/>
            <a:ext cx="8892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Na rybníku je možné pozorovat </a:t>
            </a:r>
            <a:r>
              <a:rPr lang="cs-CZ" sz="2400" b="1" dirty="0" smtClean="0">
                <a:effectLst/>
              </a:rPr>
              <a:t>zakřivení</a:t>
            </a:r>
            <a:r>
              <a:rPr lang="cs-CZ" sz="2400" dirty="0" smtClean="0">
                <a:effectLst/>
              </a:rPr>
              <a:t> zeměkoule. Při pohledu napříč přes rybník (asi 2,5 km) je to na svislici 37,6 cm. Vše, co je menší než necelých 40 cm zmizí na druhé straně rybníka za obzorem.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40439"/>
            <a:ext cx="8856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400" b="1" dirty="0" smtClean="0">
                <a:solidFill>
                  <a:srgbClr val="FF0000"/>
                </a:solidFill>
              </a:rPr>
              <a:t>Rožmberk</a:t>
            </a:r>
            <a:r>
              <a:rPr lang="cs-CZ" altLang="cs-CZ" sz="2400" dirty="0" smtClean="0"/>
              <a:t> je </a:t>
            </a:r>
            <a:r>
              <a:rPr lang="cs-CZ" altLang="cs-CZ" sz="2400" b="1" dirty="0" smtClean="0"/>
              <a:t>největší </a:t>
            </a:r>
            <a:r>
              <a:rPr lang="cs-CZ" altLang="cs-CZ" sz="2400" dirty="0" smtClean="0"/>
              <a:t>rybník v České republice. Nachází se v okrese Jindřichův Hradec přibližně 6 km severně od Třeboně.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208946"/>
            <a:ext cx="88569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Rybník se loví jednou za dva roky. Na tradiční výlov vždy přijíždí desetitisíce lidí a je pro ně připravený bohatý kulturní program.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44152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0" y="0"/>
            <a:ext cx="914400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/>
              <a:t>Druhým největším</a:t>
            </a:r>
            <a:r>
              <a:rPr lang="cs-CZ" altLang="cs-CZ" sz="2000" dirty="0"/>
              <a:t> rybníkem v jižních Čechách je </a:t>
            </a:r>
            <a:r>
              <a:rPr lang="cs-CZ" altLang="cs-CZ" sz="2000" b="1" dirty="0">
                <a:solidFill>
                  <a:srgbClr val="FF3300"/>
                </a:solidFill>
              </a:rPr>
              <a:t>Bezdrev </a:t>
            </a:r>
            <a:r>
              <a:rPr lang="cs-CZ" altLang="cs-CZ" sz="2000" dirty="0"/>
              <a:t>u Hluboké nad </a:t>
            </a:r>
            <a:r>
              <a:rPr lang="cs-CZ" altLang="cs-CZ" sz="2000" dirty="0" smtClean="0"/>
              <a:t>Vltavou. </a:t>
            </a:r>
            <a:r>
              <a:rPr lang="cs-CZ" sz="2000" dirty="0" smtClean="0">
                <a:effectLst/>
              </a:rPr>
              <a:t>Účelem stavby rybníka byl především chov </a:t>
            </a:r>
            <a:r>
              <a:rPr lang="cs-CZ" sz="2000" dirty="0" smtClean="0">
                <a:effectLst/>
              </a:rPr>
              <a:t>ryb. Která ryba je asi nejhojněji zastoupená? </a:t>
            </a:r>
            <a:endParaRPr lang="cs-CZ" altLang="cs-CZ" sz="20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643" y="1015663"/>
            <a:ext cx="7776864" cy="58326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54713"/>
            <a:ext cx="7848872" cy="588665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896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Máchovo jezero</a:t>
            </a:r>
            <a:r>
              <a:rPr lang="cs-CZ" sz="2000" dirty="0" smtClean="0">
                <a:effectLst/>
              </a:rPr>
              <a:t> ( Velký rybník </a:t>
            </a:r>
            <a:r>
              <a:rPr lang="cs-CZ" sz="2000" b="1" dirty="0" smtClean="0">
                <a:effectLst/>
              </a:rPr>
              <a:t>)</a:t>
            </a:r>
            <a:r>
              <a:rPr lang="cs-CZ" sz="2000" dirty="0" smtClean="0">
                <a:effectLst/>
              </a:rPr>
              <a:t> je největší rybník v Libereckém kraji. Byl založen v 14. století Karlem IV.  Je využíván hlavně pro rekreaci.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268760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názvu má jezero, ale je to rybník. Víš, o jaký známý rybník v ČR se jedná?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8367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69690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Znáš nějaké další rybníky v České republice?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pPr algn="ctr"/>
            <a:r>
              <a:rPr lang="cs-CZ" sz="3200" dirty="0" smtClean="0"/>
              <a:t>Najdi je na mapě.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399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250824" y="201989"/>
            <a:ext cx="77771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 u="sng" dirty="0">
                <a:solidFill>
                  <a:srgbClr val="FF3300"/>
                </a:solidFill>
              </a:rPr>
              <a:t>Bažiny 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-2" y="706814"/>
            <a:ext cx="9036497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/>
              <a:t>jsou </a:t>
            </a:r>
            <a:r>
              <a:rPr lang="cs-CZ" altLang="cs-CZ" sz="2400" b="1" dirty="0"/>
              <a:t>trvale zamokřená území</a:t>
            </a:r>
            <a:r>
              <a:rPr lang="cs-CZ" altLang="cs-CZ" sz="2400" dirty="0"/>
              <a:t> porostlá </a:t>
            </a:r>
            <a:r>
              <a:rPr lang="cs-CZ" altLang="cs-CZ" sz="2400" u="sng" dirty="0"/>
              <a:t>rákosím</a:t>
            </a:r>
            <a:r>
              <a:rPr lang="cs-CZ" altLang="cs-CZ" sz="2400" dirty="0"/>
              <a:t> a </a:t>
            </a:r>
            <a:r>
              <a:rPr lang="cs-CZ" altLang="cs-CZ" sz="2400" u="sng" dirty="0"/>
              <a:t>vlhkomilnými rostlinami</a:t>
            </a:r>
            <a:r>
              <a:rPr lang="cs-CZ" altLang="cs-CZ" sz="2400" dirty="0"/>
              <a:t> ( </a:t>
            </a:r>
            <a:r>
              <a:rPr lang="cs-CZ" altLang="cs-CZ" sz="2400" b="1" dirty="0">
                <a:solidFill>
                  <a:schemeClr val="hlink"/>
                </a:solidFill>
              </a:rPr>
              <a:t>slatiny na Šumavě</a:t>
            </a:r>
            <a:r>
              <a:rPr lang="cs-CZ" altLang="cs-CZ" sz="2400" dirty="0"/>
              <a:t> ). </a:t>
            </a:r>
            <a:endParaRPr lang="cs-CZ" altLang="cs-CZ" sz="2400" dirty="0" smtClean="0"/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 smtClean="0"/>
              <a:t>Vznikají </a:t>
            </a:r>
            <a:r>
              <a:rPr lang="cs-CZ" altLang="cs-CZ" sz="2400" dirty="0"/>
              <a:t>zanášením jezer</a:t>
            </a:r>
            <a:r>
              <a:rPr lang="cs-CZ" altLang="cs-CZ" sz="2400" dirty="0" smtClean="0"/>
              <a:t>. </a:t>
            </a:r>
            <a:endParaRPr lang="cs-CZ" altLang="cs-CZ" sz="2400" dirty="0"/>
          </a:p>
        </p:txBody>
      </p:sp>
      <p:sp>
        <p:nvSpPr>
          <p:cNvPr id="2052" name="Text Box 11"/>
          <p:cNvSpPr txBox="1">
            <a:spLocks noChangeArrowheads="1"/>
          </p:cNvSpPr>
          <p:nvPr/>
        </p:nvSpPr>
        <p:spPr bwMode="auto">
          <a:xfrm>
            <a:off x="107949" y="2391271"/>
            <a:ext cx="39592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 u="sng" dirty="0">
                <a:solidFill>
                  <a:srgbClr val="FF3300"/>
                </a:solidFill>
              </a:rPr>
              <a:t>Umělé vodní nádrže</a:t>
            </a:r>
          </a:p>
        </p:txBody>
      </p:sp>
      <p:sp>
        <p:nvSpPr>
          <p:cNvPr id="2053" name="Text Box 12"/>
          <p:cNvSpPr txBox="1">
            <a:spLocks noChangeArrowheads="1"/>
          </p:cNvSpPr>
          <p:nvPr/>
        </p:nvSpPr>
        <p:spPr bwMode="auto">
          <a:xfrm>
            <a:off x="107949" y="3100605"/>
            <a:ext cx="8567738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-"/>
            </a:pPr>
            <a:r>
              <a:rPr lang="cs-CZ" altLang="cs-CZ" sz="2400" b="1" dirty="0">
                <a:solidFill>
                  <a:srgbClr val="FF3300"/>
                </a:solidFill>
              </a:rPr>
              <a:t>rybníky</a:t>
            </a:r>
            <a:r>
              <a:rPr lang="cs-CZ" altLang="cs-CZ" sz="2400" dirty="0">
                <a:solidFill>
                  <a:srgbClr val="FF3300"/>
                </a:solidFill>
              </a:rPr>
              <a:t> </a:t>
            </a:r>
            <a:r>
              <a:rPr lang="cs-CZ" altLang="cs-CZ" sz="2400" dirty="0"/>
              <a:t> – k chovu ryb ( </a:t>
            </a:r>
            <a:r>
              <a:rPr lang="cs-CZ" altLang="cs-CZ" sz="2400" b="1" dirty="0">
                <a:solidFill>
                  <a:schemeClr val="hlink"/>
                </a:solidFill>
              </a:rPr>
              <a:t>Rožmberk</a:t>
            </a:r>
            <a:r>
              <a:rPr lang="cs-CZ" altLang="cs-CZ" sz="2400" dirty="0"/>
              <a:t> )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>
                <a:solidFill>
                  <a:srgbClr val="FF3300"/>
                </a:solidFill>
              </a:rPr>
              <a:t>- </a:t>
            </a:r>
            <a:r>
              <a:rPr lang="cs-CZ" altLang="cs-CZ" sz="2400" b="1" dirty="0">
                <a:solidFill>
                  <a:srgbClr val="FF3300"/>
                </a:solidFill>
              </a:rPr>
              <a:t>přehrady</a:t>
            </a:r>
            <a:r>
              <a:rPr lang="cs-CZ" altLang="cs-CZ" sz="2400" dirty="0">
                <a:solidFill>
                  <a:srgbClr val="FF3300"/>
                </a:solidFill>
              </a:rPr>
              <a:t> </a:t>
            </a:r>
            <a:r>
              <a:rPr lang="cs-CZ" altLang="cs-CZ" sz="2400" dirty="0"/>
              <a:t>– výstavba hráze v korytě řeky (</a:t>
            </a:r>
            <a:r>
              <a:rPr lang="cs-CZ" altLang="cs-CZ" sz="2400" b="1" dirty="0">
                <a:solidFill>
                  <a:schemeClr val="hlink"/>
                </a:solidFill>
              </a:rPr>
              <a:t> Lipno</a:t>
            </a:r>
            <a:r>
              <a:rPr lang="cs-CZ" altLang="cs-CZ" sz="2400" dirty="0"/>
              <a:t> )</a:t>
            </a:r>
            <a:br>
              <a:rPr lang="cs-CZ" altLang="cs-CZ" sz="2400" dirty="0"/>
            </a:br>
            <a:r>
              <a:rPr lang="cs-CZ" altLang="cs-CZ" sz="2400" dirty="0"/>
              <a:t>                      význam : výroba </a:t>
            </a:r>
            <a:r>
              <a:rPr lang="cs-CZ" altLang="cs-CZ" sz="2400" b="1" dirty="0"/>
              <a:t>el. energie</a:t>
            </a:r>
            <a:r>
              <a:rPr lang="cs-CZ" altLang="cs-CZ" sz="2400" dirty="0"/>
              <a:t/>
            </a:r>
            <a:br>
              <a:rPr lang="cs-CZ" altLang="cs-CZ" sz="2400" dirty="0"/>
            </a:br>
            <a:r>
              <a:rPr lang="cs-CZ" altLang="cs-CZ" sz="2400" dirty="0"/>
              <a:t>                                      </a:t>
            </a:r>
            <a:r>
              <a:rPr lang="cs-CZ" altLang="cs-CZ" sz="2400" b="1" dirty="0"/>
              <a:t>zavlažování</a:t>
            </a:r>
            <a:r>
              <a:rPr lang="cs-CZ" altLang="cs-CZ" sz="2400" dirty="0"/>
              <a:t> polí</a:t>
            </a:r>
            <a:br>
              <a:rPr lang="cs-CZ" altLang="cs-CZ" sz="2400" dirty="0"/>
            </a:br>
            <a:r>
              <a:rPr lang="cs-CZ" altLang="cs-CZ" sz="2400" dirty="0"/>
              <a:t>                                      zdroj </a:t>
            </a:r>
            <a:r>
              <a:rPr lang="cs-CZ" altLang="cs-CZ" sz="2400" b="1" dirty="0"/>
              <a:t>pitné vody</a:t>
            </a:r>
            <a:br>
              <a:rPr lang="cs-CZ" altLang="cs-CZ" sz="2400" b="1" dirty="0"/>
            </a:br>
            <a:r>
              <a:rPr lang="cs-CZ" altLang="cs-CZ" sz="2400" dirty="0"/>
              <a:t>                                      </a:t>
            </a:r>
            <a:r>
              <a:rPr lang="cs-CZ" altLang="cs-CZ" sz="2400" b="1" dirty="0"/>
              <a:t>k rekreaci</a:t>
            </a:r>
            <a:br>
              <a:rPr lang="cs-CZ" altLang="cs-CZ" sz="2400" b="1" dirty="0"/>
            </a:br>
            <a:r>
              <a:rPr lang="cs-CZ" altLang="cs-CZ" sz="2400" b="1" dirty="0"/>
              <a:t>                                      ochrana před povodněmi</a:t>
            </a:r>
            <a:endParaRPr lang="cs-CZ" altLang="cs-CZ" sz="2400" b="1" dirty="0">
              <a:solidFill>
                <a:srgbClr val="FF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323528" y="274638"/>
            <a:ext cx="455605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Zanesení jezera nánosy</a:t>
            </a:r>
          </a:p>
        </p:txBody>
      </p:sp>
      <p:sp>
        <p:nvSpPr>
          <p:cNvPr id="3075" name="Freeform 3"/>
          <p:cNvSpPr>
            <a:spLocks/>
          </p:cNvSpPr>
          <p:nvPr/>
        </p:nvSpPr>
        <p:spPr bwMode="auto">
          <a:xfrm>
            <a:off x="684213" y="5084763"/>
            <a:ext cx="7848600" cy="1079500"/>
          </a:xfrm>
          <a:custGeom>
            <a:avLst/>
            <a:gdLst>
              <a:gd name="T0" fmla="*/ 2147483647 w 4944"/>
              <a:gd name="T1" fmla="*/ 0 h 680"/>
              <a:gd name="T2" fmla="*/ 2147483647 w 4944"/>
              <a:gd name="T3" fmla="*/ 0 h 680"/>
              <a:gd name="T4" fmla="*/ 2147483647 w 4944"/>
              <a:gd name="T5" fmla="*/ 2147483647 h 680"/>
              <a:gd name="T6" fmla="*/ 2147483647 w 4944"/>
              <a:gd name="T7" fmla="*/ 2147483647 h 680"/>
              <a:gd name="T8" fmla="*/ 2147483647 w 4944"/>
              <a:gd name="T9" fmla="*/ 2147483647 h 680"/>
              <a:gd name="T10" fmla="*/ 2147483647 w 4944"/>
              <a:gd name="T11" fmla="*/ 2147483647 h 680"/>
              <a:gd name="T12" fmla="*/ 2147483647 w 4944"/>
              <a:gd name="T13" fmla="*/ 2147483647 h 680"/>
              <a:gd name="T14" fmla="*/ 2147483647 w 4944"/>
              <a:gd name="T15" fmla="*/ 2147483647 h 680"/>
              <a:gd name="T16" fmla="*/ 2147483647 w 4944"/>
              <a:gd name="T17" fmla="*/ 2147483647 h 680"/>
              <a:gd name="T18" fmla="*/ 2147483647 w 4944"/>
              <a:gd name="T19" fmla="*/ 2147483647 h 680"/>
              <a:gd name="T20" fmla="*/ 2147483647 w 4944"/>
              <a:gd name="T21" fmla="*/ 2147483647 h 680"/>
              <a:gd name="T22" fmla="*/ 2147483647 w 4944"/>
              <a:gd name="T23" fmla="*/ 2147483647 h 680"/>
              <a:gd name="T24" fmla="*/ 0 w 4944"/>
              <a:gd name="T25" fmla="*/ 2147483647 h 680"/>
              <a:gd name="T26" fmla="*/ 2147483647 w 4944"/>
              <a:gd name="T27" fmla="*/ 0 h 680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4944"/>
              <a:gd name="T43" fmla="*/ 0 h 680"/>
              <a:gd name="T44" fmla="*/ 4944 w 4944"/>
              <a:gd name="T45" fmla="*/ 680 h 680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4944" h="680">
                <a:moveTo>
                  <a:pt x="46" y="0"/>
                </a:moveTo>
                <a:lnTo>
                  <a:pt x="4944" y="0"/>
                </a:lnTo>
                <a:lnTo>
                  <a:pt x="4933" y="49"/>
                </a:lnTo>
                <a:lnTo>
                  <a:pt x="4265" y="58"/>
                </a:lnTo>
                <a:lnTo>
                  <a:pt x="4128" y="317"/>
                </a:lnTo>
                <a:lnTo>
                  <a:pt x="3810" y="544"/>
                </a:lnTo>
                <a:lnTo>
                  <a:pt x="3085" y="680"/>
                </a:lnTo>
                <a:lnTo>
                  <a:pt x="2223" y="544"/>
                </a:lnTo>
                <a:lnTo>
                  <a:pt x="1542" y="453"/>
                </a:lnTo>
                <a:lnTo>
                  <a:pt x="1089" y="363"/>
                </a:lnTo>
                <a:lnTo>
                  <a:pt x="907" y="227"/>
                </a:lnTo>
                <a:lnTo>
                  <a:pt x="681" y="45"/>
                </a:lnTo>
                <a:lnTo>
                  <a:pt x="0" y="45"/>
                </a:lnTo>
                <a:lnTo>
                  <a:pt x="46" y="0"/>
                </a:lnTo>
                <a:close/>
              </a:path>
            </a:pathLst>
          </a:custGeom>
          <a:solidFill>
            <a:srgbClr val="0000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179388" y="3284538"/>
            <a:ext cx="863249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 smtClean="0"/>
              <a:t>. Postupné zanášení jezera pískem a bahnem.</a:t>
            </a:r>
            <a:endParaRPr lang="cs-CZ" altLang="cs-CZ" dirty="0"/>
          </a:p>
        </p:txBody>
      </p:sp>
      <p:sp>
        <p:nvSpPr>
          <p:cNvPr id="3077" name="Line 5"/>
          <p:cNvSpPr>
            <a:spLocks noChangeShapeType="1"/>
          </p:cNvSpPr>
          <p:nvPr/>
        </p:nvSpPr>
        <p:spPr bwMode="auto">
          <a:xfrm>
            <a:off x="684213" y="1844675"/>
            <a:ext cx="1008062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7235825" y="1125538"/>
            <a:ext cx="117633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rgbClr val="0000FF"/>
                </a:solidFill>
              </a:rPr>
              <a:t>odtok</a:t>
            </a:r>
          </a:p>
        </p:txBody>
      </p:sp>
      <p:sp>
        <p:nvSpPr>
          <p:cNvPr id="3079" name="Line 7"/>
          <p:cNvSpPr>
            <a:spLocks noChangeShapeType="1"/>
          </p:cNvSpPr>
          <p:nvPr/>
        </p:nvSpPr>
        <p:spPr bwMode="auto">
          <a:xfrm>
            <a:off x="7380288" y="1773238"/>
            <a:ext cx="1079500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3080" name="Oval 8"/>
          <p:cNvSpPr>
            <a:spLocks noChangeArrowheads="1"/>
          </p:cNvSpPr>
          <p:nvPr/>
        </p:nvSpPr>
        <p:spPr bwMode="auto">
          <a:xfrm>
            <a:off x="2484438" y="2133600"/>
            <a:ext cx="71437" cy="71438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3081" name="Oval 9"/>
          <p:cNvSpPr>
            <a:spLocks noChangeArrowheads="1"/>
          </p:cNvSpPr>
          <p:nvPr/>
        </p:nvSpPr>
        <p:spPr bwMode="auto">
          <a:xfrm>
            <a:off x="2555875" y="2276475"/>
            <a:ext cx="71438" cy="71438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3082" name="Oval 10"/>
          <p:cNvSpPr>
            <a:spLocks noChangeArrowheads="1"/>
          </p:cNvSpPr>
          <p:nvPr/>
        </p:nvSpPr>
        <p:spPr bwMode="auto">
          <a:xfrm>
            <a:off x="2411413" y="2205038"/>
            <a:ext cx="71437" cy="71437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3083" name="Oval 11"/>
          <p:cNvSpPr>
            <a:spLocks noChangeArrowheads="1"/>
          </p:cNvSpPr>
          <p:nvPr/>
        </p:nvSpPr>
        <p:spPr bwMode="auto">
          <a:xfrm>
            <a:off x="2627313" y="2133600"/>
            <a:ext cx="71437" cy="71438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grpSp>
        <p:nvGrpSpPr>
          <p:cNvPr id="3084" name="Group 12"/>
          <p:cNvGrpSpPr>
            <a:grpSpLocks/>
          </p:cNvGrpSpPr>
          <p:nvPr/>
        </p:nvGrpSpPr>
        <p:grpSpPr bwMode="auto">
          <a:xfrm>
            <a:off x="2484438" y="2205038"/>
            <a:ext cx="214312" cy="142875"/>
            <a:chOff x="1565" y="1389"/>
            <a:chExt cx="135" cy="90"/>
          </a:xfrm>
        </p:grpSpPr>
        <p:sp>
          <p:nvSpPr>
            <p:cNvPr id="3134" name="Oval 13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35" name="Oval 14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36" name="Oval 15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85" name="Group 16"/>
          <p:cNvGrpSpPr>
            <a:grpSpLocks/>
          </p:cNvGrpSpPr>
          <p:nvPr/>
        </p:nvGrpSpPr>
        <p:grpSpPr bwMode="auto">
          <a:xfrm>
            <a:off x="611188" y="1989138"/>
            <a:ext cx="7848600" cy="1079500"/>
            <a:chOff x="385" y="1253"/>
            <a:chExt cx="4944" cy="680"/>
          </a:xfrm>
        </p:grpSpPr>
        <p:sp>
          <p:nvSpPr>
            <p:cNvPr id="3121" name="Freeform 17"/>
            <p:cNvSpPr>
              <a:spLocks/>
            </p:cNvSpPr>
            <p:nvPr/>
          </p:nvSpPr>
          <p:spPr bwMode="auto">
            <a:xfrm>
              <a:off x="385" y="1253"/>
              <a:ext cx="4944" cy="680"/>
            </a:xfrm>
            <a:custGeom>
              <a:avLst/>
              <a:gdLst>
                <a:gd name="T0" fmla="*/ 46 w 4944"/>
                <a:gd name="T1" fmla="*/ 0 h 680"/>
                <a:gd name="T2" fmla="*/ 4944 w 4944"/>
                <a:gd name="T3" fmla="*/ 0 h 680"/>
                <a:gd name="T4" fmla="*/ 4933 w 4944"/>
                <a:gd name="T5" fmla="*/ 49 h 680"/>
                <a:gd name="T6" fmla="*/ 4265 w 4944"/>
                <a:gd name="T7" fmla="*/ 58 h 680"/>
                <a:gd name="T8" fmla="*/ 4128 w 4944"/>
                <a:gd name="T9" fmla="*/ 317 h 680"/>
                <a:gd name="T10" fmla="*/ 3810 w 4944"/>
                <a:gd name="T11" fmla="*/ 544 h 680"/>
                <a:gd name="T12" fmla="*/ 3085 w 4944"/>
                <a:gd name="T13" fmla="*/ 680 h 680"/>
                <a:gd name="T14" fmla="*/ 2223 w 4944"/>
                <a:gd name="T15" fmla="*/ 544 h 680"/>
                <a:gd name="T16" fmla="*/ 1542 w 4944"/>
                <a:gd name="T17" fmla="*/ 453 h 680"/>
                <a:gd name="T18" fmla="*/ 1089 w 4944"/>
                <a:gd name="T19" fmla="*/ 363 h 680"/>
                <a:gd name="T20" fmla="*/ 907 w 4944"/>
                <a:gd name="T21" fmla="*/ 227 h 680"/>
                <a:gd name="T22" fmla="*/ 681 w 4944"/>
                <a:gd name="T23" fmla="*/ 45 h 680"/>
                <a:gd name="T24" fmla="*/ 0 w 4944"/>
                <a:gd name="T25" fmla="*/ 45 h 680"/>
                <a:gd name="T26" fmla="*/ 46 w 4944"/>
                <a:gd name="T27" fmla="*/ 0 h 680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4944"/>
                <a:gd name="T43" fmla="*/ 0 h 680"/>
                <a:gd name="T44" fmla="*/ 4944 w 4944"/>
                <a:gd name="T45" fmla="*/ 680 h 680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4944" h="680">
                  <a:moveTo>
                    <a:pt x="46" y="0"/>
                  </a:moveTo>
                  <a:lnTo>
                    <a:pt x="4944" y="0"/>
                  </a:lnTo>
                  <a:lnTo>
                    <a:pt x="4933" y="49"/>
                  </a:lnTo>
                  <a:lnTo>
                    <a:pt x="4265" y="58"/>
                  </a:lnTo>
                  <a:lnTo>
                    <a:pt x="4128" y="317"/>
                  </a:lnTo>
                  <a:lnTo>
                    <a:pt x="3810" y="544"/>
                  </a:lnTo>
                  <a:lnTo>
                    <a:pt x="3085" y="680"/>
                  </a:lnTo>
                  <a:lnTo>
                    <a:pt x="2223" y="544"/>
                  </a:lnTo>
                  <a:lnTo>
                    <a:pt x="1542" y="453"/>
                  </a:lnTo>
                  <a:lnTo>
                    <a:pt x="1089" y="363"/>
                  </a:lnTo>
                  <a:lnTo>
                    <a:pt x="907" y="227"/>
                  </a:lnTo>
                  <a:lnTo>
                    <a:pt x="681" y="45"/>
                  </a:lnTo>
                  <a:lnTo>
                    <a:pt x="0" y="45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0000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  <p:grpSp>
          <p:nvGrpSpPr>
            <p:cNvPr id="3122" name="Group 18"/>
            <p:cNvGrpSpPr>
              <a:grpSpLocks/>
            </p:cNvGrpSpPr>
            <p:nvPr/>
          </p:nvGrpSpPr>
          <p:grpSpPr bwMode="auto">
            <a:xfrm>
              <a:off x="1383" y="1344"/>
              <a:ext cx="135" cy="90"/>
              <a:chOff x="1565" y="1389"/>
              <a:chExt cx="135" cy="90"/>
            </a:xfrm>
          </p:grpSpPr>
          <p:sp>
            <p:nvSpPr>
              <p:cNvPr id="3131" name="Oval 19"/>
              <p:cNvSpPr>
                <a:spLocks noChangeArrowheads="1"/>
              </p:cNvSpPr>
              <p:nvPr/>
            </p:nvSpPr>
            <p:spPr bwMode="auto">
              <a:xfrm>
                <a:off x="1610" y="1389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  <p:sp>
            <p:nvSpPr>
              <p:cNvPr id="3132" name="Oval 20"/>
              <p:cNvSpPr>
                <a:spLocks noChangeArrowheads="1"/>
              </p:cNvSpPr>
              <p:nvPr/>
            </p:nvSpPr>
            <p:spPr bwMode="auto">
              <a:xfrm>
                <a:off x="1565" y="1434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  <p:sp>
            <p:nvSpPr>
              <p:cNvPr id="3133" name="Oval 21"/>
              <p:cNvSpPr>
                <a:spLocks noChangeArrowheads="1"/>
              </p:cNvSpPr>
              <p:nvPr/>
            </p:nvSpPr>
            <p:spPr bwMode="auto">
              <a:xfrm>
                <a:off x="1655" y="1389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</p:grpSp>
        <p:grpSp>
          <p:nvGrpSpPr>
            <p:cNvPr id="3123" name="Group 22"/>
            <p:cNvGrpSpPr>
              <a:grpSpLocks/>
            </p:cNvGrpSpPr>
            <p:nvPr/>
          </p:nvGrpSpPr>
          <p:grpSpPr bwMode="auto">
            <a:xfrm>
              <a:off x="1383" y="1434"/>
              <a:ext cx="135" cy="90"/>
              <a:chOff x="1565" y="1389"/>
              <a:chExt cx="135" cy="90"/>
            </a:xfrm>
          </p:grpSpPr>
          <p:sp>
            <p:nvSpPr>
              <p:cNvPr id="3128" name="Oval 23"/>
              <p:cNvSpPr>
                <a:spLocks noChangeArrowheads="1"/>
              </p:cNvSpPr>
              <p:nvPr/>
            </p:nvSpPr>
            <p:spPr bwMode="auto">
              <a:xfrm>
                <a:off x="1610" y="1389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  <p:sp>
            <p:nvSpPr>
              <p:cNvPr id="3129" name="Oval 24"/>
              <p:cNvSpPr>
                <a:spLocks noChangeArrowheads="1"/>
              </p:cNvSpPr>
              <p:nvPr/>
            </p:nvSpPr>
            <p:spPr bwMode="auto">
              <a:xfrm>
                <a:off x="1565" y="1434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  <p:sp>
            <p:nvSpPr>
              <p:cNvPr id="3130" name="Oval 25"/>
              <p:cNvSpPr>
                <a:spLocks noChangeArrowheads="1"/>
              </p:cNvSpPr>
              <p:nvPr/>
            </p:nvSpPr>
            <p:spPr bwMode="auto">
              <a:xfrm>
                <a:off x="1655" y="1389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</p:grpSp>
        <p:grpSp>
          <p:nvGrpSpPr>
            <p:cNvPr id="3124" name="Group 26"/>
            <p:cNvGrpSpPr>
              <a:grpSpLocks/>
            </p:cNvGrpSpPr>
            <p:nvPr/>
          </p:nvGrpSpPr>
          <p:grpSpPr bwMode="auto">
            <a:xfrm>
              <a:off x="1292" y="1344"/>
              <a:ext cx="135" cy="90"/>
              <a:chOff x="1565" y="1389"/>
              <a:chExt cx="135" cy="90"/>
            </a:xfrm>
          </p:grpSpPr>
          <p:sp>
            <p:nvSpPr>
              <p:cNvPr id="3125" name="Oval 27"/>
              <p:cNvSpPr>
                <a:spLocks noChangeArrowheads="1"/>
              </p:cNvSpPr>
              <p:nvPr/>
            </p:nvSpPr>
            <p:spPr bwMode="auto">
              <a:xfrm>
                <a:off x="1610" y="1389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  <p:sp>
            <p:nvSpPr>
              <p:cNvPr id="3126" name="Oval 28"/>
              <p:cNvSpPr>
                <a:spLocks noChangeArrowheads="1"/>
              </p:cNvSpPr>
              <p:nvPr/>
            </p:nvSpPr>
            <p:spPr bwMode="auto">
              <a:xfrm>
                <a:off x="1565" y="1434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  <p:sp>
            <p:nvSpPr>
              <p:cNvPr id="3127" name="Oval 29"/>
              <p:cNvSpPr>
                <a:spLocks noChangeArrowheads="1"/>
              </p:cNvSpPr>
              <p:nvPr/>
            </p:nvSpPr>
            <p:spPr bwMode="auto">
              <a:xfrm>
                <a:off x="1655" y="1389"/>
                <a:ext cx="45" cy="45"/>
              </a:xfrm>
              <a:prstGeom prst="ellipse">
                <a:avLst/>
              </a:prstGeom>
              <a:solidFill>
                <a:srgbClr val="FFCC00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 eaLnBrk="0" hangingPunct="0"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cs-CZ" altLang="cs-CZ" sz="1800" dirty="0"/>
              </a:p>
            </p:txBody>
          </p:sp>
        </p:grpSp>
      </p:grpSp>
      <p:grpSp>
        <p:nvGrpSpPr>
          <p:cNvPr id="3086" name="Group 30"/>
          <p:cNvGrpSpPr>
            <a:grpSpLocks/>
          </p:cNvGrpSpPr>
          <p:nvPr/>
        </p:nvGrpSpPr>
        <p:grpSpPr bwMode="auto">
          <a:xfrm>
            <a:off x="2339975" y="2205038"/>
            <a:ext cx="214313" cy="142875"/>
            <a:chOff x="1565" y="1389"/>
            <a:chExt cx="135" cy="90"/>
          </a:xfrm>
        </p:grpSpPr>
        <p:sp>
          <p:nvSpPr>
            <p:cNvPr id="3118" name="Oval 31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9" name="Oval 32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20" name="Oval 33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87" name="Group 34"/>
          <p:cNvGrpSpPr>
            <a:grpSpLocks/>
          </p:cNvGrpSpPr>
          <p:nvPr/>
        </p:nvGrpSpPr>
        <p:grpSpPr bwMode="auto">
          <a:xfrm>
            <a:off x="2411413" y="2060575"/>
            <a:ext cx="214312" cy="142875"/>
            <a:chOff x="1565" y="1389"/>
            <a:chExt cx="135" cy="90"/>
          </a:xfrm>
        </p:grpSpPr>
        <p:sp>
          <p:nvSpPr>
            <p:cNvPr id="3115" name="Oval 35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6" name="Oval 36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7" name="Oval 37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88" name="Group 38"/>
          <p:cNvGrpSpPr>
            <a:grpSpLocks/>
          </p:cNvGrpSpPr>
          <p:nvPr/>
        </p:nvGrpSpPr>
        <p:grpSpPr bwMode="auto">
          <a:xfrm>
            <a:off x="2411413" y="2349500"/>
            <a:ext cx="214312" cy="142875"/>
            <a:chOff x="1565" y="1389"/>
            <a:chExt cx="135" cy="90"/>
          </a:xfrm>
        </p:grpSpPr>
        <p:sp>
          <p:nvSpPr>
            <p:cNvPr id="3112" name="Oval 39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3" name="Oval 40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4" name="Oval 41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89" name="Group 42"/>
          <p:cNvGrpSpPr>
            <a:grpSpLocks/>
          </p:cNvGrpSpPr>
          <p:nvPr/>
        </p:nvGrpSpPr>
        <p:grpSpPr bwMode="auto">
          <a:xfrm>
            <a:off x="2916238" y="2276475"/>
            <a:ext cx="214312" cy="142875"/>
            <a:chOff x="1565" y="1389"/>
            <a:chExt cx="135" cy="90"/>
          </a:xfrm>
        </p:grpSpPr>
        <p:sp>
          <p:nvSpPr>
            <p:cNvPr id="3109" name="Oval 43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0" name="Oval 44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11" name="Oval 45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90" name="Group 46"/>
          <p:cNvGrpSpPr>
            <a:grpSpLocks/>
          </p:cNvGrpSpPr>
          <p:nvPr/>
        </p:nvGrpSpPr>
        <p:grpSpPr bwMode="auto">
          <a:xfrm>
            <a:off x="2700338" y="2420938"/>
            <a:ext cx="214312" cy="142875"/>
            <a:chOff x="1565" y="1389"/>
            <a:chExt cx="135" cy="90"/>
          </a:xfrm>
        </p:grpSpPr>
        <p:sp>
          <p:nvSpPr>
            <p:cNvPr id="3106" name="Oval 47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07" name="Oval 48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08" name="Oval 49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91" name="Group 50"/>
          <p:cNvGrpSpPr>
            <a:grpSpLocks/>
          </p:cNvGrpSpPr>
          <p:nvPr/>
        </p:nvGrpSpPr>
        <p:grpSpPr bwMode="auto">
          <a:xfrm>
            <a:off x="2916238" y="2133600"/>
            <a:ext cx="214312" cy="142875"/>
            <a:chOff x="1565" y="1389"/>
            <a:chExt cx="135" cy="90"/>
          </a:xfrm>
        </p:grpSpPr>
        <p:sp>
          <p:nvSpPr>
            <p:cNvPr id="3103" name="Oval 51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04" name="Oval 52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05" name="Oval 53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grpSp>
        <p:nvGrpSpPr>
          <p:cNvPr id="3092" name="Group 54"/>
          <p:cNvGrpSpPr>
            <a:grpSpLocks/>
          </p:cNvGrpSpPr>
          <p:nvPr/>
        </p:nvGrpSpPr>
        <p:grpSpPr bwMode="auto">
          <a:xfrm>
            <a:off x="3203575" y="2276475"/>
            <a:ext cx="214313" cy="142875"/>
            <a:chOff x="1565" y="1389"/>
            <a:chExt cx="135" cy="90"/>
          </a:xfrm>
        </p:grpSpPr>
        <p:sp>
          <p:nvSpPr>
            <p:cNvPr id="3100" name="Oval 55"/>
            <p:cNvSpPr>
              <a:spLocks noChangeArrowheads="1"/>
            </p:cNvSpPr>
            <p:nvPr/>
          </p:nvSpPr>
          <p:spPr bwMode="auto">
            <a:xfrm>
              <a:off x="1610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01" name="Oval 56"/>
            <p:cNvSpPr>
              <a:spLocks noChangeArrowheads="1"/>
            </p:cNvSpPr>
            <p:nvPr/>
          </p:nvSpPr>
          <p:spPr bwMode="auto">
            <a:xfrm>
              <a:off x="1565" y="1434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  <p:sp>
          <p:nvSpPr>
            <p:cNvPr id="3102" name="Oval 57"/>
            <p:cNvSpPr>
              <a:spLocks noChangeArrowheads="1"/>
            </p:cNvSpPr>
            <p:nvPr/>
          </p:nvSpPr>
          <p:spPr bwMode="auto">
            <a:xfrm>
              <a:off x="1655" y="1389"/>
              <a:ext cx="45" cy="45"/>
            </a:xfrm>
            <a:prstGeom prst="ellipse">
              <a:avLst/>
            </a:prstGeom>
            <a:solidFill>
              <a:srgbClr val="FFCC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cs-CZ" altLang="cs-CZ" sz="1800" dirty="0"/>
            </a:p>
          </p:txBody>
        </p:sp>
      </p:grpSp>
      <p:sp>
        <p:nvSpPr>
          <p:cNvPr id="3093" name="Oval 58"/>
          <p:cNvSpPr>
            <a:spLocks noChangeArrowheads="1"/>
          </p:cNvSpPr>
          <p:nvPr/>
        </p:nvSpPr>
        <p:spPr bwMode="auto">
          <a:xfrm>
            <a:off x="2700338" y="2349500"/>
            <a:ext cx="71437" cy="71438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3094" name="Oval 59"/>
          <p:cNvSpPr>
            <a:spLocks noChangeArrowheads="1"/>
          </p:cNvSpPr>
          <p:nvPr/>
        </p:nvSpPr>
        <p:spPr bwMode="auto">
          <a:xfrm>
            <a:off x="2916238" y="2565400"/>
            <a:ext cx="71437" cy="71438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3095" name="Oval 60"/>
          <p:cNvSpPr>
            <a:spLocks noChangeArrowheads="1"/>
          </p:cNvSpPr>
          <p:nvPr/>
        </p:nvSpPr>
        <p:spPr bwMode="auto">
          <a:xfrm>
            <a:off x="3563938" y="2565400"/>
            <a:ext cx="71437" cy="71438"/>
          </a:xfrm>
          <a:prstGeom prst="ellipse">
            <a:avLst/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3096" name="Text Box 61"/>
          <p:cNvSpPr txBox="1">
            <a:spLocks noChangeArrowheads="1"/>
          </p:cNvSpPr>
          <p:nvPr/>
        </p:nvSpPr>
        <p:spPr bwMode="auto">
          <a:xfrm>
            <a:off x="539750" y="1125538"/>
            <a:ext cx="119856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rgbClr val="0000FF"/>
                </a:solidFill>
              </a:rPr>
              <a:t>přítok</a:t>
            </a:r>
          </a:p>
        </p:txBody>
      </p:sp>
      <p:sp>
        <p:nvSpPr>
          <p:cNvPr id="3097" name="Freeform 62"/>
          <p:cNvSpPr>
            <a:spLocks/>
          </p:cNvSpPr>
          <p:nvPr/>
        </p:nvSpPr>
        <p:spPr bwMode="auto">
          <a:xfrm>
            <a:off x="1789113" y="5116513"/>
            <a:ext cx="5453062" cy="1049337"/>
          </a:xfrm>
          <a:custGeom>
            <a:avLst/>
            <a:gdLst>
              <a:gd name="T0" fmla="*/ 0 w 3435"/>
              <a:gd name="T1" fmla="*/ 2147483647 h 661"/>
              <a:gd name="T2" fmla="*/ 2147483647 w 3435"/>
              <a:gd name="T3" fmla="*/ 2147483647 h 661"/>
              <a:gd name="T4" fmla="*/ 2147483647 w 3435"/>
              <a:gd name="T5" fmla="*/ 2147483647 h 661"/>
              <a:gd name="T6" fmla="*/ 2147483647 w 3435"/>
              <a:gd name="T7" fmla="*/ 2147483647 h 661"/>
              <a:gd name="T8" fmla="*/ 2147483647 w 3435"/>
              <a:gd name="T9" fmla="*/ 2147483647 h 661"/>
              <a:gd name="T10" fmla="*/ 2147483647 w 3435"/>
              <a:gd name="T11" fmla="*/ 2147483647 h 661"/>
              <a:gd name="T12" fmla="*/ 2147483647 w 3435"/>
              <a:gd name="T13" fmla="*/ 2147483647 h 661"/>
              <a:gd name="T14" fmla="*/ 2147483647 w 3435"/>
              <a:gd name="T15" fmla="*/ 2147483647 h 661"/>
              <a:gd name="T16" fmla="*/ 2147483647 w 3435"/>
              <a:gd name="T17" fmla="*/ 2147483647 h 661"/>
              <a:gd name="T18" fmla="*/ 2147483647 w 3435"/>
              <a:gd name="T19" fmla="*/ 2147483647 h 661"/>
              <a:gd name="T20" fmla="*/ 2147483647 w 3435"/>
              <a:gd name="T21" fmla="*/ 2147483647 h 661"/>
              <a:gd name="T22" fmla="*/ 2147483647 w 3435"/>
              <a:gd name="T23" fmla="*/ 2147483647 h 661"/>
              <a:gd name="T24" fmla="*/ 2147483647 w 3435"/>
              <a:gd name="T25" fmla="*/ 2147483647 h 661"/>
              <a:gd name="T26" fmla="*/ 0 w 3435"/>
              <a:gd name="T27" fmla="*/ 2147483647 h 661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3435"/>
              <a:gd name="T43" fmla="*/ 0 h 661"/>
              <a:gd name="T44" fmla="*/ 3435 w 3435"/>
              <a:gd name="T45" fmla="*/ 661 h 661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3435" h="661">
                <a:moveTo>
                  <a:pt x="0" y="16"/>
                </a:moveTo>
                <a:cubicBezTo>
                  <a:pt x="314" y="16"/>
                  <a:pt x="668" y="0"/>
                  <a:pt x="912" y="14"/>
                </a:cubicBezTo>
                <a:lnTo>
                  <a:pt x="1442" y="4"/>
                </a:lnTo>
                <a:lnTo>
                  <a:pt x="2064" y="187"/>
                </a:lnTo>
                <a:lnTo>
                  <a:pt x="2503" y="297"/>
                </a:lnTo>
                <a:lnTo>
                  <a:pt x="2932" y="297"/>
                </a:lnTo>
                <a:lnTo>
                  <a:pt x="3435" y="279"/>
                </a:lnTo>
                <a:lnTo>
                  <a:pt x="3353" y="361"/>
                </a:lnTo>
                <a:lnTo>
                  <a:pt x="3114" y="525"/>
                </a:lnTo>
                <a:lnTo>
                  <a:pt x="2388" y="661"/>
                </a:lnTo>
                <a:lnTo>
                  <a:pt x="967" y="452"/>
                </a:lnTo>
                <a:lnTo>
                  <a:pt x="347" y="343"/>
                </a:lnTo>
                <a:lnTo>
                  <a:pt x="34" y="78"/>
                </a:lnTo>
                <a:lnTo>
                  <a:pt x="0" y="16"/>
                </a:lnTo>
                <a:close/>
              </a:path>
            </a:pathLst>
          </a:cu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3098" name="Text Box 63"/>
          <p:cNvSpPr txBox="1">
            <a:spLocks noChangeArrowheads="1"/>
          </p:cNvSpPr>
          <p:nvPr/>
        </p:nvSpPr>
        <p:spPr bwMode="auto">
          <a:xfrm rot="362157">
            <a:off x="2555875" y="5300663"/>
            <a:ext cx="334168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jezerní usazeniny</a:t>
            </a:r>
          </a:p>
        </p:txBody>
      </p:sp>
      <p:sp>
        <p:nvSpPr>
          <p:cNvPr id="3099" name="Text Box 64"/>
          <p:cNvSpPr txBox="1">
            <a:spLocks noChangeArrowheads="1"/>
          </p:cNvSpPr>
          <p:nvPr/>
        </p:nvSpPr>
        <p:spPr bwMode="auto">
          <a:xfrm>
            <a:off x="2195513" y="4365625"/>
            <a:ext cx="60166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bažina		</a:t>
            </a:r>
            <a:r>
              <a:rPr lang="cs-CZ" altLang="cs-CZ" dirty="0">
                <a:solidFill>
                  <a:srgbClr val="0000FF"/>
                </a:solidFill>
              </a:rPr>
              <a:t>zmenšené jezero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724128" y="274638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Nakresli si obrázek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761778"/>
            <a:ext cx="84249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Co je to bažina?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Jak vzniká?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Co řadíme mezi umělé vodní nádrže?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Jak vzniká přehradní nádrž?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Jaký význam mají rybníky a přehradní nádrže?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800" dirty="0" smtClean="0"/>
              <a:t>Jmenuj některé rybníky a přehrady v České republice.</a:t>
            </a:r>
          </a:p>
          <a:p>
            <a:pPr marL="342900" indent="-34290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04664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Zapamatovali jste si?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8106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3492500" y="620713"/>
            <a:ext cx="54721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JÜRGEN FROM SANDESNEBEN. </a:t>
            </a:r>
            <a:r>
              <a:rPr lang="cs-CZ" altLang="cs-CZ" sz="1800" i="1" dirty="0"/>
              <a:t>wikipedia.org</a:t>
            </a:r>
            <a:r>
              <a:rPr lang="cs-CZ" altLang="cs-CZ" sz="1800" dirty="0"/>
              <a:t> [online]. [cit. 16.1.2014]. Dostupný na WWW: http://cs.wikipedia.org/wiki/Soubor:Elbe_swamp.jpg </a:t>
            </a:r>
          </a:p>
        </p:txBody>
      </p:sp>
      <p:pic>
        <p:nvPicPr>
          <p:cNvPr id="1024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649288"/>
            <a:ext cx="1800225" cy="1195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ovéPole 3"/>
          <p:cNvSpPr txBox="1">
            <a:spLocks noChangeArrowheads="1"/>
          </p:cNvSpPr>
          <p:nvPr/>
        </p:nvSpPr>
        <p:spPr bwMode="auto">
          <a:xfrm>
            <a:off x="3708400" y="2133600"/>
            <a:ext cx="52562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JAN VAN DER CRABBEN. </a:t>
            </a:r>
            <a:r>
              <a:rPr lang="cs-CZ" altLang="cs-CZ" sz="1800" i="1" dirty="0"/>
              <a:t>wikipedia.org</a:t>
            </a:r>
            <a:r>
              <a:rPr lang="cs-CZ" altLang="cs-CZ" sz="1800" dirty="0"/>
              <a:t> [online]. [cit. 16.1.2014]. Dostupný na WWW: http://cs.wikipedia.org/wiki/Soubor:L%C3%BCtt-Witt_Moor-2.jpg </a:t>
            </a:r>
          </a:p>
        </p:txBody>
      </p:sp>
      <p:pic>
        <p:nvPicPr>
          <p:cNvPr id="10245" name="Picture 4" descr="bažin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150" y="2166938"/>
            <a:ext cx="1897063" cy="126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ovéPole 1"/>
          <p:cNvSpPr txBox="1">
            <a:spLocks noChangeArrowheads="1"/>
          </p:cNvSpPr>
          <p:nvPr/>
        </p:nvSpPr>
        <p:spPr bwMode="auto">
          <a:xfrm>
            <a:off x="3708400" y="3789363"/>
            <a:ext cx="5256213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DEZIDOR. </a:t>
            </a:r>
            <a:r>
              <a:rPr lang="cs-CZ" altLang="cs-CZ" sz="1800" i="1" dirty="0"/>
              <a:t>wikipedia.org</a:t>
            </a:r>
            <a:r>
              <a:rPr lang="cs-CZ" altLang="cs-CZ" sz="1800" dirty="0"/>
              <a:t> [online]. [cit. 16.1.2014]. Dostupný na WWW: http://cs.wikipedia.org/wiki/Soubor:Brn%C4%9Bnsk%C3%A1_p%C5%99ehrada.JPG </a:t>
            </a:r>
          </a:p>
        </p:txBody>
      </p:sp>
      <p:pic>
        <p:nvPicPr>
          <p:cNvPr id="10247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488" y="3789363"/>
            <a:ext cx="1763712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"/>
          <p:cNvSpPr txBox="1">
            <a:spLocks noChangeArrowheads="1"/>
          </p:cNvSpPr>
          <p:nvPr/>
        </p:nvSpPr>
        <p:spPr bwMode="auto">
          <a:xfrm>
            <a:off x="2843213" y="5589588"/>
            <a:ext cx="61214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VAVŘÍK, Martin. </a:t>
            </a:r>
            <a:r>
              <a:rPr lang="cs-CZ" altLang="cs-CZ" sz="1800" i="1" dirty="0"/>
              <a:t>Wikipedia.org</a:t>
            </a:r>
            <a:r>
              <a:rPr lang="cs-CZ" altLang="cs-CZ" sz="1800" dirty="0"/>
              <a:t> [online]. [cit. 9.2.2014]. Dostupný na WWW: http://commons.wikimedia.org/wiki/File:NovomlynskeNadrze.jpg </a:t>
            </a:r>
          </a:p>
        </p:txBody>
      </p:sp>
      <p:pic>
        <p:nvPicPr>
          <p:cNvPr id="1024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3" y="5789613"/>
            <a:ext cx="2498725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3347864" y="188913"/>
            <a:ext cx="5111924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dirty="0"/>
              <a:t>HUHULENIK. </a:t>
            </a:r>
            <a:r>
              <a:rPr lang="cs-CZ" altLang="cs-CZ" sz="1800" i="1" dirty="0"/>
              <a:t>Wikipedia.org</a:t>
            </a:r>
            <a:r>
              <a:rPr lang="cs-CZ" altLang="cs-CZ" sz="1800" dirty="0"/>
              <a:t> [online]. [cit. 9.2.2014]. Dostupný na WWW: http://commons.wikimedia.org/wiki/File:Vestonicka_nadrz.jpg </a:t>
            </a:r>
          </a:p>
        </p:txBody>
      </p:sp>
      <p:pic>
        <p:nvPicPr>
          <p:cNvPr id="11267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256" y="332656"/>
            <a:ext cx="2184400" cy="1186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3888" y="1772816"/>
            <a:ext cx="5328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www.google.cz</a:t>
            </a:r>
            <a:r>
              <a:rPr lang="pt-BR" dirty="0" smtClean="0">
                <a:effectLst/>
              </a:rPr>
              <a:t> [online]. [cit. 17.2.2014]. Dostupný na WWW: http://hvezdarnadrzov.wz.cz/polbar/index.html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72816"/>
            <a:ext cx="1973808" cy="131629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563888" y="3429000"/>
            <a:ext cx="53285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 smtClean="0"/>
              <a:t>DEMEK, Jaromír; HORNÍK, Stanislav; HOFMANN, Eduard a kol. </a:t>
            </a:r>
            <a:r>
              <a:rPr lang="cs-CZ" altLang="cs-CZ" i="1" dirty="0" smtClean="0"/>
              <a:t>Planeta Země pro základní školy</a:t>
            </a:r>
            <a:r>
              <a:rPr lang="cs-CZ" altLang="cs-CZ" dirty="0" smtClean="0"/>
              <a:t>. Praha: SPN - pedagogické nakladatelství, 2007, ISBN 978-7235-362-0.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5661248"/>
            <a:ext cx="504056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 smtClean="0"/>
              <a:t>BRYCHTOVÁ, Šárka; BRINKE, Josef. </a:t>
            </a:r>
            <a:r>
              <a:rPr lang="cs-CZ" i="1" dirty="0" smtClean="0"/>
              <a:t>Planeta Země</a:t>
            </a:r>
            <a:r>
              <a:rPr lang="cs-CZ" dirty="0" smtClean="0"/>
              <a:t>. Praha: Fortuna, 2001, ISBN 80-7168-475-9  </a:t>
            </a:r>
          </a:p>
          <a:p>
            <a:pPr eaLnBrk="1" hangingPunct="1"/>
            <a:r>
              <a:rPr lang="cs-CZ" sz="2000" dirty="0" smtClean="0"/>
              <a:t> </a:t>
            </a:r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168" t="58499" r="39589" b="6525"/>
          <a:stretch/>
        </p:blipFill>
        <p:spPr>
          <a:xfrm>
            <a:off x="893688" y="3262324"/>
            <a:ext cx="1619672" cy="208767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11" t="11346" r="15150" b="56608"/>
          <a:stretch/>
        </p:blipFill>
        <p:spPr>
          <a:xfrm rot="10800000">
            <a:off x="852615" y="5595909"/>
            <a:ext cx="1660745" cy="121669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404664"/>
            <a:ext cx="54006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K, Zdeněk.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17.2.2014]. Dostupný na WWW: http://commons.wikimedia.org/wiki/File:Rybn%C3%ADk_Ro%C5%BEmberk_zabran%C3%BD_z_oblasti_reten%C4%8Dn%C3%ADho_prostoru.jpg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179" y="548680"/>
            <a:ext cx="3171050" cy="8149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17229" y="2420888"/>
            <a:ext cx="54032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CHEVA.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17.2.2014]. Dostupný na WWW: http://commons.wikimedia.org/wiki/File:Bezdrev_in_October.jpg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041" y="2183959"/>
            <a:ext cx="2232248" cy="167418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17229" y="4365104"/>
            <a:ext cx="55472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KÜMMLING, Michael. </a:t>
            </a:r>
            <a:r>
              <a:rPr lang="cs-CZ" i="1" dirty="0" smtClean="0">
                <a:effectLst/>
              </a:rPr>
              <a:t>Wikipedia</a:t>
            </a:r>
            <a:r>
              <a:rPr lang="cs-CZ" i="1" dirty="0" smtClean="0">
                <a:effectLst/>
              </a:rPr>
              <a:t>. </a:t>
            </a:r>
            <a:r>
              <a:rPr lang="cs-CZ" i="1" dirty="0" smtClean="0">
                <a:effectLst/>
              </a:rPr>
              <a:t>org</a:t>
            </a:r>
            <a:r>
              <a:rPr lang="cs-CZ" dirty="0" smtClean="0">
                <a:effectLst/>
              </a:rPr>
              <a:t> [online]. [cit. 17.2.2014]. Dostupný na WWW: http://cs.wikipedia.org/wiki/Bezdrev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55" y="4409683"/>
            <a:ext cx="2343334" cy="175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78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00562" y="404664"/>
            <a:ext cx="439191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AKTRON.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17.2.2014]. Dostupný na WWW: http://commons.wikimedia.org/wiki/File:Lipno_nad_Vltavou,_p%C5%99ehradn%C3%AD_hr%C3%A1z,_p%C5%99ehrada.JPG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69946"/>
            <a:ext cx="1192696" cy="17890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11960" y="2564904"/>
            <a:ext cx="46805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DEZIDOR.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17.2.2014]. Dostupný na WWW: http://upload.wikimedia.org/wikipedia/commons/b/be/Lipensk%C3%A1_p%C5%99ehrada.JPG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644392"/>
            <a:ext cx="2092288" cy="15692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11960" y="4941168"/>
            <a:ext cx="49320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SV, Jirka.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17.2.2014]. Dostupný na WWW: http://commons.wikimedia.org/wiki/File:%C5%BDelivka_1.jpg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589" y="4811681"/>
            <a:ext cx="1945736" cy="1459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739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615</TotalTime>
  <Words>969</Words>
  <Application>Microsoft Office PowerPoint</Application>
  <PresentationFormat>Předvádění na obrazovce (4:3)</PresentationFormat>
  <Paragraphs>97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aaa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Šeneková Irena</cp:lastModifiedBy>
  <cp:revision>79</cp:revision>
  <dcterms:created xsi:type="dcterms:W3CDTF">2007-03-05T07:04:28Z</dcterms:created>
  <dcterms:modified xsi:type="dcterms:W3CDTF">2014-03-03T11:21:36Z</dcterms:modified>
</cp:coreProperties>
</file>