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7" r:id="rId4"/>
    <p:sldId id="257" r:id="rId5"/>
    <p:sldId id="258" r:id="rId6"/>
    <p:sldId id="259" r:id="rId7"/>
    <p:sldId id="265" r:id="rId8"/>
    <p:sldId id="260" r:id="rId9"/>
    <p:sldId id="264" r:id="rId10"/>
    <p:sldId id="261" r:id="rId11"/>
    <p:sldId id="262" r:id="rId12"/>
    <p:sldId id="266" r:id="rId13"/>
    <p:sldId id="263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44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2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7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8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DA768-3EE3-4E0F-8223-C29854597B1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D69F3-0EF5-4EEC-AAAA-EA45E9323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37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F8682-BF8F-4934-A04D-4AAF4F955B8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12549-7459-430C-866D-9A728C660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795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E2763-567F-4456-AA09-F6FCA20C325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34BE9-A48F-4ECE-A271-9DEF1289F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611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0F09F-C8D5-4154-A737-CC42772D3878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74DE1-D321-48E9-963F-C6C33587B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812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EC0A-7962-45F3-B44E-1D9B7CA13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6090D-34F4-481E-A934-BCEFFC11E75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336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9690C-18E1-411F-8C66-1F6C5BBA81C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5BE74-5B8E-4F44-A393-E0B3D0192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84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46171-8C4A-4726-BD56-574A8D6AEF70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7D7F1-18E1-49C1-B69B-74F99ED55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051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B0EE0-3CB7-41CB-9210-0EC75483378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36146-4F2D-44C7-961D-441A4E0E9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245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6AAA9-7206-4FA9-B585-74A1FD05ABE3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96AF3-1034-43B3-84FC-EDE88FDB4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782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01A83-4423-499A-9CF6-0823AABF902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EBD1-D3E0-4667-B02E-0E74117FE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383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D62A0-9EF2-4E5F-8532-571E96E29946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F39B3-53F1-460D-B591-C56133045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595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959ECAC9-0FCD-42B9-ACF2-0CB70A3F59B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7AAAF79-9C39-41DF-8E84-39CAEDDDB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47" r:id="rId2"/>
    <p:sldLayoutId id="2147483756" r:id="rId3"/>
    <p:sldLayoutId id="2147483748" r:id="rId4"/>
    <p:sldLayoutId id="2147483757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57725" y="620713"/>
            <a:ext cx="184150" cy="58420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>
              <a:defRPr/>
            </a:pPr>
            <a:endParaRPr lang="cs-CZ" sz="3200" b="1" dirty="0">
              <a:ln w="50800"/>
              <a:solidFill>
                <a:srgbClr val="FFFF00"/>
              </a:solidFill>
            </a:endParaRPr>
          </a:p>
        </p:txBody>
      </p:sp>
      <p:pic>
        <p:nvPicPr>
          <p:cNvPr id="8" name="Obrázek 6" descr="Kopie - 100_859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7704856" cy="57786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0" name="Obdélník 9"/>
          <p:cNvSpPr/>
          <p:nvPr/>
        </p:nvSpPr>
        <p:spPr>
          <a:xfrm>
            <a:off x="2051050" y="908050"/>
            <a:ext cx="4572000" cy="10779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ZŠ Záhumení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B. Němcové 1180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Rožnov pod Radhoštěm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756 61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5867400" y="5300663"/>
            <a:ext cx="20907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Pavlína Přikrylová</a:t>
            </a: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5229225"/>
            <a:ext cx="3529012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5373688"/>
            <a:ext cx="8305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bg1"/>
                </a:solidFill>
              </a:rPr>
              <a:t>ZŠ Záhumení, Rožnov pod Radhoštěm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bg1"/>
                </a:solidFill>
              </a:rPr>
              <a:t>Pavlína Přikrylová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prstGeom prst="roundRect">
            <a:avLst>
              <a:gd name="adj" fmla="val 20513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b="1" smtClean="0">
                <a:solidFill>
                  <a:srgbClr val="C00000"/>
                </a:solidFill>
              </a:rPr>
              <a:t>PÁDY</a:t>
            </a:r>
            <a:endParaRPr lang="cs-CZ" sz="8800" b="1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8888" y="620713"/>
            <a:ext cx="6697662" cy="5238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z="2800" b="1" spc="100" dirty="0">
                <a:solidFill>
                  <a:srgbClr val="7030A0"/>
                </a:solidFill>
                <a:latin typeface="Constantia"/>
              </a:rPr>
              <a:t>VY_ 32_INOVACE_ČJSD_12_PP</a:t>
            </a:r>
          </a:p>
        </p:txBody>
      </p:sp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3635375" y="3716338"/>
            <a:ext cx="1800225" cy="1368425"/>
            <a:chOff x="6228184" y="4365104"/>
            <a:chExt cx="1800225" cy="1368425"/>
          </a:xfrm>
        </p:grpSpPr>
        <p:sp>
          <p:nvSpPr>
            <p:cNvPr id="7" name="Veselý obličej 6"/>
            <p:cNvSpPr/>
            <p:nvPr/>
          </p:nvSpPr>
          <p:spPr>
            <a:xfrm>
              <a:off x="6228184" y="4365104"/>
              <a:ext cx="1800225" cy="1368425"/>
            </a:xfrm>
            <a:prstGeom prst="smileyFace">
              <a:avLst>
                <a:gd name="adj" fmla="val 4653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8" name="7cípá hvězda 7"/>
            <p:cNvSpPr/>
            <p:nvPr/>
          </p:nvSpPr>
          <p:spPr>
            <a:xfrm>
              <a:off x="6659984" y="4725466"/>
              <a:ext cx="360363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9" name="7cípá hvězda 8"/>
            <p:cNvSpPr/>
            <p:nvPr/>
          </p:nvSpPr>
          <p:spPr>
            <a:xfrm>
              <a:off x="7236247" y="4725466"/>
              <a:ext cx="360362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900"/>
                            </p:stCondLst>
                            <p:childTnLst>
                              <p:par>
                                <p:cTn id="25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229600" cy="457200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altLang="cs-CZ" b="1" dirty="0" smtClean="0">
                <a:solidFill>
                  <a:srgbClr val="002060"/>
                </a:solidFill>
              </a:rPr>
              <a:t>Jazyk a jazyková komunikace</a:t>
            </a:r>
          </a:p>
          <a:p>
            <a:pPr algn="ctr">
              <a:buFont typeface="Arial" charset="0"/>
              <a:buNone/>
            </a:pPr>
            <a:r>
              <a:rPr lang="cs-CZ" altLang="cs-CZ" b="1" dirty="0" smtClean="0">
                <a:solidFill>
                  <a:srgbClr val="002060"/>
                </a:solidFill>
              </a:rPr>
              <a:t>ČESKÝ JAZYK – SLOVNÍ DRUHY</a:t>
            </a:r>
          </a:p>
          <a:p>
            <a:pPr algn="ctr">
              <a:buFont typeface="Arial" charset="0"/>
              <a:buNone/>
            </a:pPr>
            <a:r>
              <a:rPr lang="cs-CZ" altLang="cs-CZ" b="1" dirty="0" smtClean="0">
                <a:solidFill>
                  <a:srgbClr val="002060"/>
                </a:solidFill>
              </a:rPr>
              <a:t>ČESKÝ JAZYK PRO 4. ROČNÍK</a:t>
            </a:r>
          </a:p>
          <a:p>
            <a:pPr algn="ctr">
              <a:buFont typeface="Arial" charset="0"/>
              <a:buNone/>
            </a:pPr>
            <a:r>
              <a:rPr lang="cs-CZ" altLang="cs-CZ" sz="3600" b="1" dirty="0" smtClean="0">
                <a:solidFill>
                  <a:srgbClr val="002060"/>
                </a:solidFill>
              </a:rPr>
              <a:t>Podstatná jména - pády</a:t>
            </a:r>
          </a:p>
          <a:p>
            <a:pPr algn="ctr">
              <a:buFont typeface="Arial" charset="0"/>
              <a:buNone/>
            </a:pPr>
            <a:endParaRPr lang="cs-CZ" altLang="cs-CZ" b="1" u="sng" dirty="0" smtClean="0">
              <a:solidFill>
                <a:srgbClr val="002060"/>
              </a:solidFill>
            </a:endParaRPr>
          </a:p>
          <a:p>
            <a:r>
              <a:rPr lang="cs-CZ" altLang="cs-CZ" b="1" dirty="0" smtClean="0">
                <a:solidFill>
                  <a:srgbClr val="002060"/>
                </a:solidFill>
              </a:rPr>
              <a:t>OPAKOVÁNÍ PÁDOVÝCH OTÁZEK</a:t>
            </a:r>
          </a:p>
          <a:p>
            <a:r>
              <a:rPr lang="cs-CZ" altLang="cs-CZ" b="1" dirty="0" smtClean="0">
                <a:solidFill>
                  <a:srgbClr val="002060"/>
                </a:solidFill>
              </a:rPr>
              <a:t>URČOVÁNÍ PÁDŮ PODSTATNÝCH JMEN</a:t>
            </a:r>
          </a:p>
          <a:p>
            <a:r>
              <a:rPr lang="cs-CZ" altLang="cs-CZ" b="1" dirty="0" smtClean="0">
                <a:solidFill>
                  <a:srgbClr val="002060"/>
                </a:solidFill>
              </a:rPr>
              <a:t>Rozcvička na úvod hodiny / žáci ukazují karty s čísly pádových otázek </a:t>
            </a:r>
            <a:r>
              <a:rPr lang="cs-CZ" altLang="cs-CZ" b="1" dirty="0" smtClean="0">
                <a:solidFill>
                  <a:srgbClr val="002060"/>
                </a:solidFill>
              </a:rPr>
              <a:t>/</a:t>
            </a:r>
          </a:p>
          <a:p>
            <a:r>
              <a:rPr lang="cs-CZ" altLang="cs-CZ" b="1" dirty="0" smtClean="0">
                <a:solidFill>
                  <a:srgbClr val="002060"/>
                </a:solidFill>
              </a:rPr>
              <a:t>www.office.microsoft.com</a:t>
            </a:r>
            <a:endParaRPr lang="cs-CZ" altLang="cs-CZ" b="1" dirty="0" smtClean="0">
              <a:solidFill>
                <a:srgbClr val="002060"/>
              </a:solidFill>
            </a:endParaRPr>
          </a:p>
          <a:p>
            <a:pPr algn="r">
              <a:buFont typeface="Arial" charset="0"/>
              <a:buNone/>
            </a:pPr>
            <a:r>
              <a:rPr lang="cs-CZ" altLang="cs-CZ" b="1" dirty="0" smtClean="0">
                <a:solidFill>
                  <a:srgbClr val="002060"/>
                </a:solidFill>
              </a:rPr>
              <a:t>DATUM: 10.10. 2011</a:t>
            </a:r>
          </a:p>
        </p:txBody>
      </p:sp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2124075" y="5877272"/>
            <a:ext cx="63785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b="1" dirty="0">
                <a:solidFill>
                  <a:srgbClr val="002060"/>
                </a:solidFill>
              </a:rPr>
              <a:t>VY_ 32_INOVACE_ČJSD_1?_PP</a:t>
            </a:r>
            <a:endParaRPr lang="cs-CZ" alt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07704" y="404664"/>
            <a:ext cx="5176097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pro tebe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852936"/>
            <a:ext cx="7416824" cy="151216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/pro/ Koho ? Co?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4.pád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52432" y="404664"/>
            <a:ext cx="3886641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u Lídy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852936"/>
            <a:ext cx="7416824" cy="151216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/u/ Koho ? Čeho?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60554" y="404664"/>
            <a:ext cx="7070397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s kamarády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852936"/>
            <a:ext cx="7416824" cy="151216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/s/ Kým ? Čím?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7.pád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86595" y="404664"/>
            <a:ext cx="6018315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u babičky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708920"/>
            <a:ext cx="7344816" cy="1656184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/od/ Koho ? Čeho?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741106" y="404664"/>
            <a:ext cx="3509294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Děti!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636912"/>
            <a:ext cx="7416824" cy="18002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Oslovujeme.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Voláme !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7030A0"/>
              </a:soli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5.pád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31567" y="404664"/>
            <a:ext cx="5528373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od Vaška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708920"/>
            <a:ext cx="7344816" cy="1656184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/od/ Koho ? Čeho?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50961" y="404664"/>
            <a:ext cx="6689588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k učitelům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708920"/>
            <a:ext cx="7416824" cy="1656184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/ke/ Komu ? Čemu?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71845" y="404664"/>
            <a:ext cx="5847819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na nákup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852936"/>
            <a:ext cx="7416824" cy="151216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/na/ Koho ? Co?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4.pád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34389" y="404664"/>
            <a:ext cx="5522730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do Prahy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708920"/>
            <a:ext cx="7344816" cy="1656184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/od/ Koho ? Čeho?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550" y="188913"/>
            <a:ext cx="7488238" cy="230346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382689" y="404664"/>
            <a:ext cx="6226128" cy="163121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o šelmách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43608" y="2852936"/>
            <a:ext cx="7416824" cy="151216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/o/ Kom ? Čem?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39752" y="4581128"/>
            <a:ext cx="4680520" cy="187220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6.pád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5508625" y="1773238"/>
            <a:ext cx="1800225" cy="1368425"/>
            <a:chOff x="6228184" y="4365104"/>
            <a:chExt cx="1800225" cy="1368425"/>
          </a:xfrm>
        </p:grpSpPr>
        <p:sp>
          <p:nvSpPr>
            <p:cNvPr id="3" name="Veselý obličej 2"/>
            <p:cNvSpPr/>
            <p:nvPr/>
          </p:nvSpPr>
          <p:spPr>
            <a:xfrm>
              <a:off x="6228184" y="4365104"/>
              <a:ext cx="1800225" cy="1368425"/>
            </a:xfrm>
            <a:prstGeom prst="smileyFace">
              <a:avLst>
                <a:gd name="adj" fmla="val 4653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4" name="7cípá hvězda 3"/>
            <p:cNvSpPr/>
            <p:nvPr/>
          </p:nvSpPr>
          <p:spPr>
            <a:xfrm>
              <a:off x="6659984" y="4725466"/>
              <a:ext cx="360363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5" name="7cípá hvězda 4"/>
            <p:cNvSpPr/>
            <p:nvPr/>
          </p:nvSpPr>
          <p:spPr>
            <a:xfrm>
              <a:off x="7236247" y="4725466"/>
              <a:ext cx="360362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</p:grpSp>
      <p:sp>
        <p:nvSpPr>
          <p:cNvPr id="6" name="Obdélník 5"/>
          <p:cNvSpPr/>
          <p:nvPr/>
        </p:nvSpPr>
        <p:spPr>
          <a:xfrm>
            <a:off x="2123728" y="620688"/>
            <a:ext cx="405752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Hodnocení:</a:t>
            </a:r>
          </a:p>
        </p:txBody>
      </p:sp>
      <p:grpSp>
        <p:nvGrpSpPr>
          <p:cNvPr id="7" name="Skupina 16"/>
          <p:cNvGrpSpPr>
            <a:grpSpLocks/>
          </p:cNvGrpSpPr>
          <p:nvPr/>
        </p:nvGrpSpPr>
        <p:grpSpPr bwMode="auto">
          <a:xfrm>
            <a:off x="4787900" y="3357563"/>
            <a:ext cx="1800225" cy="1368425"/>
            <a:chOff x="4788024" y="3356992"/>
            <a:chExt cx="1800225" cy="1368425"/>
          </a:xfrm>
        </p:grpSpPr>
        <p:sp>
          <p:nvSpPr>
            <p:cNvPr id="8" name="Veselý obličej 7"/>
            <p:cNvSpPr/>
            <p:nvPr/>
          </p:nvSpPr>
          <p:spPr>
            <a:xfrm>
              <a:off x="4788024" y="3356992"/>
              <a:ext cx="1800225" cy="1368425"/>
            </a:xfrm>
            <a:prstGeom prst="smileyFace">
              <a:avLst>
                <a:gd name="adj" fmla="val 1471"/>
              </a:avLst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9" name="7cípá hvězda 8"/>
            <p:cNvSpPr/>
            <p:nvPr/>
          </p:nvSpPr>
          <p:spPr>
            <a:xfrm>
              <a:off x="5219824" y="3717354"/>
              <a:ext cx="360363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  <p:sp>
          <p:nvSpPr>
            <p:cNvPr id="10" name="7cípá hvězda 9"/>
            <p:cNvSpPr/>
            <p:nvPr/>
          </p:nvSpPr>
          <p:spPr>
            <a:xfrm>
              <a:off x="5796087" y="3717354"/>
              <a:ext cx="360362" cy="287338"/>
            </a:xfrm>
            <a:prstGeom prst="star7">
              <a:avLst/>
            </a:prstGeom>
            <a:solidFill>
              <a:srgbClr val="89068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1403648" y="1988840"/>
            <a:ext cx="398699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0 – 1 chyba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60" y="3284984"/>
            <a:ext cx="398699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– 3 chyby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68040" y="4581128"/>
            <a:ext cx="34740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Více chyb</a:t>
            </a:r>
          </a:p>
        </p:txBody>
      </p:sp>
      <p:sp>
        <p:nvSpPr>
          <p:cNvPr id="15" name="Veselý obličej 14"/>
          <p:cNvSpPr/>
          <p:nvPr/>
        </p:nvSpPr>
        <p:spPr>
          <a:xfrm>
            <a:off x="4211638" y="5084763"/>
            <a:ext cx="1800225" cy="1368425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6" name="Oválný popisek 15"/>
          <p:cNvSpPr/>
          <p:nvPr/>
        </p:nvSpPr>
        <p:spPr>
          <a:xfrm>
            <a:off x="5867400" y="4797425"/>
            <a:ext cx="3097213" cy="1295400"/>
          </a:xfrm>
          <a:prstGeom prst="wedgeEllipseCallout">
            <a:avLst>
              <a:gd name="adj1" fmla="val -64052"/>
              <a:gd name="adj2" fmla="val 5392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rgbClr val="FF0000"/>
                </a:solidFill>
              </a:rPr>
              <a:t>ZOPAKUJ SI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84</TotalTime>
  <Words>187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Constantia</vt:lpstr>
      <vt:lpstr>Wingdings 2</vt:lpstr>
      <vt:lpstr>Calibri</vt:lpstr>
      <vt:lpstr>Comic Sans MS</vt:lpstr>
      <vt:lpstr>Papír</vt:lpstr>
      <vt:lpstr>Prezentace aplikace PowerPoint</vt:lpstr>
      <vt:lpstr>PÁDY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Rožnov pod Radhoštěm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Pavlína Přikrylová</dc:creator>
  <cp:lastModifiedBy>jitka</cp:lastModifiedBy>
  <cp:revision>14</cp:revision>
  <dcterms:created xsi:type="dcterms:W3CDTF">2011-10-07T16:45:11Z</dcterms:created>
  <dcterms:modified xsi:type="dcterms:W3CDTF">2014-03-09T13:06:38Z</dcterms:modified>
</cp:coreProperties>
</file>