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3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2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9" autoAdjust="0"/>
    <p:restoredTop sz="94660"/>
  </p:normalViewPr>
  <p:slideViewPr>
    <p:cSldViewPr>
      <p:cViewPr>
        <p:scale>
          <a:sx n="63" d="100"/>
          <a:sy n="63" d="100"/>
        </p:scale>
        <p:origin x="-72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FCD92-FB2E-4A9C-8710-D8E0FD510D08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F63B1-1D7E-4CD9-B48D-D49492974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382196"/>
      </p:ext>
    </p:extLst>
  </p:cSld>
  <p:clrMapOvr>
    <a:masterClrMapping/>
  </p:clrMapOvr>
  <p:transition spd="med"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1BDC3-93F4-4F19-9999-2190CF989051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908F1-0BA8-4AFD-A599-F9E7BE1D2F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970146"/>
      </p:ext>
    </p:extLst>
  </p:cSld>
  <p:clrMapOvr>
    <a:masterClrMapping/>
  </p:clrMapOvr>
  <p:transition spd="med"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E75809-BC62-495C-B42C-42089552843A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5D059-52AE-4903-89F0-AC48A06D31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684708"/>
      </p:ext>
    </p:extLst>
  </p:cSld>
  <p:clrMapOvr>
    <a:masterClrMapping/>
  </p:clrMapOvr>
  <p:transition spd="med"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C9F3A-7689-4081-A4BA-6B3833BE9BE7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8B3-5149-4438-9A21-79457DA2E2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568534"/>
      </p:ext>
    </p:extLst>
  </p:cSld>
  <p:clrMapOvr>
    <a:masterClrMapping/>
  </p:clrMapOvr>
  <p:transition spd="med"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AF114-AF6E-407F-893D-4A30E86C60D7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23DD1-7EA6-44F6-B049-64920B9C8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376666"/>
      </p:ext>
    </p:extLst>
  </p:cSld>
  <p:clrMapOvr>
    <a:masterClrMapping/>
  </p:clrMapOvr>
  <p:transition spd="med"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23A30-9545-4EDB-82CC-B26200DA412E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ABA1C-302B-4808-B0A4-82C73E943F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471862"/>
      </p:ext>
    </p:extLst>
  </p:cSld>
  <p:clrMapOvr>
    <a:masterClrMapping/>
  </p:clrMapOvr>
  <p:transition spd="med"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E5859-5635-4A88-A36D-2CB3D272189F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D9C0E-9A3E-4222-BCAC-1B1B27EE2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310049"/>
      </p:ext>
    </p:extLst>
  </p:cSld>
  <p:clrMapOvr>
    <a:masterClrMapping/>
  </p:clrMapOvr>
  <p:transition spd="med"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2E5F5-7E1A-46E8-B398-85E45F7BF0E8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BF0B4-6CC1-407B-8C3D-F01B567778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499388"/>
      </p:ext>
    </p:extLst>
  </p:cSld>
  <p:clrMapOvr>
    <a:masterClrMapping/>
  </p:clrMapOvr>
  <p:transition spd="med"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B6915-84C0-4898-A1C5-58196A6FEABA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EC3D0-9B83-4F1E-8B24-F648F3463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607543"/>
      </p:ext>
    </p:extLst>
  </p:cSld>
  <p:clrMapOvr>
    <a:masterClrMapping/>
  </p:clrMapOvr>
  <p:transition spd="med"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DAD4B-9964-41F0-9192-78B58FB8B60F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D9AAE-C3A2-48C6-A330-D4B1D5BAA2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355385"/>
      </p:ext>
    </p:extLst>
  </p:cSld>
  <p:clrMapOvr>
    <a:masterClrMapping/>
  </p:clrMapOvr>
  <p:transition spd="med"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25C15-CCF0-444E-AAEE-F152E415E554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007C6-F1C0-4D04-BB5B-BDEF735A2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42617"/>
      </p:ext>
    </p:extLst>
  </p:cSld>
  <p:clrMapOvr>
    <a:masterClrMapping/>
  </p:clrMapOvr>
  <p:transition spd="med"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121C9725-FE33-41F2-8552-CB167CEA76C9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A871ACCD-F870-4FCD-8745-09EE26411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81" r:id="rId1"/>
    <p:sldLayoutId id="2147484074" r:id="rId2"/>
    <p:sldLayoutId id="2147484082" r:id="rId3"/>
    <p:sldLayoutId id="2147484075" r:id="rId4"/>
    <p:sldLayoutId id="2147484076" r:id="rId5"/>
    <p:sldLayoutId id="2147484077" r:id="rId6"/>
    <p:sldLayoutId id="2147484078" r:id="rId7"/>
    <p:sldLayoutId id="2147484083" r:id="rId8"/>
    <p:sldLayoutId id="2147484084" r:id="rId9"/>
    <p:sldLayoutId id="2147484079" r:id="rId10"/>
    <p:sldLayoutId id="2147484080" r:id="rId11"/>
  </p:sldLayoutIdLst>
  <p:transition spd="med">
    <p:wipe dir="u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FFFFD2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9pPr>
    </p:titleStyle>
    <p:bodyStyle>
      <a:lvl1pPr marL="319088" indent="-3190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eaLnBrk="0" fontAlgn="base" hangingPunct="0">
        <a:spcBef>
          <a:spcPct val="20000"/>
        </a:spcBef>
        <a:spcAft>
          <a:spcPct val="0"/>
        </a:spcAft>
        <a:buClr>
          <a:srgbClr val="FF953E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eaLnBrk="0" fontAlgn="base" hangingPunct="0">
        <a:spcBef>
          <a:spcPct val="20000"/>
        </a:spcBef>
        <a:spcAft>
          <a:spcPct val="0"/>
        </a:spcAft>
        <a:buClr>
          <a:srgbClr val="F8BD52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eaLnBrk="0" fontAlgn="base" hangingPunct="0">
        <a:spcBef>
          <a:spcPct val="20000"/>
        </a:spcBef>
        <a:spcAft>
          <a:spcPct val="0"/>
        </a:spcAft>
        <a:buClr>
          <a:srgbClr val="46A6BD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57725" y="620713"/>
            <a:ext cx="184150" cy="58420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>
              <a:defRPr/>
            </a:pPr>
            <a:endParaRPr lang="cs-CZ" sz="3200" b="1" dirty="0">
              <a:ln w="50800"/>
              <a:solidFill>
                <a:srgbClr val="FFFF00"/>
              </a:solidFill>
            </a:endParaRPr>
          </a:p>
        </p:txBody>
      </p:sp>
      <p:pic>
        <p:nvPicPr>
          <p:cNvPr id="8" name="Obrázek 6" descr="Kopie - 100_859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908720"/>
            <a:ext cx="5904656" cy="442849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0" name="Obdélník 9"/>
          <p:cNvSpPr/>
          <p:nvPr/>
        </p:nvSpPr>
        <p:spPr>
          <a:xfrm>
            <a:off x="3059113" y="3860800"/>
            <a:ext cx="4572000" cy="107791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ZŠ Záhumení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B. Němcové 1180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Rožnov pod Radhoštěm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756 61</a:t>
            </a:r>
          </a:p>
        </p:txBody>
      </p:sp>
      <p:sp>
        <p:nvSpPr>
          <p:cNvPr id="6149" name="Obdélník 5"/>
          <p:cNvSpPr>
            <a:spLocks noChangeArrowheads="1"/>
          </p:cNvSpPr>
          <p:nvPr/>
        </p:nvSpPr>
        <p:spPr bwMode="auto">
          <a:xfrm>
            <a:off x="539750" y="5949950"/>
            <a:ext cx="79200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latin typeface="Comic Sans MS" pitchFamily="66" charset="0"/>
              </a:rPr>
              <a:t>Autorem fotografie na titulní straně je Pavlína Přikrylová.</a:t>
            </a:r>
            <a:endParaRPr lang="cs-CZ" altLang="cs-CZ">
              <a:latin typeface="Comic Sans MS" pitchFamily="66" charset="0"/>
            </a:endParaRPr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549275"/>
            <a:ext cx="3529012" cy="7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>
                <a:solidFill>
                  <a:srgbClr val="7030A0"/>
                </a:solidFill>
              </a:rPr>
              <a:t/>
            </a:r>
            <a:br>
              <a:rPr lang="cs-CZ" smtClean="0">
                <a:solidFill>
                  <a:srgbClr val="7030A0"/>
                </a:solidFill>
              </a:rPr>
            </a:br>
            <a:endParaRPr lang="cs-CZ" smtClean="0">
              <a:solidFill>
                <a:schemeClr val="tx2">
                  <a:tint val="100000"/>
                  <a:satMod val="250000"/>
                </a:schemeClr>
              </a:solidFill>
            </a:endParaRP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320040" indent="-32004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8000" b="1" dirty="0" smtClean="0">
                <a:solidFill>
                  <a:srgbClr val="FFC000"/>
                </a:solidFill>
              </a:rPr>
              <a:t>Jazyk a jazyková komunikace </a:t>
            </a:r>
          </a:p>
          <a:p>
            <a:pPr marL="320040" indent="-32004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8000" b="1" dirty="0" smtClean="0">
              <a:solidFill>
                <a:srgbClr val="FFC000"/>
              </a:solidFill>
            </a:endParaRPr>
          </a:p>
          <a:p>
            <a:pPr marL="320040" indent="-32004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8000" b="1" dirty="0" smtClean="0">
                <a:solidFill>
                  <a:srgbClr val="FFC000"/>
                </a:solidFill>
              </a:rPr>
              <a:t>ČESKÝ JAZYK PRO 4. ROČNÍK</a:t>
            </a:r>
          </a:p>
          <a:p>
            <a:pPr marL="320040" indent="-32004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8000" b="1" dirty="0" smtClean="0">
              <a:solidFill>
                <a:srgbClr val="FFC000"/>
              </a:solidFill>
            </a:endParaRPr>
          </a:p>
          <a:p>
            <a:pPr marL="320040" indent="-32004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8000" b="1" i="1" dirty="0" smtClean="0">
                <a:solidFill>
                  <a:srgbClr val="FFFF00"/>
                </a:solidFill>
              </a:rPr>
              <a:t>ČESKÝ JAZYK -SLOVNÍ DRUHY </a:t>
            </a:r>
          </a:p>
          <a:p>
            <a:pPr marL="320040" indent="-32004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8000" b="1" i="1" dirty="0" smtClean="0">
              <a:solidFill>
                <a:srgbClr val="FFFF00"/>
              </a:solidFill>
            </a:endParaRPr>
          </a:p>
          <a:p>
            <a:pPr marL="320040" indent="-32004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7200" b="1" u="sng" dirty="0" smtClean="0">
                <a:solidFill>
                  <a:srgbClr val="FFC000"/>
                </a:solidFill>
              </a:rPr>
              <a:t>SLOVESA </a:t>
            </a:r>
            <a:r>
              <a:rPr lang="cs-CZ" sz="7200" b="1" dirty="0" smtClean="0">
                <a:solidFill>
                  <a:srgbClr val="FFC000"/>
                </a:solidFill>
              </a:rPr>
              <a:t> - opakování slovních druhů se zaměřením na slovesa</a:t>
            </a:r>
          </a:p>
          <a:p>
            <a:pPr marL="320040" indent="-32004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7200" b="1" dirty="0" smtClean="0">
                <a:solidFill>
                  <a:srgbClr val="FFC000"/>
                </a:solidFill>
              </a:rPr>
              <a:t> SLOVESA JSOU OHEBNÁ, MOHOU SE  ČASOVAT,</a:t>
            </a:r>
          </a:p>
          <a:p>
            <a:pPr marL="320040" indent="-32004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7200" b="1" dirty="0" smtClean="0">
                <a:solidFill>
                  <a:srgbClr val="FFC000"/>
                </a:solidFill>
              </a:rPr>
              <a:t>UČOVÁNÍ KATEGORIÍ U  SLOVES</a:t>
            </a:r>
          </a:p>
          <a:p>
            <a:pPr marL="320040" indent="-320040" algn="ctr" eaLnBrk="1" fontAlgn="auto" hangingPunct="1">
              <a:spcAft>
                <a:spcPts val="0"/>
              </a:spcAft>
              <a:buFont typeface="Wingdings 2"/>
              <a:buChar char=""/>
              <a:defRPr/>
            </a:pPr>
            <a:r>
              <a:rPr lang="cs-CZ" sz="7200" b="1" dirty="0" smtClean="0">
                <a:solidFill>
                  <a:srgbClr val="FFC000"/>
                </a:solidFill>
              </a:rPr>
              <a:t>opakování kategorií - osoba, číslo, čas</a:t>
            </a:r>
          </a:p>
          <a:p>
            <a:pPr marL="320040" indent="-320040" algn="ctr" eaLnBrk="1" fontAlgn="auto" hangingPunct="1">
              <a:spcAft>
                <a:spcPts val="0"/>
              </a:spcAft>
              <a:buFont typeface="Wingdings 2"/>
              <a:buChar char=""/>
              <a:defRPr/>
            </a:pPr>
            <a:endParaRPr lang="cs-CZ" sz="7200" b="1" dirty="0" smtClean="0">
              <a:solidFill>
                <a:srgbClr val="FFC000"/>
              </a:solidFill>
            </a:endParaRPr>
          </a:p>
          <a:p>
            <a:pPr marL="320040" indent="-320040" algn="ctr" eaLnBrk="1" fontAlgn="auto" hangingPunct="1">
              <a:spcAft>
                <a:spcPts val="0"/>
              </a:spcAft>
              <a:buFont typeface="Wingdings 2"/>
              <a:buChar char=""/>
              <a:defRPr/>
            </a:pPr>
            <a:r>
              <a:rPr lang="cs-CZ" sz="56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Autorem fotografie na titulní straně je Pavlína Přikrylová</a:t>
            </a:r>
            <a:r>
              <a:rPr lang="cs-CZ" sz="5600" b="1" dirty="0" smtClean="0">
                <a:latin typeface="Comic Sans MS" pitchFamily="66" charset="0"/>
              </a:rPr>
              <a:t>.</a:t>
            </a:r>
          </a:p>
          <a:p>
            <a:pPr marL="320040" indent="-320040" algn="ctr" eaLnBrk="1" fontAlgn="auto" hangingPunct="1">
              <a:spcAft>
                <a:spcPts val="0"/>
              </a:spcAft>
              <a:buFont typeface="Wingdings 2"/>
              <a:buChar char=""/>
              <a:defRPr/>
            </a:pPr>
            <a:r>
              <a:rPr lang="cs-CZ" sz="5600" b="1" dirty="0" smtClean="0">
                <a:latin typeface="Comic Sans MS" pitchFamily="66" charset="0"/>
              </a:rPr>
              <a:t>www.office.microsoft.com</a:t>
            </a:r>
            <a:endParaRPr lang="cs-CZ" sz="5600" dirty="0" smtClean="0">
              <a:latin typeface="Comic Sans MS" pitchFamily="66" charset="0"/>
            </a:endParaRPr>
          </a:p>
          <a:p>
            <a:pPr marL="320040" indent="-320040" algn="ctr" eaLnBrk="1" fontAlgn="auto" hangingPunct="1">
              <a:spcAft>
                <a:spcPts val="0"/>
              </a:spcAft>
              <a:buFont typeface="Wingdings 2"/>
              <a:buChar char=""/>
              <a:defRPr/>
            </a:pPr>
            <a:endParaRPr lang="cs-CZ" sz="7200" b="1" dirty="0" smtClean="0">
              <a:solidFill>
                <a:srgbClr val="FFC000"/>
              </a:solidFill>
            </a:endParaRPr>
          </a:p>
          <a:p>
            <a:pPr marL="320040" indent="-320040" algn="r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8000" b="1" dirty="0" smtClean="0"/>
          </a:p>
          <a:p>
            <a:pPr marL="320040" indent="-320040" algn="r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b="1" dirty="0" smtClean="0"/>
          </a:p>
          <a:p>
            <a:pPr marL="320040" indent="-32004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b="1" dirty="0" smtClean="0"/>
          </a:p>
          <a:p>
            <a:pPr marL="320040" indent="-320040" algn="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6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DATUM: 14.11. 2011</a:t>
            </a:r>
          </a:p>
        </p:txBody>
      </p:sp>
      <p:sp>
        <p:nvSpPr>
          <p:cNvPr id="6148" name="Obdélník 4"/>
          <p:cNvSpPr>
            <a:spLocks noChangeArrowheads="1"/>
          </p:cNvSpPr>
          <p:nvPr/>
        </p:nvSpPr>
        <p:spPr bwMode="auto">
          <a:xfrm>
            <a:off x="1619250" y="5805488"/>
            <a:ext cx="36687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VY_ 32_INOVACE_ČJSD_20_PP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67544" y="1196752"/>
            <a:ext cx="8305800" cy="1981200"/>
          </a:xfrm>
          <a:prstGeom prst="roundRect">
            <a:avLst>
              <a:gd name="adj" fmla="val 20513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7000" dirty="0" smtClean="0">
                <a:solidFill>
                  <a:srgbClr val="FFFF00"/>
                </a:solidFill>
              </a:rPr>
              <a:t>URČOVÁNÍ SLOVES</a:t>
            </a:r>
            <a:endParaRPr lang="cs-CZ" sz="7000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450" y="3716338"/>
            <a:ext cx="7264400" cy="2032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PREZENTACE POWERPOINT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Comic Sans MS" pitchFamily="66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Lze použít k ústnímu opakování – žáci určují kategorie sloves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sborově nebo jednotlivě vyvolaní.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Možno využít i písemně – každý si zapíše kategorie a následně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proběhne kontrola správnosti.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6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66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86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600"/>
                            </p:stCondLst>
                            <p:childTnLst>
                              <p:par>
                                <p:cTn id="2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260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4600"/>
                            </p:stCondLst>
                            <p:childTnLst>
                              <p:par>
                                <p:cTn id="3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979712" y="1124744"/>
            <a:ext cx="4580869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sedíte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č.mn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 č. přít.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134146" y="1124744"/>
            <a:ext cx="4272003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učí se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3.os.,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č.j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 č. přít.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399008" y="1124744"/>
            <a:ext cx="5742278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počítali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3.os.,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č.mn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 č. min.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32671" y="1124744"/>
            <a:ext cx="5674951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napíšeš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č.j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,č. bud.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31884" y="1124744"/>
            <a:ext cx="6276526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zpíváme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č.mn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,č. přít.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351721" y="1124744"/>
            <a:ext cx="5836854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uklízím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č.j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 č. přít.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65959" y="1124744"/>
            <a:ext cx="6008376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uklidím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č.j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,č. bud.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969293" y="1124744"/>
            <a:ext cx="4601709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čteme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č.mn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 č. přít.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687823" y="1124744"/>
            <a:ext cx="3164649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píše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3.os.,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č.j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 č. přít.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82528" y="1124744"/>
            <a:ext cx="5575244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hlásí se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3.os.,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č.j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 č. přít.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0113" y="981075"/>
            <a:ext cx="7343775" cy="237648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884719" y="1124744"/>
            <a:ext cx="4770858" cy="193899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0" b="1" dirty="0">
                <a:ln w="50800"/>
                <a:solidFill>
                  <a:schemeClr val="bg1">
                    <a:shade val="50000"/>
                  </a:schemeClr>
                </a:solidFill>
                <a:latin typeface="+mn-lt"/>
              </a:rPr>
              <a:t>zapíše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4077072"/>
            <a:ext cx="7416824" cy="187220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3.os., </a:t>
            </a:r>
            <a:r>
              <a:rPr lang="cs-CZ" sz="50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č.j</a:t>
            </a:r>
            <a:r>
              <a:rPr lang="cs-CZ" sz="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. , č. bud. 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dirty="0" smtClean="0"/>
              <a:t>HODNOCENÍ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323850" y="2133600"/>
            <a:ext cx="8229600" cy="4114800"/>
          </a:xfrm>
        </p:spPr>
        <p:txBody>
          <a:bodyPr/>
          <a:lstStyle/>
          <a:p>
            <a:endParaRPr lang="cs-CZ" altLang="cs-CZ" sz="4400" smtClean="0">
              <a:solidFill>
                <a:srgbClr val="FFFF00"/>
              </a:solidFill>
            </a:endParaRPr>
          </a:p>
          <a:p>
            <a:r>
              <a:rPr lang="cs-CZ" altLang="cs-CZ" sz="4400" smtClean="0">
                <a:solidFill>
                  <a:srgbClr val="FFFF00"/>
                </a:solidFill>
              </a:rPr>
              <a:t>O – 1 CH</a:t>
            </a:r>
          </a:p>
          <a:p>
            <a:endParaRPr lang="cs-CZ" altLang="cs-CZ" sz="4400" smtClean="0">
              <a:solidFill>
                <a:srgbClr val="FFFF00"/>
              </a:solidFill>
            </a:endParaRPr>
          </a:p>
          <a:p>
            <a:r>
              <a:rPr lang="cs-CZ" altLang="cs-CZ" sz="4400" smtClean="0">
                <a:solidFill>
                  <a:srgbClr val="FFFF00"/>
                </a:solidFill>
              </a:rPr>
              <a:t>VÍCE  CHYB</a:t>
            </a:r>
          </a:p>
          <a:p>
            <a:endParaRPr lang="cs-CZ" altLang="cs-CZ" smtClean="0"/>
          </a:p>
        </p:txBody>
      </p:sp>
      <p:sp>
        <p:nvSpPr>
          <p:cNvPr id="6" name="Srdce 5"/>
          <p:cNvSpPr/>
          <p:nvPr/>
        </p:nvSpPr>
        <p:spPr>
          <a:xfrm>
            <a:off x="3492500" y="2492375"/>
            <a:ext cx="1727200" cy="1657350"/>
          </a:xfrm>
          <a:prstGeom prst="hear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3851275" y="2997200"/>
            <a:ext cx="288925" cy="28733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500563" y="2997200"/>
            <a:ext cx="287337" cy="28733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louk 9"/>
          <p:cNvSpPr/>
          <p:nvPr/>
        </p:nvSpPr>
        <p:spPr>
          <a:xfrm flipV="1">
            <a:off x="4067175" y="3284538"/>
            <a:ext cx="576263" cy="431800"/>
          </a:xfrm>
          <a:prstGeom prst="arc">
            <a:avLst>
              <a:gd name="adj1" fmla="val 10626276"/>
              <a:gd name="adj2" fmla="val 0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láček 11"/>
          <p:cNvSpPr/>
          <p:nvPr/>
        </p:nvSpPr>
        <p:spPr>
          <a:xfrm>
            <a:off x="3924300" y="4437063"/>
            <a:ext cx="4679950" cy="1512887"/>
          </a:xfrm>
          <a:prstGeom prst="cloudCallo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PROCVIČUJ !!!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Deluxe</Template>
  <TotalTime>70</TotalTime>
  <Words>239</Words>
  <Application>Microsoft Office PowerPoint</Application>
  <PresentationFormat>Předvádění na obrazovce (4:3)</PresentationFormat>
  <Paragraphs>61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Deluxe</vt:lpstr>
      <vt:lpstr>Prezentace aplikace PowerPoint</vt:lpstr>
      <vt:lpstr> </vt:lpstr>
      <vt:lpstr>URČOVÁNÍ SLOVES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HODNOCENÍ</vt:lpstr>
    </vt:vector>
  </TitlesOfParts>
  <Company>Rožnov pod Radhoštěm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Pavlína Přikrylová</dc:creator>
  <cp:lastModifiedBy>jitka</cp:lastModifiedBy>
  <cp:revision>17</cp:revision>
  <dcterms:created xsi:type="dcterms:W3CDTF">2011-10-07T16:45:11Z</dcterms:created>
  <dcterms:modified xsi:type="dcterms:W3CDTF">2014-03-09T13:01:38Z</dcterms:modified>
</cp:coreProperties>
</file>