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57" r:id="rId4"/>
    <p:sldId id="258" r:id="rId5"/>
    <p:sldId id="261" r:id="rId6"/>
    <p:sldId id="260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92" autoAdjust="0"/>
  </p:normalViewPr>
  <p:slideViewPr>
    <p:cSldViewPr>
      <p:cViewPr>
        <p:scale>
          <a:sx n="120" d="100"/>
          <a:sy n="120" d="100"/>
        </p:scale>
        <p:origin x="360" y="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16.2.2014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16.2.2014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16.2.2014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16.2.2014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16.2.2014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16.2.2014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16.2.2014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16.2.2014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161434"/>
              </p:ext>
            </p:extLst>
          </p:nvPr>
        </p:nvGraphicFramePr>
        <p:xfrm>
          <a:off x="971600" y="1988840"/>
          <a:ext cx="7115047" cy="378225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VY_32_INOVACE_mix1_fyz05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fyz05_tuhe_teleso.zip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učiva mechaniky tuhého tělesa 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Mechanika tuhého tělesa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učiva mechaniky tuhého tělesa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tuhé těleso, otáčivý účinek síly, moment síly, momentová věta, skládání a rozklad sil, dvojice sil, těžiště, stabilita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1., 3., 4.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12. </a:t>
                      </a: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2. 2014, SFYZ (3. roč. + O7)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4121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Mechanika – mechanika tuhého tělesa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38900950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Mechanika tuhého tělesa</a:t>
            </a:r>
          </a:p>
        </p:txBody>
      </p:sp>
      <p:sp>
        <p:nvSpPr>
          <p:cNvPr id="3" name="Nadpis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Mechanika</a:t>
            </a:r>
            <a:endParaRPr lang="cs-CZ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sz="2200" b="1" dirty="0" smtClean="0">
                <a:latin typeface="Arial" pitchFamily="34" charset="0"/>
                <a:cs typeface="Arial" pitchFamily="34" charset="0"/>
              </a:rPr>
              <a:t>Tuhé těleso</a:t>
            </a:r>
          </a:p>
          <a:p>
            <a:r>
              <a:rPr lang="cs-CZ" sz="2200" b="1" dirty="0" smtClean="0">
                <a:latin typeface="Arial" pitchFamily="34" charset="0"/>
                <a:cs typeface="Arial" pitchFamily="34" charset="0"/>
              </a:rPr>
              <a:t>Posuvný (translační), otáčivý (rotační) a složený pohyb tuhého tělesa</a:t>
            </a:r>
          </a:p>
          <a:p>
            <a:r>
              <a:rPr lang="cs-CZ" sz="2200" b="1" dirty="0" smtClean="0">
                <a:latin typeface="Arial" pitchFamily="34" charset="0"/>
                <a:cs typeface="Arial" pitchFamily="34" charset="0"/>
              </a:rPr>
              <a:t>Otáčivý účinek síly; pravidlo pravé ruky</a:t>
            </a:r>
          </a:p>
          <a:p>
            <a:r>
              <a:rPr lang="cs-CZ" sz="2200" b="1" dirty="0" smtClean="0">
                <a:latin typeface="Arial" pitchFamily="34" charset="0"/>
                <a:cs typeface="Arial" pitchFamily="34" charset="0"/>
              </a:rPr>
              <a:t>Momentová věta</a:t>
            </a:r>
          </a:p>
          <a:p>
            <a:r>
              <a:rPr lang="cs-CZ" sz="2200" b="1" dirty="0" smtClean="0">
                <a:latin typeface="Arial" pitchFamily="34" charset="0"/>
                <a:cs typeface="Arial" pitchFamily="34" charset="0"/>
              </a:rPr>
              <a:t>Dvojice sil</a:t>
            </a:r>
          </a:p>
          <a:p>
            <a:r>
              <a:rPr lang="cs-CZ" sz="2200" b="1" dirty="0" smtClean="0">
                <a:latin typeface="Arial" pitchFamily="34" charset="0"/>
                <a:cs typeface="Arial" pitchFamily="34" charset="0"/>
              </a:rPr>
              <a:t>Skládání a rozklad sil</a:t>
            </a:r>
          </a:p>
          <a:p>
            <a:r>
              <a:rPr lang="cs-CZ" sz="2200" b="1" dirty="0" smtClean="0">
                <a:latin typeface="Arial" pitchFamily="34" charset="0"/>
                <a:cs typeface="Arial" pitchFamily="34" charset="0"/>
              </a:rPr>
              <a:t>Těžiště tuhého tělesa</a:t>
            </a:r>
          </a:p>
          <a:p>
            <a:r>
              <a:rPr lang="cs-CZ" sz="2200" b="1" dirty="0" smtClean="0">
                <a:latin typeface="Arial" pitchFamily="34" charset="0"/>
                <a:cs typeface="Arial" pitchFamily="34" charset="0"/>
              </a:rPr>
              <a:t>Rovnovážná poloha tuhého tělesa stálá (stabilní), vratká (labilní) a volná (indiferentní)</a:t>
            </a:r>
          </a:p>
          <a:p>
            <a:r>
              <a:rPr lang="cs-CZ" sz="2200" b="1" dirty="0" smtClean="0">
                <a:latin typeface="Arial" pitchFamily="34" charset="0"/>
                <a:cs typeface="Arial" pitchFamily="34" charset="0"/>
              </a:rPr>
              <a:t>Stabilita tělesa</a:t>
            </a:r>
          </a:p>
          <a:p>
            <a:r>
              <a:rPr lang="cs-CZ" sz="2200" b="1" dirty="0" smtClean="0">
                <a:latin typeface="Arial" pitchFamily="34" charset="0"/>
                <a:cs typeface="Arial" pitchFamily="34" charset="0"/>
              </a:rPr>
              <a:t>Jednoduché stroje</a:t>
            </a:r>
            <a:endParaRPr lang="cs-CZ" sz="2200" dirty="0">
              <a:cs typeface="Arial" pitchFamily="34" charset="0"/>
            </a:endParaRPr>
          </a:p>
          <a:p>
            <a:r>
              <a:rPr lang="cs-CZ" sz="2200" b="1" dirty="0" smtClean="0">
                <a:latin typeface="Arial" pitchFamily="34" charset="0"/>
                <a:cs typeface="Arial" pitchFamily="34" charset="0"/>
              </a:rPr>
              <a:t>Otáčivý pohyb tuhého tělesa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Pojmy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Moment síly			</a:t>
            </a:r>
            <a:r>
              <a:rPr lang="cs-CZ" b="1" i="1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i="1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] =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N.m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Rameno síly/dvojice sil	</a:t>
            </a:r>
            <a:r>
              <a:rPr lang="cs-CZ" b="1" i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cs-CZ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cs-CZ" b="1" i="1" dirty="0" smtClean="0">
                <a:latin typeface="Arial" pitchFamily="34" charset="0"/>
                <a:cs typeface="Arial" pitchFamily="34" charset="0"/>
              </a:rPr>
              <a:t>r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)	[</a:t>
            </a:r>
            <a:r>
              <a:rPr lang="cs-CZ" i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] = m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Moment dvojice sil		</a:t>
            </a:r>
            <a:r>
              <a:rPr lang="cs-CZ" b="1" i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cs-CZ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i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] =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N.m</a:t>
            </a:r>
            <a:endParaRPr lang="cs-CZ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Moment setrvačnosti	</a:t>
            </a:r>
            <a:r>
              <a:rPr lang="cs-CZ" i="1" dirty="0" smtClean="0">
                <a:latin typeface="Arial" pitchFamily="34" charset="0"/>
                <a:cs typeface="Arial" pitchFamily="34" charset="0"/>
              </a:rPr>
              <a:t>J</a:t>
            </a:r>
            <a:r>
              <a:rPr lang="cs-CZ" b="1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i="1" dirty="0" smtClean="0">
                <a:latin typeface="Arial" pitchFamily="34" charset="0"/>
                <a:cs typeface="Arial" pitchFamily="34" charset="0"/>
              </a:rPr>
              <a:t>J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] = kg.m</a:t>
            </a:r>
            <a:r>
              <a:rPr lang="cs-CZ" baseline="30000" dirty="0" smtClean="0"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Fyzikální veličiny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Fyzikální vztahy</a:t>
            </a:r>
            <a:endParaRPr lang="cs-CZ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555775" y="1772816"/>
          <a:ext cx="1353405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Rovnice" r:id="rId3" imgW="634725" imgH="304668" progId="Equation.3">
                  <p:embed/>
                </p:oleObj>
              </mc:Choice>
              <mc:Fallback>
                <p:oleObj name="Rovnice" r:id="rId3" imgW="634725" imgH="304668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5" y="1772816"/>
                        <a:ext cx="1353405" cy="6480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2555775" y="2564904"/>
          <a:ext cx="3759507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Rovnice" r:id="rId5" imgW="2247900" imgH="431800" progId="Equation.3">
                  <p:embed/>
                </p:oleObj>
              </mc:Choice>
              <mc:Fallback>
                <p:oleObj name="Rovnice" r:id="rId5" imgW="2247900" imgH="4318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5" y="2564904"/>
                        <a:ext cx="3759507" cy="720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2555775" y="3429000"/>
          <a:ext cx="1728193" cy="515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Rovnice" r:id="rId7" imgW="723586" imgH="215806" progId="Equation.3">
                  <p:embed/>
                </p:oleObj>
              </mc:Choice>
              <mc:Fallback>
                <p:oleObj name="Rovnice" r:id="rId7" imgW="723586" imgH="215806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5" y="3429000"/>
                        <a:ext cx="1728193" cy="5158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/>
        </p:nvGraphicFramePr>
        <p:xfrm>
          <a:off x="2555776" y="4149080"/>
          <a:ext cx="1128994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Rovnice" r:id="rId9" imgW="596641" imgH="304668" progId="Equation.3">
                  <p:embed/>
                </p:oleObj>
              </mc:Choice>
              <mc:Fallback>
                <p:oleObj name="Rovnice" r:id="rId9" imgW="596641" imgH="304668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4149080"/>
                        <a:ext cx="1128994" cy="5760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555776" y="4941168"/>
          <a:ext cx="1456162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Rovnice" r:id="rId11" imgW="698500" imgH="241300" progId="Equation.3">
                  <p:embed/>
                </p:oleObj>
              </mc:Choice>
              <mc:Fallback>
                <p:oleObj name="Rovnice" r:id="rId11" imgW="698500" imgH="2413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4941168"/>
                        <a:ext cx="1456162" cy="5040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Bednařík, M.; Široká, M.: Fyzika pro gymnázia </a:t>
            </a:r>
            <a:r>
              <a:rPr lang="cs-CZ" smtClean="0">
                <a:latin typeface="Arial" pitchFamily="34" charset="0"/>
                <a:cs typeface="Arial" pitchFamily="34" charset="0"/>
              </a:rPr>
              <a:t>– Mechanika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2010, ISBN 978-80-7196-382-0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Lank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V.; Vondra, M.: Fyzika v kostce, Fragment, 2004, ISBN 80-7200-968-0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Mikulčák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J. a kolektiv: Matematické, fyzikální a chemické tabulky pro střední školy,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2011, ISBN 978-80-7196-345-5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</Template>
  <TotalTime>123</TotalTime>
  <Words>285</Words>
  <Application>Microsoft Office PowerPoint</Application>
  <PresentationFormat>Předvádění na obrazovce (4:3)</PresentationFormat>
  <Paragraphs>56</Paragraphs>
  <Slides>6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8" baseType="lpstr">
      <vt:lpstr>Motiv</vt:lpstr>
      <vt:lpstr>Rovnice</vt:lpstr>
      <vt:lpstr>Prezentace aplikace PowerPoint</vt:lpstr>
      <vt:lpstr>Mechanika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2013-07-23T20:34:36Z</dcterms:created>
  <dcterms:modified xsi:type="dcterms:W3CDTF">2014-02-16T09:24:33Z</dcterms:modified>
</cp:coreProperties>
</file>