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1" r:id="rId2"/>
    <p:sldId id="273" r:id="rId3"/>
    <p:sldId id="279" r:id="rId4"/>
    <p:sldId id="274" r:id="rId5"/>
    <p:sldId id="275" r:id="rId6"/>
    <p:sldId id="291" r:id="rId7"/>
    <p:sldId id="295" r:id="rId8"/>
    <p:sldId id="307" r:id="rId9"/>
    <p:sldId id="296" r:id="rId10"/>
    <p:sldId id="297" r:id="rId11"/>
    <p:sldId id="298" r:id="rId12"/>
    <p:sldId id="306" r:id="rId13"/>
  </p:sldIdLst>
  <p:sldSz cx="9144000" cy="6858000" type="screen4x3"/>
  <p:notesSz cx="6811963" cy="9945688"/>
  <p:defaultTextStyle>
    <a:defPPr>
      <a:defRPr lang="cs-CZ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3300"/>
    <a:srgbClr val="006600"/>
    <a:srgbClr val="CC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34" autoAdjust="0"/>
    <p:restoredTop sz="94750" autoAdjust="0"/>
  </p:normalViewPr>
  <p:slideViewPr>
    <p:cSldViewPr>
      <p:cViewPr>
        <p:scale>
          <a:sx n="115" d="100"/>
          <a:sy n="115" d="100"/>
        </p:scale>
        <p:origin x="-1428" y="-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1302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FAF016F-8389-4F91-A9F2-6D709D5DED3C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2652623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EC6EC09-BD40-4072-A004-62DFE5D4C84D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4566227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F22FBF3-D0B9-4DDB-B84D-C8AC13015703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5244055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4B603D1-A994-46B9-8E53-9F228F9FE3BB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047244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5B36C05-0B37-4C3B-B28C-F280078B7A42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1649457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78680BE-AE17-45B0-BC9C-B92CCF7903DB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551061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D2CE18C-BD84-45BF-88F7-578F98C8BE2B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1993100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4A8AF8F-66D3-4CF5-84EC-5FB75C553115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6427152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36A4BA1-B528-43A6-B3EC-7BF1EAC3F1F4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7180223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618D68C-8627-4BB6-9DE4-5F9D6EA574DB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8988678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A8B05AAD-9DCB-40A6-B33D-72750FBD6B14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76802782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OverObj" preserve="1">
  <p:cSld name="Nadpis a text nad obsah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8229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3938588"/>
            <a:ext cx="8229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2A5C76F7-A44A-40AF-B1F8-738855D2D639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83534747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x" preserve="1">
  <p:cSld name="Nadpis, obsah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1B6090C-0ED5-44C5-9DF2-126D97013A63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50005343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5C839B7-6136-4D59-A223-4B8EC013FFC4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53722243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OverTx" preserve="1">
  <p:cSld name="Nadpis a obsah nad text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8229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3938588"/>
            <a:ext cx="8229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290E2659-4757-4ABD-9601-137E11BDC482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6738989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4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4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400"/>
            </a:lvl1pPr>
          </a:lstStyle>
          <a:p>
            <a:fld id="{238EF31E-F31F-4B6C-B22A-F7BB5431618F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117" name="Group 6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35225629"/>
              </p:ext>
            </p:extLst>
          </p:nvPr>
        </p:nvGraphicFramePr>
        <p:xfrm>
          <a:off x="750888" y="2060575"/>
          <a:ext cx="7559675" cy="3672000"/>
        </p:xfrm>
        <a:graphic>
          <a:graphicData uri="http://schemas.openxmlformats.org/drawingml/2006/table">
            <a:tbl>
              <a:tblPr/>
              <a:tblGrid>
                <a:gridCol w="2268537"/>
                <a:gridCol w="5291138"/>
              </a:tblGrid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Projekt MŠMT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EU peníze středním školám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projektu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ICT do života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Registrační číslo projektu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CZ.1.07/1.5.00/34.0771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Šablona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III/2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Sada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15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Orýsování materiálu – základ pro úspěšnou výrobu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Rýsovací jehla, kružítko, důlčík, hledač středu, úhelník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Předmět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Odborný výcvik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 </a:t>
                      </a:r>
                      <a:endParaRPr kumimoji="0" 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Lubomír Hrstka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Jazyk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Čeština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Potřebné pomůcky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PC, data projektor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interaktivity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Výklad pomocí prezentace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Stupeň a typ vzdělávání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Střední škola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1. ročník, žáci 15 - 16 let, elektrikář, autoelektrikář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Speciální vzdělávací potřeby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Ne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Zdroje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Seznam viz poslední strana 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08" name="TextovéPole 9"/>
          <p:cNvSpPr txBox="1">
            <a:spLocks noChangeArrowheads="1"/>
          </p:cNvSpPr>
          <p:nvPr/>
        </p:nvSpPr>
        <p:spPr bwMode="auto">
          <a:xfrm>
            <a:off x="792163" y="928400"/>
            <a:ext cx="7559675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b="1" dirty="0">
                <a:cs typeface="Arial" charset="0"/>
              </a:rPr>
              <a:t>ORÝSOVÁNÍ  –  ZÁKLADY  II.</a:t>
            </a:r>
          </a:p>
        </p:txBody>
      </p:sp>
      <p:sp>
        <p:nvSpPr>
          <p:cNvPr id="2109" name="Zástupný symbol pro číslo snímku 14"/>
          <p:cNvSpPr txBox="1">
            <a:spLocks noGrp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939FB854-1DD8-458F-922D-069ACC6FC177}" type="slidenum">
              <a:rPr lang="cs-CZ" altLang="cs-CZ" sz="1200">
                <a:solidFill>
                  <a:srgbClr val="898989"/>
                </a:solidFill>
              </a:rPr>
              <a:pPr algn="r" eaLnBrk="1" hangingPunct="1">
                <a:spcBef>
                  <a:spcPct val="0"/>
                </a:spcBef>
                <a:buFontTx/>
                <a:buNone/>
              </a:pPr>
              <a:t>1</a:t>
            </a:fld>
            <a:endParaRPr lang="cs-CZ" altLang="cs-CZ" sz="1200">
              <a:solidFill>
                <a:srgbClr val="898989"/>
              </a:solidFill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sp>
        <p:nvSpPr>
          <p:cNvPr id="2111" name="TextovéPole 12"/>
          <p:cNvSpPr txBox="1">
            <a:spLocks noChangeArrowheads="1"/>
          </p:cNvSpPr>
          <p:nvPr/>
        </p:nvSpPr>
        <p:spPr bwMode="auto">
          <a:xfrm>
            <a:off x="787400" y="1454150"/>
            <a:ext cx="7561263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400" b="1" dirty="0"/>
              <a:t>VY_32_INOVACE_15_286</a:t>
            </a:r>
            <a:endParaRPr lang="cs-CZ" altLang="cs-CZ" sz="2400" b="1" dirty="0">
              <a:cs typeface="Arial" charset="0"/>
            </a:endParaRPr>
          </a:p>
        </p:txBody>
      </p:sp>
      <p:pic>
        <p:nvPicPr>
          <p:cNvPr id="211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1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76" name="Zástupný symbol pro číslo snímku 14"/>
          <p:cNvSpPr txBox="1">
            <a:spLocks noGrp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74A862FA-C98F-438C-B60F-BEC8A4E4ED47}" type="slidenum">
              <a:rPr lang="cs-CZ" altLang="cs-CZ" sz="1200">
                <a:solidFill>
                  <a:srgbClr val="898989"/>
                </a:solidFill>
              </a:rPr>
              <a:pPr algn="r" eaLnBrk="1" hangingPunct="1">
                <a:spcBef>
                  <a:spcPct val="0"/>
                </a:spcBef>
                <a:buFontTx/>
                <a:buNone/>
              </a:pPr>
              <a:t>2</a:t>
            </a:fld>
            <a:endParaRPr lang="cs-CZ" altLang="cs-CZ" sz="1200">
              <a:solidFill>
                <a:srgbClr val="898989"/>
              </a:solidFill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3078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80" name="Rectangle 8"/>
          <p:cNvSpPr>
            <a:spLocks noChangeArrowheads="1"/>
          </p:cNvSpPr>
          <p:nvPr/>
        </p:nvSpPr>
        <p:spPr bwMode="auto">
          <a:xfrm>
            <a:off x="1265238" y="1052513"/>
            <a:ext cx="6870700" cy="9540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tx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chemeClr val="tx2"/>
                </a:solidFill>
              </a:rPr>
              <a:t>Přípravné  práce  při  ručním  obrábění </a:t>
            </a:r>
          </a:p>
        </p:txBody>
      </p:sp>
      <p:sp>
        <p:nvSpPr>
          <p:cNvPr id="3081" name="Rectangle 10"/>
          <p:cNvSpPr>
            <a:spLocks noChangeArrowheads="1"/>
          </p:cNvSpPr>
          <p:nvPr/>
        </p:nvSpPr>
        <p:spPr bwMode="auto">
          <a:xfrm>
            <a:off x="1503363" y="3213100"/>
            <a:ext cx="6453187" cy="1016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6000" b="1"/>
              <a:t>ORÝSOVÁNÍ</a:t>
            </a:r>
            <a:endParaRPr lang="cs-CZ" altLang="cs-CZ" sz="5400" b="1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00" name="Zástupný symbol pro číslo snímku 14"/>
          <p:cNvSpPr txBox="1">
            <a:spLocks noGrp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D794966D-3DD7-4685-B8EC-EE302DBEF764}" type="slidenum">
              <a:rPr lang="cs-CZ" altLang="cs-CZ" sz="1200">
                <a:solidFill>
                  <a:srgbClr val="898989"/>
                </a:solidFill>
              </a:rPr>
              <a:pPr algn="r" eaLnBrk="1" hangingPunct="1">
                <a:spcBef>
                  <a:spcPct val="0"/>
                </a:spcBef>
                <a:buFontTx/>
                <a:buNone/>
              </a:pPr>
              <a:t>3</a:t>
            </a:fld>
            <a:endParaRPr lang="cs-CZ" altLang="cs-CZ" sz="1200">
              <a:solidFill>
                <a:srgbClr val="898989"/>
              </a:solidFill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410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Rectangle 3"/>
          <p:cNvSpPr txBox="1">
            <a:spLocks noChangeArrowheads="1"/>
          </p:cNvSpPr>
          <p:nvPr/>
        </p:nvSpPr>
        <p:spPr>
          <a:xfrm>
            <a:off x="457200" y="1268413"/>
            <a:ext cx="8229600" cy="452596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algn="ctr" eaLnBrk="1" hangingPunct="1">
              <a:buFontTx/>
              <a:buNone/>
              <a:defRPr/>
            </a:pPr>
            <a:r>
              <a:rPr lang="cs-CZ" kern="0" dirty="0" smtClean="0"/>
              <a:t>	</a:t>
            </a:r>
          </a:p>
          <a:p>
            <a:pPr algn="ctr" eaLnBrk="1" hangingPunct="1">
              <a:buFontTx/>
              <a:buNone/>
              <a:defRPr/>
            </a:pPr>
            <a:r>
              <a:rPr lang="cs-CZ" sz="2800" b="1" kern="0" dirty="0" smtClean="0"/>
              <a:t>Před zahájením práce, ručním obráběním kovů, je třeba materiál řádně podle výkresu  rozměřit </a:t>
            </a:r>
          </a:p>
          <a:p>
            <a:pPr algn="ctr" eaLnBrk="1" hangingPunct="1">
              <a:buFontTx/>
              <a:buNone/>
              <a:defRPr/>
            </a:pPr>
            <a:r>
              <a:rPr lang="cs-CZ" sz="2800" b="1" kern="0" dirty="0" smtClean="0"/>
              <a:t>a</a:t>
            </a:r>
          </a:p>
          <a:p>
            <a:pPr algn="ctr" eaLnBrk="1" hangingPunct="1">
              <a:buFontTx/>
              <a:buNone/>
              <a:defRPr/>
            </a:pPr>
            <a:r>
              <a:rPr lang="cs-CZ" sz="2800" b="1" kern="0" dirty="0" smtClean="0"/>
              <a:t>provést orýsování budoucího výrobku.</a:t>
            </a:r>
          </a:p>
          <a:p>
            <a:pPr algn="ctr" eaLnBrk="1" hangingPunct="1">
              <a:buFontTx/>
              <a:buNone/>
              <a:defRPr/>
            </a:pPr>
            <a:r>
              <a:rPr lang="cs-CZ" sz="2800" b="1" u="sng" kern="0" dirty="0" smtClean="0">
                <a:solidFill>
                  <a:srgbClr val="0070C0"/>
                </a:solidFill>
              </a:rPr>
              <a:t>Rozeznáváme dva základní druhy orýsování     </a:t>
            </a:r>
            <a:r>
              <a:rPr lang="cs-CZ" sz="2800" b="1" kern="0" dirty="0" smtClean="0">
                <a:solidFill>
                  <a:srgbClr val="0070C0"/>
                </a:solidFill>
              </a:rPr>
              <a:t>- plošné -</a:t>
            </a:r>
          </a:p>
          <a:p>
            <a:pPr algn="ctr" eaLnBrk="1" hangingPunct="1">
              <a:buFontTx/>
              <a:buNone/>
              <a:defRPr/>
            </a:pPr>
            <a:r>
              <a:rPr lang="cs-CZ" sz="2800" b="1" kern="0" dirty="0" smtClean="0">
                <a:solidFill>
                  <a:srgbClr val="0070C0"/>
                </a:solidFill>
              </a:rPr>
              <a:t>  - prostorové - </a:t>
            </a:r>
          </a:p>
          <a:p>
            <a:pPr eaLnBrk="1" hangingPunct="1">
              <a:buFontTx/>
              <a:buNone/>
              <a:defRPr/>
            </a:pPr>
            <a:endParaRPr lang="cs-CZ" sz="2800" b="1" kern="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24" name="Zástupný symbol pro číslo snímku 14"/>
          <p:cNvSpPr txBox="1">
            <a:spLocks noGrp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D4FBAD5E-FC96-4A2B-846D-57B027BEDE9A}" type="slidenum">
              <a:rPr lang="cs-CZ" altLang="cs-CZ" sz="1200">
                <a:solidFill>
                  <a:srgbClr val="898989"/>
                </a:solidFill>
              </a:rPr>
              <a:pPr algn="r" eaLnBrk="1" hangingPunct="1">
                <a:spcBef>
                  <a:spcPct val="0"/>
                </a:spcBef>
                <a:buFontTx/>
                <a:buNone/>
              </a:pPr>
              <a:t>4</a:t>
            </a:fld>
            <a:endParaRPr lang="cs-CZ" altLang="cs-CZ" sz="1200">
              <a:solidFill>
                <a:srgbClr val="898989"/>
              </a:solidFill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dirty="0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dirty="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dirty="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5126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7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Rectangle 2"/>
          <p:cNvSpPr txBox="1">
            <a:spLocks noChangeArrowheads="1"/>
          </p:cNvSpPr>
          <p:nvPr/>
        </p:nvSpPr>
        <p:spPr>
          <a:xfrm>
            <a:off x="457200" y="1052513"/>
            <a:ext cx="8229600" cy="571500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r>
              <a:rPr lang="cs-CZ" sz="2800" b="1" kern="0" dirty="0" smtClean="0"/>
              <a:t>Pomůcky pro orýsování</a:t>
            </a:r>
          </a:p>
        </p:txBody>
      </p:sp>
      <p:pic>
        <p:nvPicPr>
          <p:cNvPr id="5129" name="Picture 10" descr="C:\Documents and Settings\Riha\Dokumenty\Obrázky\2013-03-01\IMAGE0115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49" t="2296" r="1315" b="3468"/>
          <a:stretch>
            <a:fillRect/>
          </a:stretch>
        </p:blipFill>
        <p:spPr bwMode="auto">
          <a:xfrm>
            <a:off x="1176338" y="1624013"/>
            <a:ext cx="6791325" cy="4219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148" name="Zástupný symbol pro číslo snímku 14"/>
          <p:cNvSpPr txBox="1">
            <a:spLocks noGrp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55CDBDBB-C8C9-4948-8229-AE58939AAD97}" type="slidenum">
              <a:rPr lang="cs-CZ" altLang="cs-CZ" sz="1200">
                <a:solidFill>
                  <a:srgbClr val="898989"/>
                </a:solidFill>
              </a:rPr>
              <a:pPr algn="r" eaLnBrk="1" hangingPunct="1">
                <a:spcBef>
                  <a:spcPct val="0"/>
                </a:spcBef>
                <a:buFontTx/>
                <a:buNone/>
              </a:pPr>
              <a:t>5</a:t>
            </a:fld>
            <a:endParaRPr lang="cs-CZ" altLang="cs-CZ" sz="1200">
              <a:solidFill>
                <a:srgbClr val="898989"/>
              </a:solidFill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0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6150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51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Nadpis 1"/>
          <p:cNvSpPr txBox="1">
            <a:spLocks/>
          </p:cNvSpPr>
          <p:nvPr/>
        </p:nvSpPr>
        <p:spPr>
          <a:xfrm>
            <a:off x="423863" y="900113"/>
            <a:ext cx="8229600" cy="497681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9pPr>
          </a:lstStyle>
          <a:p>
            <a:pPr>
              <a:defRPr/>
            </a:pPr>
            <a:endParaRPr lang="cs-CZ" sz="2800" b="1" kern="0" dirty="0" smtClean="0"/>
          </a:p>
          <a:p>
            <a:pPr>
              <a:defRPr/>
            </a:pPr>
            <a:endParaRPr lang="cs-CZ" sz="2800" b="1" kern="0" dirty="0"/>
          </a:p>
          <a:p>
            <a:pPr>
              <a:defRPr/>
            </a:pPr>
            <a:r>
              <a:rPr lang="cs-CZ" sz="2800" b="1" kern="0" dirty="0" smtClean="0"/>
              <a:t>Rýsovací jehla musí být vyrobena z kvalitního materiálu a vždy řádně nabroušena.</a:t>
            </a:r>
          </a:p>
          <a:p>
            <a:pPr>
              <a:defRPr/>
            </a:pPr>
            <a:endParaRPr lang="cs-CZ" sz="2800" b="1" kern="0" dirty="0" smtClean="0">
              <a:solidFill>
                <a:srgbClr val="FF0000"/>
              </a:solidFill>
            </a:endParaRPr>
          </a:p>
          <a:p>
            <a:pPr>
              <a:defRPr/>
            </a:pPr>
            <a:r>
              <a:rPr lang="cs-CZ" sz="2800" b="1" kern="0" dirty="0" smtClean="0">
                <a:solidFill>
                  <a:srgbClr val="FF0000"/>
                </a:solidFill>
              </a:rPr>
              <a:t>Je nutné věnovat velkou pozornost bezpečnosti!</a:t>
            </a:r>
          </a:p>
          <a:p>
            <a:pPr>
              <a:defRPr/>
            </a:pPr>
            <a:endParaRPr lang="cs-CZ" sz="2800" b="1" kern="0" dirty="0" smtClean="0"/>
          </a:p>
          <a:p>
            <a:pPr>
              <a:defRPr/>
            </a:pPr>
            <a:r>
              <a:rPr lang="cs-CZ" sz="2800" b="1" kern="0" dirty="0" smtClean="0"/>
              <a:t>Jehla se  drží </a:t>
            </a:r>
            <a:r>
              <a:rPr lang="cs-CZ" sz="2800" b="1" kern="0" dirty="0"/>
              <a:t>v mírně nakloněné poloze ve směru </a:t>
            </a:r>
            <a:r>
              <a:rPr lang="cs-CZ" sz="2800" b="1" kern="0" dirty="0" smtClean="0"/>
              <a:t>pohybu a odkloněna od horní hrany pravítka a sleduje hranu obrobku.</a:t>
            </a:r>
            <a:endParaRPr lang="cs-CZ" sz="2800" b="1" kern="0" dirty="0"/>
          </a:p>
          <a:p>
            <a:pPr>
              <a:defRPr/>
            </a:pPr>
            <a:endParaRPr lang="cs-CZ" sz="2800" b="1" kern="0" dirty="0"/>
          </a:p>
        </p:txBody>
      </p:sp>
      <p:sp>
        <p:nvSpPr>
          <p:cNvPr id="11" name="Zástupný symbol pro text 2"/>
          <p:cNvSpPr txBox="1">
            <a:spLocks/>
          </p:cNvSpPr>
          <p:nvPr/>
        </p:nvSpPr>
        <p:spPr>
          <a:xfrm>
            <a:off x="457200" y="1600200"/>
            <a:ext cx="8218488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marL="0" indent="0" algn="ctr">
              <a:buFontTx/>
              <a:buNone/>
              <a:defRPr/>
            </a:pPr>
            <a:endParaRPr lang="cs-CZ" sz="2400" b="1" kern="0" dirty="0" smtClean="0"/>
          </a:p>
        </p:txBody>
      </p:sp>
      <p:sp>
        <p:nvSpPr>
          <p:cNvPr id="2" name="Obdélník 1"/>
          <p:cNvSpPr/>
          <p:nvPr/>
        </p:nvSpPr>
        <p:spPr>
          <a:xfrm>
            <a:off x="2555875" y="3244850"/>
            <a:ext cx="184150" cy="36830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defRPr/>
            </a:pPr>
            <a:endParaRPr lang="cs-CZ" b="1" kern="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172" name="Zástupný symbol pro číslo snímku 14"/>
          <p:cNvSpPr txBox="1">
            <a:spLocks noGrp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8680FC41-5A6C-45A0-8C36-1F32660A2339}" type="slidenum">
              <a:rPr lang="cs-CZ" altLang="cs-CZ" sz="1200">
                <a:solidFill>
                  <a:srgbClr val="898989"/>
                </a:solidFill>
              </a:rPr>
              <a:pPr algn="r" eaLnBrk="1" hangingPunct="1">
                <a:spcBef>
                  <a:spcPct val="0"/>
                </a:spcBef>
                <a:buFontTx/>
                <a:buNone/>
              </a:pPr>
              <a:t>6</a:t>
            </a:fld>
            <a:endParaRPr lang="cs-CZ" altLang="cs-CZ" sz="1200">
              <a:solidFill>
                <a:srgbClr val="898989"/>
              </a:solidFill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7174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5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Rectangle 2"/>
          <p:cNvSpPr txBox="1">
            <a:spLocks noChangeArrowheads="1"/>
          </p:cNvSpPr>
          <p:nvPr/>
        </p:nvSpPr>
        <p:spPr>
          <a:xfrm>
            <a:off x="384175" y="1052513"/>
            <a:ext cx="8229600" cy="647700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r>
              <a:rPr lang="cs-CZ" sz="2800" b="1" kern="0" dirty="0" smtClean="0">
                <a:solidFill>
                  <a:srgbClr val="0070C0"/>
                </a:solidFill>
              </a:rPr>
              <a:t>Příprava materiálu před orýsováním</a:t>
            </a:r>
          </a:p>
        </p:txBody>
      </p:sp>
      <p:sp>
        <p:nvSpPr>
          <p:cNvPr id="12" name="Rectangle 3"/>
          <p:cNvSpPr txBox="1">
            <a:spLocks noChangeArrowheads="1"/>
          </p:cNvSpPr>
          <p:nvPr/>
        </p:nvSpPr>
        <p:spPr>
          <a:xfrm>
            <a:off x="611188" y="1706563"/>
            <a:ext cx="8110537" cy="419735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eaLnBrk="1" hangingPunct="1">
              <a:buFontTx/>
              <a:buNone/>
              <a:defRPr/>
            </a:pPr>
            <a:r>
              <a:rPr lang="cs-CZ" kern="0" dirty="0" smtClean="0"/>
              <a:t>	</a:t>
            </a:r>
          </a:p>
          <a:p>
            <a:pPr algn="ctr" eaLnBrk="1" hangingPunct="1">
              <a:buFontTx/>
              <a:buNone/>
              <a:defRPr/>
            </a:pPr>
            <a:r>
              <a:rPr lang="cs-CZ" sz="2400" b="1" kern="0" dirty="0"/>
              <a:t>	</a:t>
            </a:r>
            <a:r>
              <a:rPr lang="cs-CZ" sz="2400" b="1" kern="0" dirty="0" smtClean="0"/>
              <a:t>Materiál musí být předem dobře připraven, řádně očištěn a  zbaven případné koroze.</a:t>
            </a:r>
          </a:p>
          <a:p>
            <a:pPr algn="ctr" eaLnBrk="1" hangingPunct="1">
              <a:buFontTx/>
              <a:buNone/>
              <a:defRPr/>
            </a:pPr>
            <a:r>
              <a:rPr lang="cs-CZ" sz="2400" b="1" kern="0" dirty="0" smtClean="0"/>
              <a:t>	</a:t>
            </a:r>
          </a:p>
          <a:p>
            <a:pPr algn="ctr" eaLnBrk="1" hangingPunct="1">
              <a:buFontTx/>
              <a:buNone/>
              <a:defRPr/>
            </a:pPr>
            <a:r>
              <a:rPr lang="cs-CZ" sz="2400" b="1" kern="0" dirty="0" smtClean="0"/>
              <a:t>Pro lepší čitelnost narýsovaných čar se doporučuje  na nový materiál nanést vrstvičku plavené křídy. </a:t>
            </a:r>
          </a:p>
          <a:p>
            <a:pPr algn="ctr" eaLnBrk="1" hangingPunct="1">
              <a:buFontTx/>
              <a:buNone/>
              <a:defRPr/>
            </a:pPr>
            <a:r>
              <a:rPr lang="cs-CZ" sz="2400" b="1" kern="0" dirty="0" smtClean="0"/>
              <a:t>	</a:t>
            </a:r>
          </a:p>
          <a:p>
            <a:pPr algn="ctr" eaLnBrk="1" hangingPunct="1">
              <a:buFontTx/>
              <a:buNone/>
              <a:defRPr/>
            </a:pPr>
            <a:r>
              <a:rPr lang="cs-CZ" sz="2400" b="1" kern="0" dirty="0" smtClean="0"/>
              <a:t>Další možností pro zvýraznění čar je natřít materiál roztokem modré skalice, která na povrchu vytvoří červenohnědý povlak vyloučené mědi.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196" name="Zástupný symbol pro číslo snímku 14"/>
          <p:cNvSpPr txBox="1">
            <a:spLocks noGrp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39994504-5A34-4C1C-8A07-44703FE4747D}" type="slidenum">
              <a:rPr lang="cs-CZ" altLang="cs-CZ" sz="1200">
                <a:solidFill>
                  <a:srgbClr val="898989"/>
                </a:solidFill>
              </a:rPr>
              <a:pPr algn="r" eaLnBrk="1" hangingPunct="1">
                <a:spcBef>
                  <a:spcPct val="0"/>
                </a:spcBef>
                <a:buFontTx/>
                <a:buNone/>
              </a:pPr>
              <a:t>7</a:t>
            </a:fld>
            <a:endParaRPr lang="cs-CZ" altLang="cs-CZ" sz="1200">
              <a:solidFill>
                <a:srgbClr val="898989"/>
              </a:solidFill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dirty="0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dirty="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dirty="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8198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" name="Rectangle 2"/>
          <p:cNvSpPr txBox="1">
            <a:spLocks noChangeArrowheads="1"/>
          </p:cNvSpPr>
          <p:nvPr/>
        </p:nvSpPr>
        <p:spPr>
          <a:xfrm>
            <a:off x="384175" y="1125538"/>
            <a:ext cx="8229600" cy="647700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r>
              <a:rPr lang="cs-CZ" sz="2800" b="1" kern="0" dirty="0" smtClean="0">
                <a:solidFill>
                  <a:srgbClr val="0070C0"/>
                </a:solidFill>
              </a:rPr>
              <a:t>Postup  při práci s úhelníkem</a:t>
            </a:r>
          </a:p>
        </p:txBody>
      </p:sp>
      <p:sp>
        <p:nvSpPr>
          <p:cNvPr id="10249" name="Obdélník 1"/>
          <p:cNvSpPr>
            <a:spLocks noChangeArrowheads="1"/>
          </p:cNvSpPr>
          <p:nvPr/>
        </p:nvSpPr>
        <p:spPr bwMode="auto">
          <a:xfrm>
            <a:off x="641350" y="1804988"/>
            <a:ext cx="7859713" cy="2032000"/>
          </a:xfrm>
          <a:prstGeom prst="rect">
            <a:avLst/>
          </a:prstGeom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  <a:defRPr/>
            </a:pPr>
            <a:r>
              <a:rPr lang="cs-CZ" altLang="cs-CZ" sz="1800" b="1" dirty="0" smtClean="0"/>
              <a:t>Pomocí příložného úhelníku a rýsovací  jehly  orýsujeme  požadovanou součást. </a:t>
            </a:r>
          </a:p>
          <a:p>
            <a:pPr algn="ctr" eaLnBrk="1" hangingPunct="1">
              <a:spcBef>
                <a:spcPct val="0"/>
              </a:spcBef>
              <a:buFontTx/>
              <a:buNone/>
              <a:defRPr/>
            </a:pPr>
            <a:endParaRPr lang="cs-CZ" altLang="cs-CZ" sz="1800" b="1" dirty="0" smtClean="0"/>
          </a:p>
          <a:p>
            <a:pPr algn="ctr" eaLnBrk="1" hangingPunct="1">
              <a:spcBef>
                <a:spcPct val="0"/>
              </a:spcBef>
              <a:buFontTx/>
              <a:buNone/>
              <a:defRPr/>
            </a:pPr>
            <a:r>
              <a:rPr lang="cs-CZ" altLang="cs-CZ" sz="1800" b="1" dirty="0" smtClean="0"/>
              <a:t>Nejčastěji se úhelník  používá pro sestrojení kolmice s úhlem 90°.</a:t>
            </a:r>
          </a:p>
          <a:p>
            <a:pPr algn="ctr" eaLnBrk="1" hangingPunct="1">
              <a:spcBef>
                <a:spcPct val="0"/>
              </a:spcBef>
              <a:buFontTx/>
              <a:buNone/>
              <a:defRPr/>
            </a:pPr>
            <a:endParaRPr lang="cs-CZ" altLang="cs-CZ" sz="1800" b="1" dirty="0" smtClean="0"/>
          </a:p>
          <a:p>
            <a:pPr algn="ctr" eaLnBrk="1" hangingPunct="1">
              <a:spcBef>
                <a:spcPct val="0"/>
              </a:spcBef>
              <a:buFontTx/>
              <a:buNone/>
              <a:defRPr/>
            </a:pPr>
            <a:r>
              <a:rPr lang="cs-CZ" altLang="cs-CZ" sz="1800" b="1" dirty="0" smtClean="0"/>
              <a:t>Další možností  je kontrola kolmosti  a  zjištění úchylky od požadované  roviny nebo pravého úhlu – světelný průsvit.</a:t>
            </a:r>
          </a:p>
        </p:txBody>
      </p:sp>
      <p:pic>
        <p:nvPicPr>
          <p:cNvPr id="8202" name="Obrázek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5950" y="3902075"/>
            <a:ext cx="5226050" cy="20907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220" name="Zástupný symbol pro číslo snímku 14"/>
          <p:cNvSpPr txBox="1">
            <a:spLocks noGrp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C6FDFF6F-77F4-4180-967F-B68C8A342835}" type="slidenum">
              <a:rPr lang="cs-CZ" altLang="cs-CZ" sz="1200">
                <a:solidFill>
                  <a:srgbClr val="898989"/>
                </a:solidFill>
              </a:rPr>
              <a:pPr algn="r" eaLnBrk="1" hangingPunct="1">
                <a:spcBef>
                  <a:spcPct val="0"/>
                </a:spcBef>
                <a:buFontTx/>
                <a:buNone/>
              </a:pPr>
              <a:t>8</a:t>
            </a:fld>
            <a:endParaRPr lang="cs-CZ" altLang="cs-CZ" sz="1200">
              <a:solidFill>
                <a:srgbClr val="898989"/>
              </a:solidFill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dirty="0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dirty="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dirty="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922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" name="Rectangle 2"/>
          <p:cNvSpPr txBox="1">
            <a:spLocks noChangeArrowheads="1"/>
          </p:cNvSpPr>
          <p:nvPr/>
        </p:nvSpPr>
        <p:spPr>
          <a:xfrm>
            <a:off x="384175" y="1125538"/>
            <a:ext cx="8229600" cy="647700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r>
              <a:rPr lang="cs-CZ" sz="2800" b="1" kern="0" dirty="0" smtClean="0">
                <a:solidFill>
                  <a:srgbClr val="0070C0"/>
                </a:solidFill>
              </a:rPr>
              <a:t>Postup  při práci s důlčíkem</a:t>
            </a:r>
          </a:p>
        </p:txBody>
      </p:sp>
      <p:sp>
        <p:nvSpPr>
          <p:cNvPr id="9225" name="Obdélník 1"/>
          <p:cNvSpPr>
            <a:spLocks noChangeArrowheads="1"/>
          </p:cNvSpPr>
          <p:nvPr/>
        </p:nvSpPr>
        <p:spPr bwMode="auto">
          <a:xfrm>
            <a:off x="900113" y="1804988"/>
            <a:ext cx="7343775" cy="923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1800" b="1"/>
              <a:t>Důlčík přikládáme šikmo k rysce nebo označenému středu, tak abychom dobře viděli místo, které má být označeno.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1800" b="1"/>
              <a:t> Pak jedním úderem na kladívko vytvoříme důlek.</a:t>
            </a:r>
          </a:p>
        </p:txBody>
      </p:sp>
      <p:pic>
        <p:nvPicPr>
          <p:cNvPr id="9226" name="Picture 11" descr="E:\2013-03-01\IMAGE0119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06" t="7362" r="4614" b="10410"/>
          <a:stretch>
            <a:fillRect/>
          </a:stretch>
        </p:blipFill>
        <p:spPr bwMode="auto">
          <a:xfrm>
            <a:off x="971550" y="2857500"/>
            <a:ext cx="7345363" cy="29194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244" name="Zástupný symbol pro číslo snímku 14"/>
          <p:cNvSpPr txBox="1">
            <a:spLocks noGrp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FA560223-60BD-4CD3-AC7B-AB525ADC4B1D}" type="slidenum">
              <a:rPr lang="cs-CZ" altLang="cs-CZ" sz="1200">
                <a:solidFill>
                  <a:srgbClr val="898989"/>
                </a:solidFill>
              </a:rPr>
              <a:pPr algn="r" eaLnBrk="1" hangingPunct="1">
                <a:spcBef>
                  <a:spcPct val="0"/>
                </a:spcBef>
                <a:buFontTx/>
                <a:buNone/>
              </a:pPr>
              <a:t>9</a:t>
            </a:fld>
            <a:endParaRPr lang="cs-CZ" altLang="cs-CZ" sz="1200">
              <a:solidFill>
                <a:srgbClr val="898989"/>
              </a:solidFill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0246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7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" name="Rectangle 3"/>
          <p:cNvSpPr txBox="1">
            <a:spLocks noChangeArrowheads="1"/>
          </p:cNvSpPr>
          <p:nvPr/>
        </p:nvSpPr>
        <p:spPr>
          <a:xfrm>
            <a:off x="457200" y="1600200"/>
            <a:ext cx="4186238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endParaRPr lang="cs-CZ" sz="2000" kern="0" dirty="0" smtClean="0"/>
          </a:p>
        </p:txBody>
      </p:sp>
      <p:sp>
        <p:nvSpPr>
          <p:cNvPr id="13" name="Rectangle 2"/>
          <p:cNvSpPr txBox="1">
            <a:spLocks noChangeArrowheads="1"/>
          </p:cNvSpPr>
          <p:nvPr/>
        </p:nvSpPr>
        <p:spPr>
          <a:xfrm>
            <a:off x="384175" y="1125538"/>
            <a:ext cx="8229600" cy="647700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r>
              <a:rPr lang="cs-CZ" sz="2800" b="1" kern="0" dirty="0"/>
              <a:t>U</a:t>
            </a:r>
            <a:r>
              <a:rPr lang="cs-CZ" sz="2800" b="1" kern="0" dirty="0" smtClean="0"/>
              <a:t>kázka orýsované a </a:t>
            </a:r>
            <a:r>
              <a:rPr lang="cs-CZ" sz="2800" b="1" kern="0" dirty="0" err="1" smtClean="0"/>
              <a:t>odůlčíkované</a:t>
            </a:r>
            <a:r>
              <a:rPr lang="cs-CZ" sz="2800" b="1" kern="0" dirty="0" smtClean="0"/>
              <a:t>  součástky</a:t>
            </a:r>
          </a:p>
        </p:txBody>
      </p:sp>
      <p:pic>
        <p:nvPicPr>
          <p:cNvPr id="10250" name="Obrázek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7838" y="1746250"/>
            <a:ext cx="7986712" cy="3959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268" name="Zástupný symbol pro číslo snímku 14"/>
          <p:cNvSpPr txBox="1">
            <a:spLocks noGrp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A468A93A-28EF-424B-AEDF-49AAA6716906}" type="slidenum">
              <a:rPr lang="cs-CZ" altLang="cs-CZ" sz="1200">
                <a:solidFill>
                  <a:srgbClr val="898989"/>
                </a:solidFill>
              </a:rPr>
              <a:pPr algn="r" eaLnBrk="1" hangingPunct="1">
                <a:spcBef>
                  <a:spcPct val="0"/>
                </a:spcBef>
                <a:buFontTx/>
                <a:buNone/>
              </a:pPr>
              <a:t>10</a:t>
            </a:fld>
            <a:endParaRPr lang="cs-CZ" altLang="cs-CZ" sz="1200">
              <a:solidFill>
                <a:srgbClr val="898989"/>
              </a:solidFill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1270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71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Rectangle 2"/>
          <p:cNvSpPr txBox="1">
            <a:spLocks noChangeArrowheads="1"/>
          </p:cNvSpPr>
          <p:nvPr/>
        </p:nvSpPr>
        <p:spPr>
          <a:xfrm>
            <a:off x="460375" y="1052513"/>
            <a:ext cx="8229600" cy="571500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r>
              <a:rPr lang="cs-CZ" sz="2800" b="1" kern="0" dirty="0" smtClean="0">
                <a:solidFill>
                  <a:srgbClr val="FF0000"/>
                </a:solidFill>
              </a:rPr>
              <a:t>Bezpečnost práce </a:t>
            </a:r>
          </a:p>
        </p:txBody>
      </p:sp>
      <p:sp>
        <p:nvSpPr>
          <p:cNvPr id="12297" name="Rectangle 3"/>
          <p:cNvSpPr txBox="1">
            <a:spLocks noChangeArrowheads="1"/>
          </p:cNvSpPr>
          <p:nvPr/>
        </p:nvSpPr>
        <p:spPr bwMode="auto">
          <a:xfrm>
            <a:off x="457200" y="1773238"/>
            <a:ext cx="8229600" cy="3889375"/>
          </a:xfrm>
          <a:prstGeom prst="rect">
            <a:avLst/>
          </a:prstGeom>
          <a:solidFill>
            <a:schemeClr val="accent1">
              <a:lumMod val="90000"/>
            </a:schemeClr>
          </a:solidFill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>
            <a:lvl1pPr marL="342900" indent="-3429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buFontTx/>
              <a:buNone/>
              <a:defRPr/>
            </a:pPr>
            <a:r>
              <a:rPr lang="cs-CZ" altLang="cs-CZ" sz="2400" b="1" dirty="0" smtClean="0"/>
              <a:t>	</a:t>
            </a:r>
          </a:p>
          <a:p>
            <a:pPr algn="ctr" eaLnBrk="1" hangingPunct="1">
              <a:buFontTx/>
              <a:buNone/>
              <a:defRPr/>
            </a:pPr>
            <a:r>
              <a:rPr lang="cs-CZ" altLang="cs-CZ" sz="2400" b="1" dirty="0" smtClean="0"/>
              <a:t>	</a:t>
            </a:r>
            <a:r>
              <a:rPr lang="cs-CZ" altLang="cs-CZ" sz="2400" b="1" dirty="0" smtClean="0">
                <a:solidFill>
                  <a:srgbClr val="FF0000"/>
                </a:solidFill>
              </a:rPr>
              <a:t> Při práci s rýsovadly dbejte zvýšené opatrnosti!</a:t>
            </a:r>
          </a:p>
          <a:p>
            <a:pPr algn="ctr" eaLnBrk="1" hangingPunct="1">
              <a:buFontTx/>
              <a:buNone/>
              <a:defRPr/>
            </a:pPr>
            <a:endParaRPr lang="cs-CZ" altLang="cs-CZ" sz="2400" b="1" dirty="0" smtClean="0">
              <a:solidFill>
                <a:srgbClr val="FF0000"/>
              </a:solidFill>
            </a:endParaRPr>
          </a:p>
          <a:p>
            <a:pPr algn="ctr" eaLnBrk="1" hangingPunct="1">
              <a:buFontTx/>
              <a:buNone/>
              <a:defRPr/>
            </a:pPr>
            <a:r>
              <a:rPr lang="cs-CZ" altLang="cs-CZ" sz="2400" b="1" dirty="0" smtClean="0">
                <a:solidFill>
                  <a:srgbClr val="FF0000"/>
                </a:solidFill>
              </a:rPr>
              <a:t>Pozor na nebezpečí poranění o ostré hroty!</a:t>
            </a:r>
          </a:p>
          <a:p>
            <a:pPr algn="ctr" eaLnBrk="1" hangingPunct="1">
              <a:buFontTx/>
              <a:buNone/>
              <a:defRPr/>
            </a:pPr>
            <a:endParaRPr lang="cs-CZ" altLang="cs-CZ" sz="2400" b="1" dirty="0" smtClean="0"/>
          </a:p>
          <a:p>
            <a:pPr algn="ctr" eaLnBrk="1" hangingPunct="1">
              <a:buFontTx/>
              <a:buNone/>
              <a:defRPr/>
            </a:pPr>
            <a:r>
              <a:rPr lang="cs-CZ" altLang="cs-CZ" sz="2400" b="1" dirty="0" smtClean="0"/>
              <a:t>Rýsovací pomůcky odkládejte</a:t>
            </a:r>
          </a:p>
          <a:p>
            <a:pPr algn="ctr" eaLnBrk="1" hangingPunct="1">
              <a:buFontTx/>
              <a:buNone/>
              <a:defRPr/>
            </a:pPr>
            <a:r>
              <a:rPr lang="cs-CZ" altLang="cs-CZ" sz="2400" b="1" dirty="0" smtClean="0"/>
              <a:t> na</a:t>
            </a:r>
          </a:p>
          <a:p>
            <a:pPr eaLnBrk="1" hangingPunct="1">
              <a:buFontTx/>
              <a:buNone/>
              <a:defRPr/>
            </a:pPr>
            <a:r>
              <a:rPr lang="cs-CZ" altLang="cs-CZ" sz="2400" b="1" dirty="0" smtClean="0"/>
              <a:t>	vhodnou  podložku, zabráníte tak  jejich poškození. </a:t>
            </a:r>
          </a:p>
          <a:p>
            <a:pPr eaLnBrk="1" hangingPunct="1">
              <a:buFontTx/>
              <a:buNone/>
              <a:defRPr/>
            </a:pPr>
            <a:r>
              <a:rPr lang="cs-CZ" altLang="cs-CZ" sz="2400" b="1" dirty="0" smtClean="0"/>
              <a:t>	</a:t>
            </a:r>
          </a:p>
          <a:p>
            <a:pPr eaLnBrk="1" hangingPunct="1">
              <a:buFontTx/>
              <a:buNone/>
              <a:defRPr/>
            </a:pPr>
            <a:r>
              <a:rPr lang="cs-CZ" altLang="cs-CZ" sz="2400" b="1" dirty="0" smtClean="0"/>
              <a:t>		</a:t>
            </a:r>
          </a:p>
          <a:p>
            <a:pPr eaLnBrk="1" hangingPunct="1">
              <a:buFontTx/>
              <a:buNone/>
              <a:defRPr/>
            </a:pPr>
            <a:r>
              <a:rPr lang="cs-CZ" altLang="cs-CZ" sz="2400" b="1" dirty="0" smtClean="0"/>
              <a:t>	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292" name="Zástupný symbol pro číslo snímku 14"/>
          <p:cNvSpPr txBox="1">
            <a:spLocks noGrp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3361F040-92A6-4B27-8C56-443DC9C2BD48}" type="slidenum">
              <a:rPr lang="cs-CZ" altLang="cs-CZ" sz="1200">
                <a:solidFill>
                  <a:srgbClr val="898989"/>
                </a:solidFill>
              </a:rPr>
              <a:pPr algn="r" eaLnBrk="1" hangingPunct="1">
                <a:spcBef>
                  <a:spcPct val="0"/>
                </a:spcBef>
                <a:buFontTx/>
                <a:buNone/>
              </a:pPr>
              <a:t>11</a:t>
            </a:fld>
            <a:endParaRPr lang="cs-CZ" altLang="cs-CZ" sz="1200">
              <a:solidFill>
                <a:srgbClr val="898989"/>
              </a:solidFill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2294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5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296" name="Rectangle 8"/>
          <p:cNvSpPr>
            <a:spLocks noChangeArrowheads="1"/>
          </p:cNvSpPr>
          <p:nvPr/>
        </p:nvSpPr>
        <p:spPr bwMode="auto">
          <a:xfrm>
            <a:off x="2987675" y="1052513"/>
            <a:ext cx="2973388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chemeClr val="accent2"/>
                </a:solidFill>
              </a:rPr>
              <a:t>Kontrolní otázky</a:t>
            </a:r>
          </a:p>
        </p:txBody>
      </p:sp>
      <p:sp>
        <p:nvSpPr>
          <p:cNvPr id="12297" name="Zástupný symbol pro text 2"/>
          <p:cNvSpPr>
            <a:spLocks/>
          </p:cNvSpPr>
          <p:nvPr/>
        </p:nvSpPr>
        <p:spPr bwMode="auto">
          <a:xfrm>
            <a:off x="457200" y="1600200"/>
            <a:ext cx="814705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buFontTx/>
              <a:buNone/>
            </a:pPr>
            <a:endParaRPr lang="cs-CZ" altLang="cs-CZ" sz="2400"/>
          </a:p>
          <a:p>
            <a:pPr>
              <a:buFontTx/>
              <a:buNone/>
            </a:pPr>
            <a:endParaRPr lang="cs-CZ" altLang="cs-CZ" sz="2400"/>
          </a:p>
          <a:p>
            <a:pPr>
              <a:buFontTx/>
              <a:buNone/>
            </a:pPr>
            <a:endParaRPr lang="cs-CZ" altLang="cs-CZ" sz="2000" b="1"/>
          </a:p>
        </p:txBody>
      </p:sp>
      <p:sp>
        <p:nvSpPr>
          <p:cNvPr id="11" name="Zástupný symbol pro obsah 2"/>
          <p:cNvSpPr txBox="1">
            <a:spLocks/>
          </p:cNvSpPr>
          <p:nvPr/>
        </p:nvSpPr>
        <p:spPr>
          <a:xfrm>
            <a:off x="1187450" y="1600200"/>
            <a:ext cx="7056438" cy="3268663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marL="0" indent="0">
              <a:buFontTx/>
              <a:buNone/>
              <a:defRPr/>
            </a:pPr>
            <a:endParaRPr lang="cs-CZ" sz="1800" kern="0" dirty="0" smtClean="0"/>
          </a:p>
          <a:p>
            <a:pPr marL="0" indent="0">
              <a:buFontTx/>
              <a:buNone/>
              <a:defRPr/>
            </a:pPr>
            <a:r>
              <a:rPr lang="cs-CZ" sz="1800" b="1" kern="0" dirty="0" smtClean="0"/>
              <a:t> 1. Vyjmenuj hlavní potřeby používané při orýsování kovů?</a:t>
            </a:r>
          </a:p>
          <a:p>
            <a:pPr marL="0" indent="0">
              <a:buFontTx/>
              <a:buNone/>
              <a:defRPr/>
            </a:pPr>
            <a:endParaRPr lang="cs-CZ" sz="1800" b="1" kern="0" dirty="0" smtClean="0"/>
          </a:p>
          <a:p>
            <a:pPr marL="0" indent="0">
              <a:buFontTx/>
              <a:buNone/>
              <a:defRPr/>
            </a:pPr>
            <a:r>
              <a:rPr lang="cs-CZ" sz="1800" b="1" kern="0" dirty="0"/>
              <a:t> </a:t>
            </a:r>
            <a:r>
              <a:rPr lang="cs-CZ" sz="1800" b="1" kern="0" dirty="0" smtClean="0"/>
              <a:t>2. K čemu používáme úhelník a jaké znáš druhy?</a:t>
            </a:r>
          </a:p>
          <a:p>
            <a:pPr marL="0" indent="0">
              <a:buFontTx/>
              <a:buNone/>
              <a:defRPr/>
            </a:pPr>
            <a:r>
              <a:rPr lang="cs-CZ" sz="1800" b="1" kern="0" dirty="0" smtClean="0"/>
              <a:t> </a:t>
            </a:r>
          </a:p>
          <a:p>
            <a:pPr marL="0" indent="0">
              <a:buFontTx/>
              <a:buNone/>
              <a:defRPr/>
            </a:pPr>
            <a:r>
              <a:rPr lang="cs-CZ" sz="1800" b="1" kern="0" dirty="0" smtClean="0"/>
              <a:t> 3. K čemu slouží důlčík?</a:t>
            </a:r>
          </a:p>
          <a:p>
            <a:pPr marL="0" indent="0">
              <a:buFontTx/>
              <a:buNone/>
              <a:defRPr/>
            </a:pPr>
            <a:endParaRPr lang="cs-CZ" sz="1800" b="1" kern="0" dirty="0" smtClean="0"/>
          </a:p>
          <a:p>
            <a:pPr marL="0" indent="0">
              <a:buFontTx/>
              <a:buNone/>
              <a:defRPr/>
            </a:pPr>
            <a:r>
              <a:rPr lang="cs-CZ" sz="1800" b="1" kern="0" dirty="0" smtClean="0"/>
              <a:t> 4. Jak lze upravit povrch kovového materiálu před, aby bylo    </a:t>
            </a:r>
            <a:r>
              <a:rPr lang="cs-CZ" sz="1800" b="1" kern="0" dirty="0"/>
              <a:t> </a:t>
            </a:r>
            <a:r>
              <a:rPr lang="cs-CZ" sz="1800" b="1" kern="0" dirty="0" smtClean="0"/>
              <a:t>              lépe vidět?</a:t>
            </a:r>
          </a:p>
          <a:p>
            <a:pPr>
              <a:defRPr/>
            </a:pPr>
            <a:endParaRPr lang="cs-CZ" sz="2000" kern="0" dirty="0" smtClean="0"/>
          </a:p>
          <a:p>
            <a:pPr marL="0" indent="0">
              <a:buFontTx/>
              <a:buNone/>
              <a:defRPr/>
            </a:pPr>
            <a:endParaRPr lang="cs-CZ" kern="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316" name="Zástupný symbol pro číslo snímku 14"/>
          <p:cNvSpPr txBox="1">
            <a:spLocks noGrp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0AF4CE72-ADED-4822-8C74-1C9083FB055D}" type="slidenum">
              <a:rPr lang="cs-CZ" altLang="cs-CZ" sz="1200">
                <a:solidFill>
                  <a:srgbClr val="898989"/>
                </a:solidFill>
              </a:rPr>
              <a:pPr algn="r" eaLnBrk="1" hangingPunct="1">
                <a:spcBef>
                  <a:spcPct val="0"/>
                </a:spcBef>
                <a:buFontTx/>
                <a:buNone/>
              </a:pPr>
              <a:t>12</a:t>
            </a:fld>
            <a:endParaRPr lang="cs-CZ" altLang="cs-CZ" sz="1200">
              <a:solidFill>
                <a:srgbClr val="898989"/>
              </a:solidFill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3318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1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320" name="Rectangle 8"/>
          <p:cNvSpPr>
            <a:spLocks noChangeArrowheads="1"/>
          </p:cNvSpPr>
          <p:nvPr/>
        </p:nvSpPr>
        <p:spPr bwMode="auto">
          <a:xfrm>
            <a:off x="2843213" y="1125538"/>
            <a:ext cx="3071812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rgbClr val="7030A0"/>
                </a:solidFill>
              </a:rPr>
              <a:t>Použitá literatura</a:t>
            </a:r>
          </a:p>
        </p:txBody>
      </p:sp>
      <p:sp>
        <p:nvSpPr>
          <p:cNvPr id="13321" name="Zástupný symbol pro obsah 2"/>
          <p:cNvSpPr>
            <a:spLocks/>
          </p:cNvSpPr>
          <p:nvPr/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cs-CZ" altLang="cs-CZ" sz="2800" b="1"/>
          </a:p>
          <a:p>
            <a:pPr eaLnBrk="1" hangingPunct="1">
              <a:buFontTx/>
              <a:buNone/>
            </a:pPr>
            <a:r>
              <a:rPr lang="cs-CZ" altLang="cs-CZ" sz="2400" b="1"/>
              <a:t>	</a:t>
            </a:r>
            <a:endParaRPr lang="cs-CZ" altLang="cs-CZ"/>
          </a:p>
        </p:txBody>
      </p:sp>
      <p:sp>
        <p:nvSpPr>
          <p:cNvPr id="13322" name="Obdélník 1"/>
          <p:cNvSpPr>
            <a:spLocks noChangeArrowheads="1"/>
          </p:cNvSpPr>
          <p:nvPr/>
        </p:nvSpPr>
        <p:spPr bwMode="auto">
          <a:xfrm>
            <a:off x="457200" y="1858963"/>
            <a:ext cx="8156575" cy="2862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 b="1" i="1"/>
              <a:t>      Zámečnické práce a údržba 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 b="1" i="1"/>
              <a:t>      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 b="1" i="1"/>
              <a:t>      Technologie 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 i="1"/>
              <a:t>      1. díl učebnice pro odborná učiliště</a:t>
            </a:r>
            <a:endParaRPr lang="cs-CZ" altLang="cs-CZ" sz="1800"/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/>
              <a:t>      Vydalo  Nakladatelství  PARTA, s.r.o.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/>
              <a:t>      Praha 2006,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/>
              <a:t>      </a:t>
            </a:r>
            <a:r>
              <a:rPr lang="cs-CZ" altLang="cs-CZ" sz="1800" b="1"/>
              <a:t>ISBN 80-7320-086-4 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endParaRPr lang="cs-CZ" altLang="cs-CZ" sz="1800" b="1"/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/>
              <a:t>      </a:t>
            </a:r>
            <a:r>
              <a:rPr lang="cs-CZ" altLang="cs-CZ" sz="1800" b="1"/>
              <a:t>Autoři: </a:t>
            </a:r>
            <a:r>
              <a:rPr lang="cs-CZ" altLang="cs-CZ" sz="1800" i="1"/>
              <a:t>Fialová Dana Ing., Gradek Vladislav Ing.,</a:t>
            </a:r>
            <a:r>
              <a:rPr lang="cs-CZ" altLang="cs-CZ" sz="1800"/>
              <a:t> 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/>
              <a:t>      Použité obrázky: obr. 6, 9, 10, 11, 12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1270</TotalTime>
  <Words>400</Words>
  <Application>Microsoft Office PowerPoint</Application>
  <PresentationFormat>Předvádění na obrazovce (4:3)</PresentationFormat>
  <Paragraphs>129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Výchozí návrh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Ruční obrábění kovů</dc:title>
  <dc:creator>Lubomir Hrstka</dc:creator>
  <cp:lastModifiedBy>Karel Filas, Ing.</cp:lastModifiedBy>
  <cp:revision>84</cp:revision>
  <cp:lastPrinted>2014-02-27T15:19:14Z</cp:lastPrinted>
  <dcterms:created xsi:type="dcterms:W3CDTF">2007-02-24T11:24:02Z</dcterms:created>
  <dcterms:modified xsi:type="dcterms:W3CDTF">2014-03-03T11:57:40Z</dcterms:modified>
</cp:coreProperties>
</file>