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74" r:id="rId5"/>
    <p:sldId id="275" r:id="rId6"/>
    <p:sldId id="282" r:id="rId7"/>
    <p:sldId id="283" r:id="rId8"/>
    <p:sldId id="289" r:id="rId9"/>
    <p:sldId id="285" r:id="rId10"/>
    <p:sldId id="286" r:id="rId11"/>
    <p:sldId id="287" r:id="rId12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00"/>
    <a:srgbClr val="009900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4" autoAdjust="0"/>
    <p:restoredTop sz="94660"/>
  </p:normalViewPr>
  <p:slideViewPr>
    <p:cSldViewPr>
      <p:cViewPr>
        <p:scale>
          <a:sx n="115" d="100"/>
          <a:sy n="115" d="100"/>
        </p:scale>
        <p:origin x="-1530" y="-36"/>
      </p:cViewPr>
      <p:guideLst>
        <p:guide orient="horz" pos="2160"/>
        <p:guide pos="2880"/>
      </p:guideLst>
    </p:cSldViewPr>
  </p:slideViewPr>
  <p:notesTextViewPr>
    <p:cViewPr>
      <p:scale>
        <a:sx n="150" d="100"/>
        <a:sy n="150" d="100"/>
      </p:scale>
      <p:origin x="0" y="0"/>
    </p:cViewPr>
  </p:notesTextViewPr>
  <p:sorterViewPr>
    <p:cViewPr>
      <p:scale>
        <a:sx n="100" d="100"/>
        <a:sy n="100" d="100"/>
      </p:scale>
      <p:origin x="0" y="312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404AEE-71F9-47E9-BC34-6186CFC381A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22123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BBD7E4-38BE-44BF-813E-0CCAB37095D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90655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CEC4EB-AD32-485A-9D4F-A3392A2A923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351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2E91B2-B5F4-4977-9CBB-CDEE9D6BB17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584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02DD8E-915D-43DA-9182-936851CCFF0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70847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769122-1357-43AA-8A8D-6CAD8BABCB1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56275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DDD4B3-9698-46E8-9F7F-B20398DE303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14417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5A3654-6151-4F65-9BA2-71785CBEB20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5342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31C80F-9EE1-4356-96E6-8D47F35F2FC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63437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980CA4-CBAE-4415-9F92-ABAEDBBFD0E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97643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E2CA933-49DB-4FDF-8E36-2FBE4A5F3C7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398327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99A1EB-B456-4DE8-94DB-06F343C7BB7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6509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70AEC6-9921-46F3-A20E-88EDA218E1A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67466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EF445E0-AEEB-421A-A2A4-D4D69B029FC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57782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002690B-0F52-414B-B15E-A5D303462B2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15001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B3BA312B-CB3E-40A0-94A7-C2B459AD605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5" name="Group 71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Dělení kovových materiálů pomocí ruční pily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Pilka na kov, pilový list, řezný úhel, rozvod zubů, tříska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elektrikář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, autoelektrikář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31863"/>
            <a:ext cx="75596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latin typeface="Calibri" pitchFamily="34" charset="0"/>
                <a:cs typeface="Arial" charset="0"/>
              </a:rPr>
              <a:t>RUČNÍ </a:t>
            </a:r>
            <a:r>
              <a:rPr lang="cs-CZ" altLang="cs-CZ" b="1" dirty="0" smtClean="0">
                <a:latin typeface="Calibri" pitchFamily="34" charset="0"/>
                <a:cs typeface="Arial" charset="0"/>
              </a:rPr>
              <a:t>ŘEZÁNÍ KOVŮ</a:t>
            </a:r>
            <a:endParaRPr lang="cs-CZ" altLang="cs-CZ" b="1" dirty="0">
              <a:cs typeface="Arial" charset="0"/>
            </a:endParaRP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DBB692CE-D1B4-42AC-812D-B7F9023BD73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VY_32_INOVACE_15_289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4E5FEC0-8F57-4518-82C7-41A0A201A947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63800" y="1052513"/>
            <a:ext cx="44735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2484438" y="2924175"/>
            <a:ext cx="46799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8000" b="1"/>
              <a:t>ŘEZÁNÍ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200">
                <a:solidFill>
                  <a:srgbClr val="898989"/>
                </a:solidFill>
              </a:rPr>
              <a:t>3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3059113" y="1052513"/>
            <a:ext cx="32607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Ruční řezání kovů</a:t>
            </a: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900113" y="1728788"/>
            <a:ext cx="7200900" cy="406241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Nejpoužívanější způsob dělení materiálu.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Při řezání vzniká drobná tříska.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=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rgbClr val="FF0000"/>
                </a:solidFill>
              </a:rPr>
              <a:t>třískové  obrábění</a:t>
            </a:r>
            <a:endParaRPr lang="cs-CZ" altLang="cs-CZ" sz="2800" b="1" dirty="0" smtClean="0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Je to dělení materiálu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mnohozubým nástrojem – pilovým listem.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	</a:t>
            </a:r>
            <a:endParaRPr lang="cs-CZ" alt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A174D64-0FA2-4DFF-86F9-7C26A7464C23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10" descr="C:\Users\Hrstka\Desktop\scan\skenování004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3" y="1196975"/>
            <a:ext cx="7991475" cy="465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EC83642-77B1-485F-A314-122FD34A89F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2843213" y="1196975"/>
            <a:ext cx="35448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Volba pilového listu</a:t>
            </a: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827088" y="1982788"/>
            <a:ext cx="7488237" cy="369411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dirty="0" smtClean="0"/>
              <a:t>	</a:t>
            </a:r>
            <a:r>
              <a:rPr lang="cs-CZ" altLang="cs-CZ" sz="2400" b="1" dirty="0" smtClean="0">
                <a:solidFill>
                  <a:srgbClr val="CC0000"/>
                </a:solidFill>
              </a:rPr>
              <a:t>Důležitý je počet zubů na 1“, tj. 25,4 mm.</a:t>
            </a:r>
            <a:r>
              <a:rPr lang="cs-CZ" altLang="cs-CZ" sz="2400" b="1" dirty="0" smtClean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>
                <a:solidFill>
                  <a:schemeClr val="accent2"/>
                </a:solidFill>
              </a:rPr>
              <a:t>Obecně platí: čím tvrdší materiál, tím více zubů.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>
                <a:solidFill>
                  <a:schemeClr val="accent2"/>
                </a:solidFill>
              </a:rPr>
              <a:t>Pilový list se upevňuje do rámu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>
                <a:solidFill>
                  <a:schemeClr val="accent2"/>
                </a:solidFill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>
                <a:solidFill>
                  <a:schemeClr val="accent2"/>
                </a:solidFill>
              </a:rPr>
              <a:t>řeznými zuby dopředu!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>
              <a:solidFill>
                <a:schemeClr val="accent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1800" b="1" dirty="0" smtClean="0">
                <a:solidFill>
                  <a:schemeClr val="accent2"/>
                </a:solidFill>
              </a:rPr>
              <a:t>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E4242C9-91F7-4C61-A55A-BB96EBF4206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3059113" y="1144588"/>
            <a:ext cx="37846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Úprava pilového listu</a:t>
            </a: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539750" y="2060575"/>
            <a:ext cx="7993063" cy="120015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/>
              <a:t>Pro lepší průchod pilového listu děleným materiálem a odvod vznikajících třísek se pilový list upravuje zvlněním nebo rozvedením zubů.</a:t>
            </a:r>
          </a:p>
        </p:txBody>
      </p:sp>
      <p:pic>
        <p:nvPicPr>
          <p:cNvPr id="7178" name="Picture 7" descr="šrouby00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5" t="20361" r="4901" b="16322"/>
          <a:stretch>
            <a:fillRect/>
          </a:stretch>
        </p:blipFill>
        <p:spPr bwMode="auto">
          <a:xfrm>
            <a:off x="827088" y="3789363"/>
            <a:ext cx="7561262" cy="172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FD9EC6F-1983-451C-9AAB-861A35A7578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1619250" y="1125538"/>
            <a:ext cx="7812088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Hlavní zásady při řezání ruční pilkou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rgbClr val="0070C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rgbClr val="0070C0"/>
              </a:solidFill>
            </a:endParaRP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684213" y="1844675"/>
            <a:ext cx="7632700" cy="40941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Řádně upnout materiál do svěráku co nejblíže k čelistem.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0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Tvarované obrobky upínat do vhodně upravených čelistí.   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  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 Při nařezávání sklonit pilu pod malým úhlem.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0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 Materiál řezat  těsně vedle naznačeného tvaru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    ve vzdálenosti 0,5 – 1 mm.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0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Při řezání trubky a profilů  materiálem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postupně otáčet.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0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b="1" dirty="0" smtClean="0"/>
              <a:t> Vlastní  postoj upravit šikmo ke svěráku, asi pod úhlem 45°.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F2B81F1-E8C2-4321-BC41-EEAC19CC023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795338" y="1125538"/>
            <a:ext cx="76930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Různé způsoby upínání materiálu při  řezání</a:t>
            </a:r>
          </a:p>
        </p:txBody>
      </p:sp>
      <p:pic>
        <p:nvPicPr>
          <p:cNvPr id="9225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88" y="2035175"/>
            <a:ext cx="8078787" cy="362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2E81BD9-2459-4658-8968-9A665C8C796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96975"/>
            <a:ext cx="32337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10249" name="Rectangle 3"/>
          <p:cNvSpPr>
            <a:spLocks noChangeArrowheads="1"/>
          </p:cNvSpPr>
          <p:nvPr/>
        </p:nvSpPr>
        <p:spPr bwMode="auto">
          <a:xfrm>
            <a:off x="611188" y="2060575"/>
            <a:ext cx="8229600" cy="3673475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2400" b="1" dirty="0" smtClean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1.</a:t>
            </a:r>
            <a:r>
              <a:rPr lang="cs-CZ" altLang="cs-CZ" sz="2400" b="1" dirty="0" smtClean="0"/>
              <a:t> </a:t>
            </a:r>
            <a:r>
              <a:rPr lang="cs-CZ" altLang="cs-CZ" sz="2000" b="1" dirty="0" smtClean="0"/>
              <a:t>Pilový list právně nasaďte a napněte.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2. Je zakázáno upínat  pilový list pomocí hřebíků, drátů apod.!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3. Je zakázáno pracovat s pilkou bez rukojeti!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4. Řezaný obrobek řádně upněte,  aby nemohl při řezání ze svěráku vypadnout!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5. Před řezáním si místo řezu upravte hranou pilníku.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6. Při dořezávání obrobku snižte tlak na pilku, aby při doříznutí nedošlo k poranění.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000" b="1" dirty="0" smtClean="0"/>
              <a:t>7. Pilu nenechávejte nikdy zaříznutou v materiálu!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53827BBD-87C1-4011-87E4-EDE9ADBB938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Kontrolní otázky</a:t>
            </a:r>
          </a:p>
        </p:txBody>
      </p:sp>
      <p:sp>
        <p:nvSpPr>
          <p:cNvPr id="11273" name="Zástupný symbol pro obsah 2"/>
          <p:cNvSpPr>
            <a:spLocks/>
          </p:cNvSpPr>
          <p:nvPr/>
        </p:nvSpPr>
        <p:spPr bwMode="auto">
          <a:xfrm>
            <a:off x="458788" y="1612900"/>
            <a:ext cx="8154987" cy="433705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endParaRPr lang="cs-CZ" altLang="cs-CZ" sz="2000" b="1" dirty="0" smtClean="0"/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 1. Popiš hlavní částí ze kterých se skládá ruční pila na kov?</a:t>
            </a:r>
          </a:p>
          <a:p>
            <a:pPr>
              <a:buFontTx/>
              <a:buNone/>
              <a:defRPr/>
            </a:pPr>
            <a:endParaRPr lang="cs-CZ" altLang="cs-CZ" sz="2000" b="1" dirty="0" smtClean="0"/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 2. Co je nutné udělat s pilovým listem před započetím práce?</a:t>
            </a:r>
          </a:p>
          <a:p>
            <a:pPr>
              <a:buFontTx/>
              <a:buNone/>
              <a:defRPr/>
            </a:pPr>
            <a:endParaRPr lang="cs-CZ" altLang="cs-CZ" sz="2000" b="1" dirty="0" smtClean="0"/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 3. Jaká je vzdálenost mezi místem řezu a upnutím ve svěráku? </a:t>
            </a:r>
          </a:p>
          <a:p>
            <a:pPr>
              <a:buFontTx/>
              <a:buNone/>
              <a:defRPr/>
            </a:pPr>
            <a:endParaRPr lang="cs-CZ" altLang="cs-CZ" sz="2000" b="1" dirty="0" smtClean="0"/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 4. Jaký má být sklon pilky při řezání?</a:t>
            </a:r>
          </a:p>
          <a:p>
            <a:pPr>
              <a:buFontTx/>
              <a:buNone/>
              <a:defRPr/>
            </a:pPr>
            <a:endParaRPr lang="cs-CZ" altLang="cs-CZ" sz="2000" b="1" dirty="0" smtClean="0"/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 5. Jak správně postupujeme při ručním řezání trubky?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71A90457-519B-4D61-BF29-3EED1A921F6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30513" y="1052513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Použitá literatura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179388" y="1571625"/>
            <a:ext cx="8677275" cy="4408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600" b="1"/>
              <a:t>        1)</a:t>
            </a:r>
            <a:r>
              <a:rPr lang="cs-CZ" altLang="cs-CZ" sz="1600" b="1" i="1"/>
              <a:t>Zámečnické práce a údržba </a:t>
            </a:r>
          </a:p>
          <a:p>
            <a:pPr>
              <a:buFontTx/>
              <a:buNone/>
            </a:pPr>
            <a:r>
              <a:rPr lang="cs-CZ" altLang="cs-CZ" sz="1600" b="1" i="1"/>
              <a:t>        Technologie </a:t>
            </a:r>
          </a:p>
          <a:p>
            <a:pPr>
              <a:buFontTx/>
              <a:buNone/>
            </a:pPr>
            <a:r>
              <a:rPr lang="cs-CZ" altLang="cs-CZ" sz="1600" i="1"/>
              <a:t>        1. díl učebnice pro odborná učiliště</a:t>
            </a: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  Vydalo  Nakladatelství  PARTA, s.r.o.</a:t>
            </a:r>
          </a:p>
          <a:p>
            <a:pPr>
              <a:buFontTx/>
              <a:buNone/>
            </a:pPr>
            <a:r>
              <a:rPr lang="cs-CZ" altLang="cs-CZ" sz="1600"/>
              <a:t>         Praha 2006,</a:t>
            </a:r>
          </a:p>
          <a:p>
            <a:pPr>
              <a:buFontTx/>
              <a:buNone/>
            </a:pPr>
            <a:r>
              <a:rPr lang="cs-CZ" altLang="cs-CZ" sz="1600"/>
              <a:t>         </a:t>
            </a:r>
            <a:r>
              <a:rPr lang="cs-CZ" altLang="cs-CZ" sz="1600" b="1"/>
              <a:t>ISBN 80-7320-086-4 </a:t>
            </a:r>
          </a:p>
          <a:p>
            <a:pPr>
              <a:buFontTx/>
              <a:buNone/>
            </a:pPr>
            <a:r>
              <a:rPr lang="cs-CZ" altLang="cs-CZ" sz="1600" b="1"/>
              <a:t>         Autoři: </a:t>
            </a:r>
            <a:r>
              <a:rPr lang="cs-CZ" altLang="cs-CZ" sz="1600" i="1"/>
              <a:t>Fialová Dana Ing., Gradek Vladislav Ing.,</a:t>
            </a:r>
            <a:r>
              <a:rPr lang="cs-CZ" altLang="cs-CZ" sz="16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        Použité obrázky: obr. 19, 21</a:t>
            </a:r>
          </a:p>
          <a:p>
            <a:pPr>
              <a:buFontTx/>
              <a:buNone/>
            </a:pPr>
            <a:r>
              <a:rPr lang="cs-CZ" altLang="cs-CZ" sz="1800" b="1"/>
              <a:t>	  </a:t>
            </a:r>
            <a:r>
              <a:rPr lang="cs-CZ" altLang="cs-CZ" sz="1600" b="1"/>
              <a:t>2)</a:t>
            </a:r>
            <a:r>
              <a:rPr lang="cs-CZ" altLang="cs-CZ" sz="1600" b="1" i="1"/>
              <a:t>Pracovní vyučování </a:t>
            </a:r>
          </a:p>
          <a:p>
            <a:pPr>
              <a:buFontTx/>
              <a:buNone/>
            </a:pPr>
            <a:r>
              <a:rPr lang="cs-CZ" altLang="cs-CZ" sz="1600" b="1" i="1"/>
              <a:t>         Technické  práce </a:t>
            </a:r>
          </a:p>
          <a:p>
            <a:pPr>
              <a:buFontTx/>
              <a:buNone/>
            </a:pPr>
            <a:r>
              <a:rPr lang="cs-CZ" altLang="cs-CZ" sz="1600" b="1" i="1"/>
              <a:t>          </a:t>
            </a:r>
            <a:r>
              <a:rPr lang="cs-CZ" altLang="cs-CZ" sz="1600"/>
              <a:t>Vydalo  SNP n.p., Praha 1989</a:t>
            </a:r>
          </a:p>
          <a:p>
            <a:pPr>
              <a:buFontTx/>
              <a:buNone/>
            </a:pPr>
            <a:r>
              <a:rPr lang="cs-CZ" altLang="cs-CZ" sz="1600" b="1"/>
              <a:t>          ISBN 80-04-24017-8 </a:t>
            </a:r>
          </a:p>
          <a:p>
            <a:pPr>
              <a:buFontTx/>
              <a:buNone/>
            </a:pPr>
            <a:r>
              <a:rPr lang="cs-CZ" altLang="cs-CZ" sz="1600" b="1"/>
              <a:t>          Autoři: </a:t>
            </a:r>
            <a:r>
              <a:rPr lang="cs-CZ" altLang="cs-CZ" sz="1600" i="1"/>
              <a:t>Doc. Ing. F. Mošna, Csc., PaedDr. Ing. O. Janda, Štefan Náhlík, </a:t>
            </a:r>
          </a:p>
          <a:p>
            <a:pPr>
              <a:buFontTx/>
              <a:buNone/>
            </a:pPr>
            <a:r>
              <a:rPr lang="cs-CZ" altLang="cs-CZ" sz="1600" i="1"/>
              <a:t>          PaedDr. J. Nováček</a:t>
            </a:r>
          </a:p>
          <a:p>
            <a:pPr>
              <a:buFontTx/>
              <a:buNone/>
            </a:pPr>
            <a:r>
              <a:rPr lang="cs-CZ" altLang="cs-CZ" sz="1600"/>
              <a:t>          Použité obrázky: obr. 57, 58, 59,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753</TotalTime>
  <Words>408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Lubomír Hrstka</dc:creator>
  <cp:lastModifiedBy>Karel Filas, Ing.</cp:lastModifiedBy>
  <cp:revision>84</cp:revision>
  <cp:lastPrinted>2014-02-27T13:43:30Z</cp:lastPrinted>
  <dcterms:created xsi:type="dcterms:W3CDTF">2007-02-24T11:24:02Z</dcterms:created>
  <dcterms:modified xsi:type="dcterms:W3CDTF">2014-03-03T18:54:00Z</dcterms:modified>
</cp:coreProperties>
</file>