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277" r:id="rId6"/>
    <p:sldId id="278" r:id="rId7"/>
    <p:sldId id="290" r:id="rId8"/>
    <p:sldId id="285" r:id="rId9"/>
    <p:sldId id="292" r:id="rId10"/>
    <p:sldId id="287" r:id="rId11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6" autoAdjust="0"/>
    <p:restoredTop sz="94640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5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39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5925FC-264F-4844-AAFE-354F529197E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61406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8B0BF4-04CD-446C-8F36-D2F43E2B2B3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1560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D91856-1884-46DB-97E9-E50858049CE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13524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B59AAF3-7670-4D34-B9E1-4109F7D7514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58662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226C5B-14B9-48FA-BC37-6B1877DBEB3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62963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FE41325-911F-4FB0-BEA2-E0F85A5AB19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2691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D3F535-8B0E-47F9-A5FB-3C868FA3337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78895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C18FC2-390A-44BF-B97B-C7DD37E3291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70499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082F60-B41E-4B96-BDA8-E8A79AD864C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27593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8FD74C7-39B1-4EBF-B052-D5976655599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91717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C2CEF4-275B-43FB-942E-973ACD86E04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08955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78B0AF-39D9-4449-A05D-1598D3F2712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7360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804263-6A70-4CC0-8F4F-101080336F7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46050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AF9DD9-2074-4262-8522-F8B59A87473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494737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FD77D0-B351-4E51-BEAD-B8D80A6057D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7658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B404FFB4-37C8-4D49-8799-450CE4FF2F1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5" name="Group 71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Úprava obrobku pomocí  pilníků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Pilník plochý, kruhový, půlkruhový, čtverhranný, trojhranný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Lubomír Hrstka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elektrikář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28688"/>
            <a:ext cx="755967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latin typeface="Calibri" pitchFamily="34" charset="0"/>
                <a:cs typeface="Arial" charset="0"/>
              </a:rPr>
              <a:t>PILOVÁNÍ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62A9734-B41A-4DB3-AF91-9FB009F8F0A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  <a:cs typeface="Arial" charset="0"/>
              </a:rPr>
              <a:t>VY_32_INOVACE_15_290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1C5D4D2-2CE4-458B-A595-91F5C186AC3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2185988" y="2924175"/>
            <a:ext cx="502920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/>
              <a:t>PILOVÁNÍ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C59833D-ADD8-4114-918E-6B968100322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419475" y="1052513"/>
            <a:ext cx="15621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Pilování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800100" y="1844675"/>
            <a:ext cx="7273925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Je odebírání drobných třísek materiálu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velkým počtem zubů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=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rgbClr val="FF0000"/>
              </a:solidFill>
            </a:endParaRP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třískové obrábění.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CA1847A-BC6D-4EDC-AF1E-97937D8D5CB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4" descr="šrouby00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7823" r="6058" b="15047"/>
          <a:stretch>
            <a:fillRect/>
          </a:stretch>
        </p:blipFill>
        <p:spPr bwMode="auto">
          <a:xfrm rot="-60000">
            <a:off x="644525" y="1622425"/>
            <a:ext cx="7564438" cy="380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9" name="Rectangle 8"/>
          <p:cNvSpPr>
            <a:spLocks noChangeArrowheads="1"/>
          </p:cNvSpPr>
          <p:nvPr/>
        </p:nvSpPr>
        <p:spPr bwMode="auto">
          <a:xfrm>
            <a:off x="425450" y="5505450"/>
            <a:ext cx="8002588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         ↑ </a:t>
            </a:r>
            <a:r>
              <a:rPr lang="cs-CZ" altLang="cs-CZ" sz="2400" b="1">
                <a:solidFill>
                  <a:srgbClr val="0070C0"/>
                </a:solidFill>
              </a:rPr>
              <a:t>Rozdělení pilníků podle tvaru zubů ↑</a:t>
            </a:r>
          </a:p>
        </p:txBody>
      </p:sp>
      <p:sp>
        <p:nvSpPr>
          <p:cNvPr id="5130" name="Rectangle 2"/>
          <p:cNvSpPr txBox="1">
            <a:spLocks noChangeArrowheads="1"/>
          </p:cNvSpPr>
          <p:nvPr/>
        </p:nvSpPr>
        <p:spPr bwMode="auto">
          <a:xfrm>
            <a:off x="409575" y="9858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Pilník a jeho části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CC94FE8-6ACD-4D27-8162-748057D0A32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75" y="4149725"/>
            <a:ext cx="30353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2082800" y="1196975"/>
            <a:ext cx="4210050" cy="52275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Volba vhodného pilníku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rgbClr val="0070C0"/>
              </a:solidFill>
            </a:endParaRPr>
          </a:p>
        </p:txBody>
      </p:sp>
      <p:sp>
        <p:nvSpPr>
          <p:cNvPr id="8201" name="Obdélník 2"/>
          <p:cNvSpPr>
            <a:spLocks noChangeArrowheads="1"/>
          </p:cNvSpPr>
          <p:nvPr/>
        </p:nvSpPr>
        <p:spPr bwMode="auto">
          <a:xfrm>
            <a:off x="304800" y="1795463"/>
            <a:ext cx="8515350" cy="3749675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>
                <a:solidFill>
                  <a:srgbClr val="0070C0"/>
                </a:solidFill>
              </a:rPr>
              <a:t>Rozhoduje: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/>
              <a:t>  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/>
              <a:t>tvar, velikost a obrys obráběné plochy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b="1" dirty="0"/>
          </a:p>
          <a:p>
            <a:pPr algn="ctr" eaLnBrk="1" hangingPunct="1">
              <a:lnSpc>
                <a:spcPct val="90000"/>
              </a:lnSpc>
              <a:defRPr/>
            </a:pPr>
            <a:endParaRPr lang="cs-CZ" sz="2400" b="1" dirty="0"/>
          </a:p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/>
              <a:t>množství materiálu, který se má odebrat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algn="ctr" eaLnBrk="1" hangingPunct="1">
              <a:lnSpc>
                <a:spcPct val="90000"/>
              </a:lnSpc>
              <a:defRPr/>
            </a:pPr>
            <a:endParaRPr lang="cs-CZ" sz="2400" b="1" dirty="0"/>
          </a:p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/>
              <a:t>tvrdost obráběného materiálu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algn="ctr" eaLnBrk="1" hangingPunct="1">
              <a:lnSpc>
                <a:spcPct val="90000"/>
              </a:lnSpc>
              <a:defRPr/>
            </a:pPr>
            <a:r>
              <a:rPr lang="cs-CZ" sz="2400" b="1" dirty="0"/>
              <a:t>požadovaná  přesnost a drsnost povrchu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ACDC220-8197-4736-BC39-EBCF8E9AB30B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Obdélník 2"/>
          <p:cNvSpPr>
            <a:spLocks noChangeArrowheads="1"/>
          </p:cNvSpPr>
          <p:nvPr/>
        </p:nvSpPr>
        <p:spPr bwMode="auto">
          <a:xfrm>
            <a:off x="323850" y="2205038"/>
            <a:ext cx="417671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Rozdělení pilníků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podle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     průřezu činné části</a:t>
            </a:r>
            <a:endParaRPr lang="cs-CZ" altLang="cs-CZ" sz="1800">
              <a:solidFill>
                <a:srgbClr val="0070C0"/>
              </a:solidFill>
            </a:endParaRPr>
          </a:p>
        </p:txBody>
      </p:sp>
      <p:pic>
        <p:nvPicPr>
          <p:cNvPr id="717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1085850"/>
            <a:ext cx="3354388" cy="472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ECAF657-6C67-468E-B0BD-FABB6CC1BE60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352675" y="1268413"/>
            <a:ext cx="3948113" cy="95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Doporučený postoj  při pilování</a:t>
            </a:r>
          </a:p>
        </p:txBody>
      </p:sp>
      <p:pic>
        <p:nvPicPr>
          <p:cNvPr id="8201" name="Picture 4" descr="šrouby003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t="13432" r="5920" b="6833"/>
          <a:stretch>
            <a:fillRect/>
          </a:stretch>
        </p:blipFill>
        <p:spPr bwMode="auto">
          <a:xfrm>
            <a:off x="780306" y="2239180"/>
            <a:ext cx="7632700" cy="36099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F9AE2C2-A83B-4661-94CD-93C9A38AAFD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843213" y="1052513"/>
            <a:ext cx="324643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12297" name="Rectangle 3"/>
          <p:cNvSpPr txBox="1">
            <a:spLocks noChangeArrowheads="1"/>
          </p:cNvSpPr>
          <p:nvPr/>
        </p:nvSpPr>
        <p:spPr bwMode="auto">
          <a:xfrm>
            <a:off x="461963" y="1590675"/>
            <a:ext cx="8229600" cy="4359275"/>
          </a:xfrm>
          <a:prstGeom prst="rect">
            <a:avLst/>
          </a:prstGeom>
          <a:solidFill>
            <a:schemeClr val="accent1"/>
          </a:solidFill>
          <a:ln>
            <a:solidFill>
              <a:srgbClr val="00B0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 Je zakázáno pracovat s pilníkem bez rukojeti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nebo s prasklou či špatně nasazenou rukojetí.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	2. Rukojeť pilníku narážejte pouze kladivem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    nebo paličkou.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cs-CZ" altLang="cs-CZ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3. Piliny z obrobku odstraňujte smetáčkem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   nebo štětcem.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cs-CZ" altLang="cs-CZ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4. Obráběný materiál řádně upněte do svěráku.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cs-CZ" altLang="cs-CZ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5. Pilník  očistíte nejlépe ocelovým kartáčem</a:t>
            </a:r>
            <a:r>
              <a:rPr lang="cs-CZ" altLang="cs-CZ" sz="2400" b="1" dirty="0" smtClean="0">
                <a:solidFill>
                  <a:srgbClr val="0070C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634CA1C-3796-429E-B6A0-5F1B952511B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052513"/>
            <a:ext cx="324643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B0F0"/>
                </a:solidFill>
              </a:rPr>
              <a:t>Kontrolní</a:t>
            </a:r>
            <a:r>
              <a:rPr lang="cs-CZ" altLang="cs-CZ" sz="2800" b="1">
                <a:solidFill>
                  <a:srgbClr val="FF0000"/>
                </a:solidFill>
              </a:rPr>
              <a:t> </a:t>
            </a:r>
            <a:r>
              <a:rPr lang="cs-CZ" altLang="cs-CZ" sz="2800" b="1">
                <a:solidFill>
                  <a:srgbClr val="00B0F0"/>
                </a:solidFill>
              </a:rPr>
              <a:t>otázky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95400" y="1995488"/>
            <a:ext cx="6553200" cy="2308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altLang="cs-CZ" b="1" dirty="0"/>
              <a:t>	1. </a:t>
            </a:r>
            <a:r>
              <a:rPr lang="cs-CZ" altLang="cs-CZ" b="1" dirty="0"/>
              <a:t>Popiš hlavní části pilníku.</a:t>
            </a:r>
          </a:p>
          <a:p>
            <a:pPr>
              <a:defRPr/>
            </a:pPr>
            <a:r>
              <a:rPr lang="cs-CZ" altLang="cs-CZ" b="1" dirty="0"/>
              <a:t>	</a:t>
            </a:r>
            <a:endParaRPr lang="cs-CZ" altLang="cs-CZ" b="1" dirty="0"/>
          </a:p>
          <a:p>
            <a:pPr>
              <a:defRPr/>
            </a:pPr>
            <a:r>
              <a:rPr lang="cs-CZ" altLang="cs-CZ" b="1" dirty="0"/>
              <a:t>	</a:t>
            </a:r>
            <a:r>
              <a:rPr lang="cs-CZ" altLang="cs-CZ" b="1" dirty="0"/>
              <a:t>2</a:t>
            </a:r>
            <a:r>
              <a:rPr lang="cs-CZ" altLang="cs-CZ" b="1" dirty="0"/>
              <a:t>. Jak se rozdělujeme  pilníky podle </a:t>
            </a:r>
            <a:r>
              <a:rPr lang="cs-CZ" altLang="cs-CZ" b="1" dirty="0"/>
              <a:t>průřezu? </a:t>
            </a:r>
            <a:r>
              <a:rPr lang="cs-CZ" altLang="cs-CZ" b="1" dirty="0"/>
              <a:t>		  </a:t>
            </a:r>
          </a:p>
          <a:p>
            <a:pPr>
              <a:defRPr/>
            </a:pPr>
            <a:r>
              <a:rPr lang="cs-CZ" altLang="cs-CZ" b="1" dirty="0"/>
              <a:t>  </a:t>
            </a:r>
          </a:p>
          <a:p>
            <a:pPr>
              <a:defRPr/>
            </a:pPr>
            <a:r>
              <a:rPr lang="cs-CZ" altLang="cs-CZ" b="1" dirty="0"/>
              <a:t> 	3. Jaké druhy seků mohou mít pilníky?</a:t>
            </a:r>
          </a:p>
          <a:p>
            <a:pPr>
              <a:defRPr/>
            </a:pPr>
            <a:r>
              <a:rPr lang="cs-CZ" altLang="cs-CZ" b="1" dirty="0"/>
              <a:t>  </a:t>
            </a:r>
          </a:p>
          <a:p>
            <a:pPr>
              <a:defRPr/>
            </a:pPr>
            <a:r>
              <a:rPr lang="cs-CZ" altLang="cs-CZ" b="1" dirty="0"/>
              <a:t> 	</a:t>
            </a:r>
            <a:r>
              <a:rPr lang="cs-CZ" altLang="cs-CZ" b="1" dirty="0"/>
              <a:t>4</a:t>
            </a:r>
            <a:r>
              <a:rPr lang="cs-CZ" altLang="cs-CZ" b="1" dirty="0"/>
              <a:t>. Jak nejčastěji čistíme </a:t>
            </a:r>
            <a:r>
              <a:rPr lang="cs-CZ" altLang="cs-CZ" b="1" dirty="0"/>
              <a:t>pilníky?</a:t>
            </a:r>
            <a:endParaRPr lang="cs-CZ" alt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B323395-04DC-4494-9389-8F35697A1F1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843213" y="1125538"/>
            <a:ext cx="32004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Použitá literatura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1274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Technologie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 1. díl učebnice pro odborná učiliště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Autoři: </a:t>
            </a:r>
            <a:r>
              <a:rPr lang="cs-CZ" altLang="cs-CZ" sz="1800" i="1"/>
              <a:t>Fialová Dana Ing., Gradek Vladislav Ing.,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Použité obrázky: obr. 32, 34, 36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909</TotalTime>
  <Words>292</Words>
  <Application>Microsoft Office PowerPoint</Application>
  <PresentationFormat>Předvádění na obrazovce (4:3)</PresentationFormat>
  <Paragraphs>1325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78</cp:revision>
  <cp:lastPrinted>2014-02-27T12:56:53Z</cp:lastPrinted>
  <dcterms:created xsi:type="dcterms:W3CDTF">2007-02-24T11:24:02Z</dcterms:created>
  <dcterms:modified xsi:type="dcterms:W3CDTF">2014-03-03T11:58:21Z</dcterms:modified>
</cp:coreProperties>
</file>