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73" r:id="rId3"/>
    <p:sldId id="275" r:id="rId4"/>
    <p:sldId id="278" r:id="rId5"/>
    <p:sldId id="300" r:id="rId6"/>
    <p:sldId id="282" r:id="rId7"/>
    <p:sldId id="310" r:id="rId8"/>
    <p:sldId id="302" r:id="rId9"/>
    <p:sldId id="309" r:id="rId10"/>
  </p:sldIdLst>
  <p:sldSz cx="9144000" cy="6858000" type="screen4x3"/>
  <p:notesSz cx="6811963" cy="9945688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3300"/>
    <a:srgbClr val="00660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98" autoAdjust="0"/>
    <p:restoredTop sz="94640" autoAdjust="0"/>
  </p:normalViewPr>
  <p:slideViewPr>
    <p:cSldViewPr>
      <p:cViewPr>
        <p:scale>
          <a:sx n="115" d="100"/>
          <a:sy n="115" d="100"/>
        </p:scale>
        <p:origin x="-1428" y="-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AF15D91-B2F7-492F-A156-019C410C32A5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054074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C812329-A128-4071-A9CC-E8C6BF8D2FF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386425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E3D2790-0C7E-4F01-857E-09A9D44C1EC9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256311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FA008BE-90C5-4640-96DC-9E452DCFE229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5860722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860FC24-ABEE-4BC0-BBD9-48E3923AAC75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29941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55FB176-4A61-4676-B0B3-AF7E55B97B82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175513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7DA2ACD-FEA2-42EC-8040-61101DFB357F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754523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52444D9-7B08-4110-AA06-F6D9B7F93D86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5624239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DF3C71F-6A6E-407E-AE7D-7A7EC91E0ACA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298597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4778A38-F72F-435B-AE77-5608D3C0534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01415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F72CEB3-B154-4C16-BCAE-31E50E2D3505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920348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A58DFBC-D766-480C-92E2-56E0A79BDF33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7549036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C3DBF87-19C8-48EC-86E6-E2EEDB73F07A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472990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D89F4AC-E85E-4E8E-ADB4-D4BBF134A63E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4226732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C0C55E4-E401-4B20-8CDC-5E87FD767EAC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5505637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fld id="{130D91BD-C4E9-4EA2-B0DE-2744D6907998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2056" name="Group 7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5899410"/>
              </p:ext>
            </p:extLst>
          </p:nvPr>
        </p:nvGraphicFramePr>
        <p:xfrm>
          <a:off x="750888" y="2060575"/>
          <a:ext cx="7559675" cy="36720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15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Základy třískového obrábění – vrtání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Vrtáky, hlavní ostří, příčné ostří, válcová a kuželová stopka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Lubomír Hrstka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 ročník, žáci 15 - 16 let,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elektrikář, autoelektrikář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28688"/>
            <a:ext cx="75596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>
                <a:cs typeface="Arial" charset="0"/>
              </a:rPr>
              <a:t>VRTÁNÍ </a:t>
            </a:r>
            <a:r>
              <a:rPr lang="cs-CZ" altLang="cs-CZ" b="1" dirty="0" smtClean="0">
                <a:cs typeface="Arial" charset="0"/>
              </a:rPr>
              <a:t>– </a:t>
            </a:r>
            <a:r>
              <a:rPr lang="cs-CZ" altLang="cs-CZ" b="1" dirty="0">
                <a:cs typeface="Arial" charset="0"/>
              </a:rPr>
              <a:t>ZÁKLADY</a:t>
            </a:r>
          </a:p>
        </p:txBody>
      </p:sp>
      <p:sp>
        <p:nvSpPr>
          <p:cNvPr id="2109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AF4DFFE0-5D09-450A-BA8A-075A21D2958A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92163" y="1524000"/>
            <a:ext cx="75612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VY_32_INOVACE_15_294</a:t>
            </a:r>
            <a:endParaRPr lang="cs-CZ" altLang="cs-CZ" sz="2400" b="1"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6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F783BC16-E95C-4DDD-9D41-D143A64E44C8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2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2484438" y="1052513"/>
            <a:ext cx="44323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RUČNÍ OBRÁBĚNÍ KOVŮ</a:t>
            </a:r>
          </a:p>
        </p:txBody>
      </p:sp>
      <p:sp>
        <p:nvSpPr>
          <p:cNvPr id="3081" name="Rectangle 2"/>
          <p:cNvSpPr>
            <a:spLocks noChangeArrowheads="1"/>
          </p:cNvSpPr>
          <p:nvPr/>
        </p:nvSpPr>
        <p:spPr bwMode="auto">
          <a:xfrm>
            <a:off x="611188" y="1916113"/>
            <a:ext cx="7772400" cy="3817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8000" b="1">
                <a:solidFill>
                  <a:schemeClr val="tx2"/>
                </a:solidFill>
              </a:rPr>
              <a:t>V R T Á N Í</a:t>
            </a:r>
            <a:br>
              <a:rPr lang="cs-CZ" altLang="cs-CZ" sz="8000" b="1">
                <a:solidFill>
                  <a:schemeClr val="tx2"/>
                </a:solidFill>
              </a:rPr>
            </a:br>
            <a:endParaRPr lang="cs-CZ" altLang="cs-CZ" sz="6000" b="1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B2655607-3405-47D4-9520-DD95FDD2AC50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3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0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3"/>
          <p:cNvSpPr>
            <a:spLocks noChangeArrowheads="1"/>
          </p:cNvSpPr>
          <p:nvPr/>
        </p:nvSpPr>
        <p:spPr bwMode="auto">
          <a:xfrm>
            <a:off x="395288" y="1831975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400" b="1"/>
              <a:t>=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cs-CZ" altLang="cs-CZ" sz="2400" b="1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800" b="1">
                <a:solidFill>
                  <a:srgbClr val="FF0000"/>
                </a:solidFill>
              </a:rPr>
              <a:t>třískového obrábění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400" b="1"/>
              <a:t>Nástroj pro vrtání</a:t>
            </a:r>
            <a:r>
              <a:rPr lang="cs-CZ" altLang="cs-CZ" b="1"/>
              <a:t> </a:t>
            </a:r>
            <a:r>
              <a:rPr lang="cs-CZ" altLang="cs-CZ" sz="2400" b="1"/>
              <a:t>– vrták, slouží k zhotovení otvorů kruhového průřezu. 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400" b="1"/>
              <a:t>Při vrtání vykonává vrták současně dva pohyby.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cs-CZ" altLang="cs-CZ" sz="2400" b="1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400" b="1"/>
              <a:t> Jeden otáčivý kolem své osy a druhý přímočarý ve směru své osy. 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cs-CZ" altLang="cs-CZ" sz="2400" b="1"/>
          </a:p>
        </p:txBody>
      </p:sp>
      <p:sp>
        <p:nvSpPr>
          <p:cNvPr id="4105" name="Rectangle 2"/>
          <p:cNvSpPr>
            <a:spLocks noChangeArrowheads="1"/>
          </p:cNvSpPr>
          <p:nvPr/>
        </p:nvSpPr>
        <p:spPr bwMode="auto">
          <a:xfrm>
            <a:off x="395288" y="981075"/>
            <a:ext cx="8229600" cy="57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Vrtání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4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B37F60E7-8E75-4DDE-8B0A-CB10EFF087D1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4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Rectangle 4"/>
          <p:cNvSpPr>
            <a:spLocks noChangeArrowheads="1"/>
          </p:cNvSpPr>
          <p:nvPr/>
        </p:nvSpPr>
        <p:spPr bwMode="auto">
          <a:xfrm>
            <a:off x="468313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Pravotočivý směr otáčení a vznik třísky</a:t>
            </a:r>
          </a:p>
        </p:txBody>
      </p:sp>
      <p:sp>
        <p:nvSpPr>
          <p:cNvPr id="5129" name="Rectangle 6"/>
          <p:cNvSpPr>
            <a:spLocks noChangeArrowheads="1"/>
          </p:cNvSpPr>
          <p:nvPr/>
        </p:nvSpPr>
        <p:spPr bwMode="auto"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Tx/>
              <a:buNone/>
            </a:pPr>
            <a:endParaRPr lang="cs-CZ" altLang="cs-CZ" sz="2800">
              <a:solidFill>
                <a:srgbClr val="FF0000"/>
              </a:solidFill>
            </a:endParaRPr>
          </a:p>
          <a:p>
            <a:pPr eaLnBrk="1" hangingPunct="1">
              <a:buFontTx/>
              <a:buNone/>
            </a:pPr>
            <a:r>
              <a:rPr lang="cs-CZ" altLang="cs-CZ" sz="2800">
                <a:solidFill>
                  <a:srgbClr val="FF0000"/>
                </a:solidFill>
              </a:rPr>
              <a:t>		</a:t>
            </a:r>
            <a:endParaRPr lang="cs-CZ" altLang="cs-CZ"/>
          </a:p>
        </p:txBody>
      </p:sp>
      <p:pic>
        <p:nvPicPr>
          <p:cNvPr id="5130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1700213"/>
            <a:ext cx="7704137" cy="419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8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EC683965-1FBE-44D3-9969-8C082DFAFEDB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5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Rectangle 4"/>
          <p:cNvSpPr>
            <a:spLocks noChangeArrowheads="1"/>
          </p:cNvSpPr>
          <p:nvPr/>
        </p:nvSpPr>
        <p:spPr bwMode="auto">
          <a:xfrm>
            <a:off x="457200" y="1101725"/>
            <a:ext cx="8229600" cy="57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Řezná část šroubovitého vrtáku</a:t>
            </a:r>
          </a:p>
        </p:txBody>
      </p:sp>
      <p:pic>
        <p:nvPicPr>
          <p:cNvPr id="6153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1965325"/>
            <a:ext cx="5783263" cy="360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72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35D4B943-03CA-48F8-AD38-887306DF574D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6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Rectangle 2"/>
          <p:cNvSpPr>
            <a:spLocks noChangeArrowheads="1"/>
          </p:cNvSpPr>
          <p:nvPr/>
        </p:nvSpPr>
        <p:spPr bwMode="auto">
          <a:xfrm>
            <a:off x="2139950" y="925513"/>
            <a:ext cx="4340225" cy="72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                                    </a:t>
            </a:r>
            <a:r>
              <a:rPr lang="cs-CZ" altLang="cs-CZ" sz="2800" b="1">
                <a:solidFill>
                  <a:srgbClr val="0000FF"/>
                </a:solidFill>
              </a:rPr>
              <a:t>Druhy vrtáků</a:t>
            </a:r>
          </a:p>
        </p:txBody>
      </p:sp>
      <p:sp>
        <p:nvSpPr>
          <p:cNvPr id="7177" name="Rectangle 3"/>
          <p:cNvSpPr>
            <a:spLocks noChangeArrowheads="1"/>
          </p:cNvSpPr>
          <p:nvPr/>
        </p:nvSpPr>
        <p:spPr bwMode="auto">
          <a:xfrm>
            <a:off x="684213" y="1452563"/>
            <a:ext cx="3625850" cy="4137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buFontTx/>
              <a:buNone/>
            </a:pPr>
            <a:r>
              <a:rPr lang="cs-CZ" altLang="cs-CZ" sz="2400" b="1">
                <a:solidFill>
                  <a:schemeClr val="accent2"/>
                </a:solidFill>
              </a:rPr>
              <a:t>	</a:t>
            </a:r>
            <a:endParaRPr lang="cs-CZ" altLang="cs-CZ" sz="2400" b="1"/>
          </a:p>
        </p:txBody>
      </p:sp>
      <p:pic>
        <p:nvPicPr>
          <p:cNvPr id="7178" name="Picture 13" descr="vrtáky 00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23" t="9227" r="15938" b="10753"/>
          <a:stretch>
            <a:fillRect/>
          </a:stretch>
        </p:blipFill>
        <p:spPr bwMode="auto">
          <a:xfrm>
            <a:off x="1282279" y="1951350"/>
            <a:ext cx="6264696" cy="3925575"/>
          </a:xfrm>
          <a:prstGeom prst="rect">
            <a:avLst/>
          </a:prstGeom>
          <a:solidFill>
            <a:srgbClr val="FFFF00"/>
          </a:solidFill>
          <a:ln w="88900" cap="sq" cmpd="thickThin">
            <a:solidFill>
              <a:schemeClr val="accent2">
                <a:lumMod val="60000"/>
                <a:lumOff val="40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6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8BCC2FDF-BFBF-4A7B-B9B5-7756D5B2BC24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7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2"/>
          <p:cNvSpPr>
            <a:spLocks noChangeArrowheads="1"/>
          </p:cNvSpPr>
          <p:nvPr/>
        </p:nvSpPr>
        <p:spPr bwMode="auto">
          <a:xfrm>
            <a:off x="457200" y="1125538"/>
            <a:ext cx="8229600" cy="29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Upínání vrtáků </a:t>
            </a:r>
          </a:p>
        </p:txBody>
      </p:sp>
      <p:sp>
        <p:nvSpPr>
          <p:cNvPr id="8201" name="Rectangle 3"/>
          <p:cNvSpPr>
            <a:spLocks noChangeArrowheads="1"/>
          </p:cNvSpPr>
          <p:nvPr/>
        </p:nvSpPr>
        <p:spPr bwMode="auto">
          <a:xfrm>
            <a:off x="457200" y="5157788"/>
            <a:ext cx="8229600" cy="86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Tx/>
              <a:buNone/>
            </a:pPr>
            <a:r>
              <a:rPr lang="cs-CZ" altLang="cs-CZ" sz="2000" b="1"/>
              <a:t>		Rychloupínací tříčelisťové 	      Upínání do  </a:t>
            </a:r>
          </a:p>
          <a:p>
            <a:pPr eaLnBrk="1" hangingPunct="1">
              <a:buFontTx/>
              <a:buNone/>
            </a:pPr>
            <a:r>
              <a:rPr lang="cs-CZ" altLang="cs-CZ" sz="2000" b="1"/>
              <a:t> 			sklíčidlo                            kuželové stopky</a:t>
            </a:r>
          </a:p>
          <a:p>
            <a:pPr eaLnBrk="1" hangingPunct="1">
              <a:buFontTx/>
              <a:buNone/>
            </a:pPr>
            <a:endParaRPr lang="cs-CZ" altLang="cs-CZ" sz="2800" b="1"/>
          </a:p>
        </p:txBody>
      </p:sp>
      <p:pic>
        <p:nvPicPr>
          <p:cNvPr id="820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213" y="1643063"/>
            <a:ext cx="8537575" cy="4237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20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71033B9-9085-4AD2-A188-D45C2BA5D305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8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2843213" y="1125538"/>
            <a:ext cx="2973387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Kontrolní otázky</a:t>
            </a:r>
          </a:p>
        </p:txBody>
      </p:sp>
      <p:sp>
        <p:nvSpPr>
          <p:cNvPr id="11273" name="Zástupný symbol pro obsah 2"/>
          <p:cNvSpPr>
            <a:spLocks/>
          </p:cNvSpPr>
          <p:nvPr/>
        </p:nvSpPr>
        <p:spPr bwMode="auto">
          <a:xfrm>
            <a:off x="684213" y="2017713"/>
            <a:ext cx="7570787" cy="3886200"/>
          </a:xfrm>
          <a:prstGeom prst="rect">
            <a:avLst/>
          </a:prstGeom>
          <a:solidFill>
            <a:schemeClr val="accent1"/>
          </a:solidFill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  <a:defRPr/>
            </a:pPr>
            <a:r>
              <a:rPr lang="cs-CZ" altLang="cs-CZ" sz="2000" b="1" dirty="0" smtClean="0"/>
              <a:t>  </a:t>
            </a:r>
          </a:p>
          <a:p>
            <a:pPr eaLnBrk="1" hangingPunct="1">
              <a:buFontTx/>
              <a:buNone/>
              <a:defRPr/>
            </a:pPr>
            <a:endParaRPr lang="cs-CZ" altLang="cs-CZ" sz="2000" b="1" dirty="0" smtClean="0"/>
          </a:p>
          <a:p>
            <a:pPr eaLnBrk="1" hangingPunct="1">
              <a:buFontTx/>
              <a:buNone/>
              <a:defRPr/>
            </a:pPr>
            <a:r>
              <a:rPr lang="cs-CZ" altLang="cs-CZ" sz="2000" b="1" dirty="0" smtClean="0"/>
              <a:t>	1. Mezi jaké obrábění řadíme vrtání?</a:t>
            </a:r>
          </a:p>
          <a:p>
            <a:pPr eaLnBrk="1" hangingPunct="1">
              <a:buFontTx/>
              <a:buNone/>
              <a:defRPr/>
            </a:pPr>
            <a:r>
              <a:rPr lang="cs-CZ" altLang="cs-CZ" sz="2000" b="1" dirty="0" smtClean="0"/>
              <a:t>  	</a:t>
            </a:r>
          </a:p>
          <a:p>
            <a:pPr eaLnBrk="1" hangingPunct="1">
              <a:buFontTx/>
              <a:buNone/>
              <a:defRPr/>
            </a:pPr>
            <a:r>
              <a:rPr lang="cs-CZ" altLang="cs-CZ" sz="2000" b="1" dirty="0" smtClean="0"/>
              <a:t>	2. Jaké znáš druhy upnutí vrtáků?</a:t>
            </a:r>
          </a:p>
          <a:p>
            <a:pPr eaLnBrk="1" hangingPunct="1">
              <a:buFontTx/>
              <a:buNone/>
              <a:defRPr/>
            </a:pPr>
            <a:r>
              <a:rPr lang="cs-CZ" altLang="cs-CZ" sz="2000" b="1" dirty="0" smtClean="0"/>
              <a:t>  	</a:t>
            </a:r>
          </a:p>
          <a:p>
            <a:pPr eaLnBrk="1" hangingPunct="1">
              <a:buFontTx/>
              <a:buNone/>
              <a:defRPr/>
            </a:pPr>
            <a:r>
              <a:rPr lang="cs-CZ" altLang="cs-CZ" sz="2000" b="1" dirty="0" smtClean="0"/>
              <a:t>	3. Jaké pohyby vykonává při vrtání řezný nástroj?</a:t>
            </a:r>
          </a:p>
          <a:p>
            <a:pPr eaLnBrk="1" hangingPunct="1">
              <a:buFontTx/>
              <a:buNone/>
              <a:defRPr/>
            </a:pPr>
            <a:r>
              <a:rPr lang="cs-CZ" altLang="cs-CZ" sz="2000" b="1" dirty="0" smtClean="0"/>
              <a:t>	</a:t>
            </a:r>
          </a:p>
          <a:p>
            <a:pPr eaLnBrk="1" hangingPunct="1">
              <a:buFontTx/>
              <a:buNone/>
              <a:defRPr/>
            </a:pPr>
            <a:r>
              <a:rPr lang="cs-CZ" altLang="cs-CZ" sz="2000" b="1" dirty="0" smtClean="0"/>
              <a:t>	4. Jaký směr kolem osy nejčastěji koná vrták?</a:t>
            </a:r>
          </a:p>
          <a:p>
            <a:pPr eaLnBrk="1" hangingPunct="1">
              <a:buFontTx/>
              <a:buNone/>
              <a:defRPr/>
            </a:pPr>
            <a:r>
              <a:rPr lang="cs-CZ" altLang="cs-CZ" sz="2000" b="1" dirty="0" smtClean="0"/>
              <a:t>	</a:t>
            </a:r>
          </a:p>
          <a:p>
            <a:pPr eaLnBrk="1" hangingPunct="1">
              <a:buFontTx/>
              <a:buNone/>
              <a:defRPr/>
            </a:pPr>
            <a:r>
              <a:rPr lang="cs-CZ" altLang="cs-CZ" sz="2000" b="1" dirty="0" smtClean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44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BF6C8582-B743-4032-955B-9F1C6643CAC9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9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Rectangle 8"/>
          <p:cNvSpPr>
            <a:spLocks noChangeArrowheads="1"/>
          </p:cNvSpPr>
          <p:nvPr/>
        </p:nvSpPr>
        <p:spPr bwMode="auto">
          <a:xfrm>
            <a:off x="2830513" y="1052513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70C0"/>
                </a:solidFill>
              </a:rPr>
              <a:t>Použitá literatura</a:t>
            </a:r>
          </a:p>
        </p:txBody>
      </p:sp>
      <p:sp>
        <p:nvSpPr>
          <p:cNvPr id="10249" name="Zástupný symbol pro obsah 2"/>
          <p:cNvSpPr>
            <a:spLocks/>
          </p:cNvSpPr>
          <p:nvPr/>
        </p:nvSpPr>
        <p:spPr bwMode="auto">
          <a:xfrm>
            <a:off x="179388" y="1571625"/>
            <a:ext cx="8677275" cy="4408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1600" b="1"/>
              <a:t>        1)</a:t>
            </a:r>
            <a:r>
              <a:rPr lang="cs-CZ" altLang="cs-CZ" sz="1600" b="1" i="1"/>
              <a:t>Zámečnické práce a údržba </a:t>
            </a:r>
          </a:p>
          <a:p>
            <a:pPr>
              <a:buFontTx/>
              <a:buNone/>
            </a:pPr>
            <a:r>
              <a:rPr lang="cs-CZ" altLang="cs-CZ" sz="1600" b="1" i="1"/>
              <a:t>        Technologie </a:t>
            </a:r>
          </a:p>
          <a:p>
            <a:pPr>
              <a:buFontTx/>
              <a:buNone/>
            </a:pPr>
            <a:r>
              <a:rPr lang="cs-CZ" altLang="cs-CZ" sz="1600" i="1"/>
              <a:t>        1. díl učebnice pro odborná učiliště</a:t>
            </a:r>
            <a:endParaRPr lang="cs-CZ" altLang="cs-CZ" sz="1600"/>
          </a:p>
          <a:p>
            <a:pPr>
              <a:buFontTx/>
              <a:buNone/>
            </a:pPr>
            <a:r>
              <a:rPr lang="cs-CZ" altLang="cs-CZ" sz="1600"/>
              <a:t>        Vydalo  Nakladatelství  PARTA, s.r.o.</a:t>
            </a:r>
          </a:p>
          <a:p>
            <a:pPr>
              <a:buFontTx/>
              <a:buNone/>
            </a:pPr>
            <a:r>
              <a:rPr lang="cs-CZ" altLang="cs-CZ" sz="1600"/>
              <a:t>         Praha 2006,</a:t>
            </a:r>
          </a:p>
          <a:p>
            <a:pPr>
              <a:buFontTx/>
              <a:buNone/>
            </a:pPr>
            <a:r>
              <a:rPr lang="cs-CZ" altLang="cs-CZ" sz="1600"/>
              <a:t>         </a:t>
            </a:r>
            <a:r>
              <a:rPr lang="cs-CZ" altLang="cs-CZ" sz="1600" b="1"/>
              <a:t>ISBN 80-7320-086-4 </a:t>
            </a:r>
          </a:p>
          <a:p>
            <a:pPr>
              <a:buFontTx/>
              <a:buNone/>
            </a:pPr>
            <a:r>
              <a:rPr lang="cs-CZ" altLang="cs-CZ" sz="1600" b="1"/>
              <a:t>         Autoři: </a:t>
            </a:r>
            <a:r>
              <a:rPr lang="cs-CZ" altLang="cs-CZ" sz="1600" i="1"/>
              <a:t>Fialová Dana Ing., Gradek Vladislav Ing.,</a:t>
            </a:r>
            <a:r>
              <a:rPr lang="cs-CZ" altLang="cs-CZ" sz="1600"/>
              <a:t>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/>
              <a:t>         Použité obrázky: obr. 40, 42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/>
              <a:t>	  </a:t>
            </a:r>
            <a:r>
              <a:rPr lang="cs-CZ" altLang="cs-CZ" sz="1600" b="1"/>
              <a:t>2)</a:t>
            </a:r>
            <a:r>
              <a:rPr lang="cs-CZ" altLang="cs-CZ" sz="1600" b="1" i="1"/>
              <a:t>Pracovní vyučování </a:t>
            </a:r>
          </a:p>
          <a:p>
            <a:pPr>
              <a:buFontTx/>
              <a:buNone/>
            </a:pPr>
            <a:r>
              <a:rPr lang="cs-CZ" altLang="cs-CZ" sz="1600" b="1" i="1"/>
              <a:t>         Technické  práce </a:t>
            </a:r>
          </a:p>
          <a:p>
            <a:pPr>
              <a:buFontTx/>
              <a:buNone/>
            </a:pPr>
            <a:r>
              <a:rPr lang="cs-CZ" altLang="cs-CZ" sz="1600" b="1" i="1"/>
              <a:t>          </a:t>
            </a:r>
            <a:r>
              <a:rPr lang="cs-CZ" altLang="cs-CZ" sz="1600"/>
              <a:t>Vydalo  SNP n.p., Praha 1989</a:t>
            </a:r>
          </a:p>
          <a:p>
            <a:pPr>
              <a:buFontTx/>
              <a:buNone/>
            </a:pPr>
            <a:r>
              <a:rPr lang="cs-CZ" altLang="cs-CZ" sz="1600" b="1"/>
              <a:t>          ISBN 80-04-24017-8 </a:t>
            </a:r>
          </a:p>
          <a:p>
            <a:pPr>
              <a:buFontTx/>
              <a:buNone/>
            </a:pPr>
            <a:r>
              <a:rPr lang="cs-CZ" altLang="cs-CZ" sz="1600" b="1"/>
              <a:t>          Autoři: </a:t>
            </a:r>
            <a:r>
              <a:rPr lang="cs-CZ" altLang="cs-CZ" sz="1600" i="1"/>
              <a:t>Doc. Ing. F. Mošna, Csc., PaedDr. Ing. O. Janda, Štefan Náhlík, </a:t>
            </a:r>
          </a:p>
          <a:p>
            <a:pPr>
              <a:buFontTx/>
              <a:buNone/>
            </a:pPr>
            <a:r>
              <a:rPr lang="cs-CZ" altLang="cs-CZ" sz="1600" i="1"/>
              <a:t>          PaedDr. J. Nováček</a:t>
            </a:r>
          </a:p>
          <a:p>
            <a:pPr>
              <a:buFontTx/>
              <a:buNone/>
            </a:pPr>
            <a:r>
              <a:rPr lang="cs-CZ" altLang="cs-CZ" sz="1600"/>
              <a:t>          Použité obrázky: obr. 75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729</TotalTime>
  <Words>269</Words>
  <Application>Microsoft Office PowerPoint</Application>
  <PresentationFormat>Předvádění na obrazovce (4:3)</PresentationFormat>
  <Paragraphs>101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Arial</vt:lpstr>
      <vt:lpstr>Calibri</vt:lpstr>
      <vt:lpstr>Times New Roman</vt:lpstr>
      <vt:lpstr>Book Antiqua</vt:lpstr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Lubomir Hrstka</dc:creator>
  <cp:lastModifiedBy>Karel Filas, Ing.</cp:lastModifiedBy>
  <cp:revision>77</cp:revision>
  <cp:lastPrinted>2014-02-26T08:46:11Z</cp:lastPrinted>
  <dcterms:created xsi:type="dcterms:W3CDTF">2007-02-24T11:24:02Z</dcterms:created>
  <dcterms:modified xsi:type="dcterms:W3CDTF">2014-03-03T11:58:59Z</dcterms:modified>
</cp:coreProperties>
</file>