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FFF39D"/>
                </a:solidFill>
              </a:rPr>
              <a:pPr/>
              <a:t>3.3.2014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>
                <a:solidFill>
                  <a:srgbClr val="575F6D"/>
                </a:solidFill>
              </a:rPr>
              <a:pPr/>
              <a:t>3.3.2014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F643DC5-3DE6-4C8C-A1E8-63B44FE74F8D}" type="datetimeFigureOut">
              <a:rPr lang="cs-CZ" smtClean="0"/>
              <a:pPr/>
              <a:t>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91C9C1A-34E3-4CEB-A1E2-4970F71FD0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52269" y="5975881"/>
            <a:ext cx="5637010" cy="882119"/>
          </a:xfrm>
        </p:spPr>
        <p:txBody>
          <a:bodyPr/>
          <a:lstStyle/>
          <a:p>
            <a:endParaRPr lang="cs-CZ"/>
          </a:p>
        </p:txBody>
      </p:sp>
      <p:graphicFrame>
        <p:nvGraphicFramePr>
          <p:cNvPr id="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88692439"/>
              </p:ext>
            </p:extLst>
          </p:nvPr>
        </p:nvGraphicFramePr>
        <p:xfrm>
          <a:off x="899592" y="1640745"/>
          <a:ext cx="7569200" cy="441987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Lodičky 2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VY_32_INOVACE_3_01_M_Lodičky 2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23.2.2014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Matematika a její aplikace, žáci čtou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porozuměním, seznamují se se zápisem slovní úlohy, příkladem a názorným výpočtem, odpovědí na danou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otázku.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267" y="34534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44107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5517232"/>
            <a:ext cx="6512511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600200"/>
            <a:ext cx="850728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Mirek pustil po řece 10 lodiček. </a:t>
            </a:r>
          </a:p>
          <a:p>
            <a:pPr marL="0" indent="0">
              <a:buNone/>
            </a:pPr>
            <a:r>
              <a:rPr lang="cs-CZ" sz="5400" dirty="0" smtClean="0"/>
              <a:t>3 lodičky se potopily. </a:t>
            </a:r>
          </a:p>
          <a:p>
            <a:pPr marL="0" indent="0">
              <a:buNone/>
            </a:pPr>
            <a:r>
              <a:rPr lang="cs-CZ" sz="5400" dirty="0" smtClean="0"/>
              <a:t>Kolik lodiček plulo dále?</a:t>
            </a:r>
            <a:endParaRPr lang="cs-CZ" sz="5400" dirty="0"/>
          </a:p>
        </p:txBody>
      </p:sp>
      <p:pic>
        <p:nvPicPr>
          <p:cNvPr id="1026" name="Picture 2" descr="C:\Users\Ema\AppData\Local\Microsoft\Windows\Temporary Internet Files\Content.IE5\A78I5KDE\MC9003346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4926"/>
            <a:ext cx="2160240" cy="153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G5Z7KKFZ\MC9003206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0654" y="2518796"/>
            <a:ext cx="1633121" cy="1486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3618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4400" b="1" dirty="0" smtClean="0"/>
              <a:t>lodiček … 10</a:t>
            </a:r>
          </a:p>
          <a:p>
            <a:endParaRPr lang="cs-CZ" dirty="0"/>
          </a:p>
          <a:p>
            <a:endParaRPr lang="cs-CZ" dirty="0" smtClean="0"/>
          </a:p>
          <a:p>
            <a:endParaRPr lang="cs-CZ" sz="4800" b="1" dirty="0" smtClean="0"/>
          </a:p>
          <a:p>
            <a:r>
              <a:rPr lang="cs-CZ" sz="4800" b="1" dirty="0" smtClean="0"/>
              <a:t>potopilo … 3</a:t>
            </a:r>
            <a:endParaRPr lang="cs-CZ" sz="4800" b="1" dirty="0"/>
          </a:p>
        </p:txBody>
      </p:sp>
      <p:pic>
        <p:nvPicPr>
          <p:cNvPr id="2059" name="Picture 11" descr="C:\Users\Ema\AppData\Local\Microsoft\Windows\Temporary Internet Files\Content.IE5\G5Z7KKFZ\MC90040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262026"/>
            <a:ext cx="774428" cy="690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Ema\AppData\Local\Microsoft\Windows\Temporary Internet Files\Content.IE5\G5Z7KKFZ\MC90040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5525" y="2247062"/>
            <a:ext cx="776609" cy="692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Ema\AppData\Local\Microsoft\Windows\Temporary Internet Files\Content.IE5\G5Z7KKFZ\MC90040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348" y="2247062"/>
            <a:ext cx="798116" cy="711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Ema\AppData\Local\Microsoft\Windows\Temporary Internet Files\Content.IE5\G5Z7KKFZ\MC90040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8599" y="2236695"/>
            <a:ext cx="809749" cy="721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Ema\AppData\Local\Microsoft\Windows\Temporary Internet Files\Content.IE5\G5Z7KKFZ\MC90040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7460" y="2217634"/>
            <a:ext cx="831139" cy="740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Ema\AppData\Local\Microsoft\Windows\Temporary Internet Files\Content.IE5\G5Z7KKFZ\MC90040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4445" y="2194703"/>
            <a:ext cx="833015" cy="74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Ema\AppData\Local\Microsoft\Windows\Temporary Internet Files\Content.IE5\G5Z7KKFZ\MC90040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728" y="2219435"/>
            <a:ext cx="710903" cy="63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Ema\AppData\Local\Microsoft\Windows\Temporary Internet Files\Content.IE5\G5Z7KKFZ\MC90040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4469" y="2232817"/>
            <a:ext cx="772641" cy="68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Ema\AppData\Local\Microsoft\Windows\Temporary Internet Files\Content.IE5\G5Z7KKFZ\MC90040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4631" y="2204687"/>
            <a:ext cx="775159" cy="690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Ema\AppData\Local\Microsoft\Windows\Temporary Internet Files\Content.IE5\G5Z7KKFZ\MC90040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27508" y="2288408"/>
            <a:ext cx="705320" cy="62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899592" y="4293096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326073" y="43189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758752" y="43189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184469" y="43189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631232" y="43189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270932" y="43189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3687440" y="43189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103009" y="4318992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518579" y="432390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923453" y="4323908"/>
            <a:ext cx="360040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4103009" y="4077072"/>
            <a:ext cx="360040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518579" y="4077072"/>
            <a:ext cx="360040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923453" y="4077072"/>
            <a:ext cx="360040" cy="8640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69" name="Picture 21" descr="C:\Users\Ema\AppData\Local\Microsoft\Windows\Temporary Internet Files\Content.IE5\G5Z7KKFZ\MC9003206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79108" y="3429000"/>
            <a:ext cx="1378945" cy="1254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Ema\AppData\Local\Microsoft\Windows\Temporary Internet Files\Content.IE5\G5Z7KKFZ\MC9003206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86296" y="4653136"/>
            <a:ext cx="1186843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Ema\AppData\Local\Microsoft\Windows\Temporary Internet Files\Content.IE5\G5Z7KKFZ\MC9003206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6129" y="5495298"/>
            <a:ext cx="1052698" cy="95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5601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0907" y="2552479"/>
            <a:ext cx="4019135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Výpočet: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7560840" cy="3474720"/>
          </a:xfrm>
        </p:spPr>
        <p:txBody>
          <a:bodyPr/>
          <a:lstStyle/>
          <a:p>
            <a:r>
              <a:rPr lang="cs-CZ" sz="4400" dirty="0" smtClean="0"/>
              <a:t>Na řece plulo ___ lodiček.</a:t>
            </a:r>
          </a:p>
          <a:p>
            <a:r>
              <a:rPr lang="cs-CZ" sz="4400" dirty="0" smtClean="0"/>
              <a:t>__   se potopily.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lvl="7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31740" y="3861048"/>
            <a:ext cx="108012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00022" y="3891897"/>
            <a:ext cx="100811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70695" y="3842812"/>
            <a:ext cx="100811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inus 6"/>
          <p:cNvSpPr/>
          <p:nvPr/>
        </p:nvSpPr>
        <p:spPr>
          <a:xfrm>
            <a:off x="3347864" y="3913601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Je rovno 7"/>
          <p:cNvSpPr/>
          <p:nvPr/>
        </p:nvSpPr>
        <p:spPr>
          <a:xfrm>
            <a:off x="5284307" y="3913601"/>
            <a:ext cx="914400" cy="914400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78556" y="3913601"/>
            <a:ext cx="10081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10</a:t>
            </a:r>
            <a:endParaRPr lang="cs-CZ" sz="6000" dirty="0"/>
          </a:p>
        </p:txBody>
      </p:sp>
      <p:sp>
        <p:nvSpPr>
          <p:cNvPr id="10" name="Ovál 9"/>
          <p:cNvSpPr/>
          <p:nvPr/>
        </p:nvSpPr>
        <p:spPr>
          <a:xfrm>
            <a:off x="4512986" y="637991"/>
            <a:ext cx="1022452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012766" y="1372394"/>
            <a:ext cx="93610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664172" y="637991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20778" y="1255442"/>
            <a:ext cx="7200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3</a:t>
            </a:r>
            <a:endParaRPr lang="cs-CZ" sz="5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80042" y="3861047"/>
            <a:ext cx="6480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3</a:t>
            </a:r>
            <a:endParaRPr lang="cs-CZ" sz="6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3849349"/>
            <a:ext cx="7200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7</a:t>
            </a:r>
            <a:endParaRPr lang="cs-CZ" sz="6000" dirty="0"/>
          </a:p>
        </p:txBody>
      </p:sp>
      <p:pic>
        <p:nvPicPr>
          <p:cNvPr id="3074" name="Picture 2" descr="C:\Users\Ema\AppData\Local\Microsoft\Windows\Temporary Internet Files\Content.IE5\G5Z7KKFZ\MC9004063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0695" y="1397456"/>
            <a:ext cx="2592288" cy="2310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3239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56592" y="1484784"/>
            <a:ext cx="6512511" cy="1143000"/>
          </a:xfrm>
        </p:spPr>
        <p:txBody>
          <a:bodyPr/>
          <a:lstStyle/>
          <a:p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476672"/>
            <a:ext cx="8352928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? Kolik lodiček plulo dále?</a:t>
            </a:r>
          </a:p>
          <a:p>
            <a:pPr marL="0" indent="0">
              <a:buNone/>
            </a:pPr>
            <a:endParaRPr lang="cs-CZ" sz="6600" b="1" u="sng" dirty="0" smtClean="0"/>
          </a:p>
          <a:p>
            <a:pPr marL="0" indent="0">
              <a:buNone/>
            </a:pPr>
            <a:r>
              <a:rPr lang="cs-CZ" sz="6600" b="1" u="sng" dirty="0" smtClean="0"/>
              <a:t>Dále plulo 7 lodiček.</a:t>
            </a:r>
            <a:endParaRPr lang="cs-CZ" sz="6600" b="1" u="sng" dirty="0"/>
          </a:p>
        </p:txBody>
      </p:sp>
    </p:spTree>
    <p:extLst>
      <p:ext uri="{BB962C8B-B14F-4D97-AF65-F5344CB8AC3E}">
        <p14:creationId xmlns:p14="http://schemas.microsoft.com/office/powerpoint/2010/main" xmlns="" val="665928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6512511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267744" y="-26487"/>
            <a:ext cx="6400800" cy="3201536"/>
          </a:xfrm>
        </p:spPr>
        <p:txBody>
          <a:bodyPr>
            <a:normAutofit/>
          </a:bodyPr>
          <a:lstStyle/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endParaRPr lang="cs-CZ" sz="2400" dirty="0" smtClean="0">
              <a:solidFill>
                <a:prstClr val="black"/>
              </a:solidFill>
              <a:latin typeface="Century Schoolbook"/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endParaRPr lang="cs-CZ" sz="2400" dirty="0">
              <a:solidFill>
                <a:prstClr val="black"/>
              </a:solidFill>
              <a:latin typeface="Century Schoolbook"/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endParaRPr lang="cs-CZ" sz="2400" dirty="0" smtClean="0">
              <a:solidFill>
                <a:prstClr val="black"/>
              </a:solidFill>
              <a:latin typeface="Century Schoolbook"/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endParaRPr lang="cs-CZ" sz="2400" dirty="0">
              <a:solidFill>
                <a:prstClr val="black"/>
              </a:solidFill>
              <a:latin typeface="Century Schoolbook"/>
            </a:endParaRPr>
          </a:p>
          <a:p>
            <a:pPr marL="274320" lvl="0" indent="-274320">
              <a:spcBef>
                <a:spcPts val="600"/>
              </a:spcBef>
              <a:buClr>
                <a:srgbClr val="FE8637"/>
              </a:buClr>
              <a:buSzPct val="70000"/>
              <a:buFont typeface="Wingdings"/>
              <a:buChar char=""/>
            </a:pPr>
            <a:r>
              <a:rPr lang="cs-CZ" sz="2400" dirty="0" smtClean="0">
                <a:solidFill>
                  <a:prstClr val="black"/>
                </a:solidFill>
                <a:latin typeface="Century Schoolbook"/>
              </a:rPr>
              <a:t>Galerie </a:t>
            </a:r>
            <a:r>
              <a:rPr lang="cs-CZ" sz="2400" dirty="0">
                <a:solidFill>
                  <a:prstClr val="black"/>
                </a:solidFill>
                <a:latin typeface="Century Schoolbook"/>
              </a:rPr>
              <a:t>Klipart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5022731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148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Aerodynamika</vt:lpstr>
      <vt:lpstr>1_Aerodynamika</vt:lpstr>
      <vt:lpstr>Snímek 1</vt:lpstr>
      <vt:lpstr>Snímek 2</vt:lpstr>
      <vt:lpstr>Snímek 3</vt:lpstr>
      <vt:lpstr>Výpočet:</vt:lpstr>
      <vt:lpstr>Odpověď: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11</cp:revision>
  <dcterms:created xsi:type="dcterms:W3CDTF">2014-02-23T19:24:45Z</dcterms:created>
  <dcterms:modified xsi:type="dcterms:W3CDTF">2014-03-03T19:23:18Z</dcterms:modified>
</cp:coreProperties>
</file>