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5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7158" autoAdjust="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9FDF9-925A-4483-9C0F-7F8F74D78908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4BC8943-E4CF-4937-9F11-464DC61AD4D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1A9FDF9-925A-4483-9C0F-7F8F74D78908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F4BC8943-E4CF-4937-9F11-464DC61AD4D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9FDF9-925A-4483-9C0F-7F8F74D78908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C8943-E4CF-4937-9F11-464DC61AD4D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9FDF9-925A-4483-9C0F-7F8F74D78908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C8943-E4CF-4937-9F11-464DC61AD4D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C8943-E4CF-4937-9F11-464DC61AD4D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9FDF9-925A-4483-9C0F-7F8F74D78908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9FDF9-925A-4483-9C0F-7F8F74D78908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C8943-E4CF-4937-9F11-464DC61AD4D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9FDF9-925A-4483-9C0F-7F8F74D78908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C8943-E4CF-4937-9F11-464DC61AD4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1A9FDF9-925A-4483-9C0F-7F8F74D78908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4BC8943-E4CF-4937-9F11-464DC61AD4D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9FDF9-925A-4483-9C0F-7F8F74D78908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4BC8943-E4CF-4937-9F11-464DC61AD4D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9FDF9-925A-4483-9C0F-7F8F74D78908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C8943-E4CF-4937-9F11-464DC61AD4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9FDF9-925A-4483-9C0F-7F8F74D78908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BC8943-E4CF-4937-9F11-464DC61AD4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1A9FDF9-925A-4483-9C0F-7F8F74D78908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F4BC8943-E4CF-4937-9F11-464DC61AD4DF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33123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b="1" dirty="0" smtClean="0">
                <a:ln w="1905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</a:rPr>
              <a:t>ÚPRAVA TEXTU NA STRÁNCE</a:t>
            </a:r>
          </a:p>
          <a:p>
            <a:pPr marL="0" indent="0" algn="ctr">
              <a:buNone/>
            </a:pPr>
            <a:r>
              <a:rPr lang="cs-CZ" sz="3600" b="1" dirty="0">
                <a:ln w="1905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3600" b="1" dirty="0" smtClean="0">
                <a:ln w="1905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</a:rPr>
              <a:t>ÁKLADNÍ PRINCIPY PSANÍ TEXTU</a:t>
            </a:r>
          </a:p>
          <a:p>
            <a:pPr marL="0" indent="0" algn="ctr">
              <a:buNone/>
            </a:pPr>
            <a:endParaRPr lang="cs-CZ" sz="1200" dirty="0" smtClean="0"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Výběr z ČSN 01 6910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Úprava písemností psaných strojem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nebo zpracovávaných textovými editory</a:t>
            </a:r>
          </a:p>
          <a:p>
            <a:pPr marL="0" indent="0" algn="ctr">
              <a:buNone/>
            </a:pPr>
            <a:endParaRPr lang="cs-CZ" sz="1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Mgr. Jiří Kraus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79512" y="404664"/>
            <a:ext cx="8784976" cy="106613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VY_12_INOVACE_PSANI_TEXTU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Základní škola a Mateřská škola, Chvalkovice, okres Náchod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508518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0134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25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75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5632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Konstrukce zrcadla jednoho listu (na výšku)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2699792" y="908720"/>
            <a:ext cx="3996024" cy="5544024"/>
            <a:chOff x="2699792" y="908720"/>
            <a:chExt cx="3996024" cy="5544024"/>
          </a:xfrm>
        </p:grpSpPr>
        <p:sp>
          <p:nvSpPr>
            <p:cNvPr id="4" name="Obdélník 3"/>
            <p:cNvSpPr/>
            <p:nvPr/>
          </p:nvSpPr>
          <p:spPr>
            <a:xfrm>
              <a:off x="2915816" y="1124744"/>
              <a:ext cx="3780000" cy="5328000"/>
            </a:xfrm>
            <a:prstGeom prst="rect">
              <a:avLst/>
            </a:prstGeom>
            <a:solidFill>
              <a:schemeClr val="bg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2699792" y="908720"/>
              <a:ext cx="3780000" cy="5328000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0" name="Oblouk 9"/>
          <p:cNvSpPr/>
          <p:nvPr/>
        </p:nvSpPr>
        <p:spPr>
          <a:xfrm rot="5400000">
            <a:off x="-1094419" y="-2906864"/>
            <a:ext cx="7560000" cy="7560000"/>
          </a:xfrm>
          <a:prstGeom prst="arc">
            <a:avLst>
              <a:gd name="adj1" fmla="val 16211292"/>
              <a:gd name="adj2" fmla="val 2159391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louk 10"/>
          <p:cNvSpPr/>
          <p:nvPr/>
        </p:nvSpPr>
        <p:spPr>
          <a:xfrm rot="16200000" flipH="1">
            <a:off x="2685581" y="-2906864"/>
            <a:ext cx="7560000" cy="7560000"/>
          </a:xfrm>
          <a:prstGeom prst="arc">
            <a:avLst>
              <a:gd name="adj1" fmla="val 16211292"/>
              <a:gd name="adj2" fmla="val 2159391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3" name="Přímá spojnice 12"/>
          <p:cNvCxnSpPr>
            <a:stCxn id="11" idx="0"/>
          </p:cNvCxnSpPr>
          <p:nvPr/>
        </p:nvCxnSpPr>
        <p:spPr>
          <a:xfrm>
            <a:off x="2685601" y="885552"/>
            <a:ext cx="3779980" cy="37675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2685601" y="908720"/>
            <a:ext cx="3794191" cy="37444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11" idx="0"/>
          </p:cNvCxnSpPr>
          <p:nvPr/>
        </p:nvCxnSpPr>
        <p:spPr>
          <a:xfrm>
            <a:off x="2685601" y="885552"/>
            <a:ext cx="3794191" cy="5351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10" idx="0"/>
          </p:cNvCxnSpPr>
          <p:nvPr/>
        </p:nvCxnSpPr>
        <p:spPr>
          <a:xfrm flipH="1">
            <a:off x="2699792" y="885552"/>
            <a:ext cx="3765769" cy="5351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347864" y="1556792"/>
            <a:ext cx="2478745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3338742" y="1556792"/>
            <a:ext cx="2487867" cy="3744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747499" y="2400123"/>
            <a:ext cx="1656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ZRCADLO</a:t>
            </a:r>
          </a:p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něhož </a:t>
            </a:r>
          </a:p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píše text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56427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">
        <p:push/>
      </p:transition>
    </mc:Choice>
    <mc:Fallback xmlns="">
      <p:transition spd="slow" advClick="0" advTm="100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4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5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25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175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3500"/>
                            </p:stCondLst>
                            <p:childTnLst>
                              <p:par>
                                <p:cTn id="30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6000"/>
                            </p:stCondLst>
                            <p:childTnLst>
                              <p:par>
                                <p:cTn id="34" presetID="22" presetClass="entr" presetSubtype="8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8250"/>
                            </p:stCondLst>
                            <p:childTnLst>
                              <p:par>
                                <p:cTn id="38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2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275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22" grpId="0" animBg="1"/>
      <p:bldP spid="2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56320"/>
          </a:xfrm>
        </p:spPr>
        <p:txBody>
          <a:bodyPr>
            <a:normAutofit/>
          </a:bodyPr>
          <a:lstStyle/>
          <a:p>
            <a:pPr algn="ctr"/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Konstrukce zrcadla jednoho listu 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(na výšku)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2699792" y="908720"/>
            <a:ext cx="3996024" cy="5544024"/>
            <a:chOff x="2699792" y="908720"/>
            <a:chExt cx="3996024" cy="5544024"/>
          </a:xfrm>
        </p:grpSpPr>
        <p:sp>
          <p:nvSpPr>
            <p:cNvPr id="4" name="Obdélník 3"/>
            <p:cNvSpPr/>
            <p:nvPr/>
          </p:nvSpPr>
          <p:spPr>
            <a:xfrm>
              <a:off x="2915816" y="1124744"/>
              <a:ext cx="3780000" cy="5328000"/>
            </a:xfrm>
            <a:prstGeom prst="rect">
              <a:avLst/>
            </a:prstGeom>
            <a:solidFill>
              <a:schemeClr val="bg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2699792" y="908720"/>
              <a:ext cx="3780000" cy="5328000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2" name="Obdélník 21"/>
          <p:cNvSpPr/>
          <p:nvPr/>
        </p:nvSpPr>
        <p:spPr>
          <a:xfrm>
            <a:off x="3338742" y="1556792"/>
            <a:ext cx="2487867" cy="3744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747499" y="2400123"/>
            <a:ext cx="1656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ZRCADLO</a:t>
            </a:r>
          </a:p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něhož </a:t>
            </a:r>
          </a:p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píše text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01660" y="558924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Dolní okraj bývá širší</a:t>
            </a:r>
            <a:endParaRPr lang="cs-CZ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92379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56320"/>
          </a:xfrm>
        </p:spPr>
        <p:txBody>
          <a:bodyPr>
            <a:normAutofit/>
          </a:bodyPr>
          <a:lstStyle/>
          <a:p>
            <a:pPr algn="ctr"/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Konstrukce zrcadla jednoho 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listu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(na 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šířku</a:t>
            </a: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</p:txBody>
      </p:sp>
      <p:grpSp>
        <p:nvGrpSpPr>
          <p:cNvPr id="5" name="Skupina 4"/>
          <p:cNvGrpSpPr/>
          <p:nvPr/>
        </p:nvGrpSpPr>
        <p:grpSpPr>
          <a:xfrm rot="16200000" flipH="1">
            <a:off x="2699792" y="854800"/>
            <a:ext cx="3996024" cy="5544024"/>
            <a:chOff x="2699792" y="908720"/>
            <a:chExt cx="3996024" cy="5544024"/>
          </a:xfrm>
        </p:grpSpPr>
        <p:sp>
          <p:nvSpPr>
            <p:cNvPr id="4" name="Obdélník 3"/>
            <p:cNvSpPr/>
            <p:nvPr/>
          </p:nvSpPr>
          <p:spPr>
            <a:xfrm>
              <a:off x="2915816" y="1124744"/>
              <a:ext cx="3780000" cy="5328000"/>
            </a:xfrm>
            <a:prstGeom prst="rect">
              <a:avLst/>
            </a:prstGeom>
            <a:solidFill>
              <a:schemeClr val="bg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2699792" y="908720"/>
              <a:ext cx="3780000" cy="5328000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9" name="Oblouk 8"/>
          <p:cNvSpPr/>
          <p:nvPr/>
        </p:nvSpPr>
        <p:spPr>
          <a:xfrm rot="16200000" flipV="1">
            <a:off x="-1836711" y="1628801"/>
            <a:ext cx="7560000" cy="7560000"/>
          </a:xfrm>
          <a:prstGeom prst="arc">
            <a:avLst>
              <a:gd name="adj1" fmla="val 16211292"/>
              <a:gd name="adj2" fmla="val 2159391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louk 9"/>
          <p:cNvSpPr/>
          <p:nvPr/>
        </p:nvSpPr>
        <p:spPr>
          <a:xfrm rot="5400000" flipH="1" flipV="1">
            <a:off x="3492720" y="1628800"/>
            <a:ext cx="7560000" cy="7560000"/>
          </a:xfrm>
          <a:prstGeom prst="arc">
            <a:avLst>
              <a:gd name="adj1" fmla="val 16211292"/>
              <a:gd name="adj2" fmla="val 2159391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1925791" y="1628800"/>
            <a:ext cx="3797498" cy="37800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10" idx="2"/>
          </p:cNvCxnSpPr>
          <p:nvPr/>
        </p:nvCxnSpPr>
        <p:spPr>
          <a:xfrm flipH="1">
            <a:off x="3492720" y="1628806"/>
            <a:ext cx="3773306" cy="37799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3" idx="1"/>
          </p:cNvCxnSpPr>
          <p:nvPr/>
        </p:nvCxnSpPr>
        <p:spPr>
          <a:xfrm flipH="1">
            <a:off x="1925791" y="1628800"/>
            <a:ext cx="2664001" cy="37800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3" idx="1"/>
          </p:cNvCxnSpPr>
          <p:nvPr/>
        </p:nvCxnSpPr>
        <p:spPr>
          <a:xfrm>
            <a:off x="4589792" y="1628800"/>
            <a:ext cx="2664000" cy="37800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501560" y="2204864"/>
            <a:ext cx="4176464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2501560" y="2204864"/>
            <a:ext cx="4204040" cy="24106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761699" y="2804734"/>
            <a:ext cx="1656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ZRCADLO</a:t>
            </a:r>
          </a:p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něhož </a:t>
            </a:r>
          </a:p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píše text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38987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">
        <p:push/>
      </p:transition>
    </mc:Choice>
    <mc:Fallback xmlns="">
      <p:transition spd="slow" advClick="0" advTm="100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000"/>
                            </p:stCondLst>
                            <p:childTnLst>
                              <p:par>
                                <p:cTn id="30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4500"/>
                            </p:stCondLst>
                            <p:childTnLst>
                              <p:par>
                                <p:cTn id="34" presetID="22" presetClass="entr" presetSubtype="8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8250"/>
                            </p:stCondLst>
                            <p:childTnLst>
                              <p:par>
                                <p:cTn id="38" presetID="22" presetClass="entr" presetSubtype="1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225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8" grpId="0" animBg="1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56320"/>
          </a:xfrm>
        </p:spPr>
        <p:txBody>
          <a:bodyPr>
            <a:normAutofit/>
          </a:bodyPr>
          <a:lstStyle/>
          <a:p>
            <a:pPr algn="ctr"/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Konstrukce zrcadla jednoho listu(na šířku)</a:t>
            </a:r>
          </a:p>
        </p:txBody>
      </p:sp>
      <p:grpSp>
        <p:nvGrpSpPr>
          <p:cNvPr id="5" name="Skupina 4"/>
          <p:cNvGrpSpPr/>
          <p:nvPr/>
        </p:nvGrpSpPr>
        <p:grpSpPr>
          <a:xfrm rot="16200000" flipH="1">
            <a:off x="2699792" y="854800"/>
            <a:ext cx="3996024" cy="5544024"/>
            <a:chOff x="2699792" y="908720"/>
            <a:chExt cx="3996024" cy="5544024"/>
          </a:xfrm>
        </p:grpSpPr>
        <p:sp>
          <p:nvSpPr>
            <p:cNvPr id="4" name="Obdélník 3"/>
            <p:cNvSpPr/>
            <p:nvPr/>
          </p:nvSpPr>
          <p:spPr>
            <a:xfrm>
              <a:off x="2915816" y="1124744"/>
              <a:ext cx="3780000" cy="5328000"/>
            </a:xfrm>
            <a:prstGeom prst="rect">
              <a:avLst/>
            </a:prstGeom>
            <a:solidFill>
              <a:schemeClr val="bg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2699792" y="908720"/>
              <a:ext cx="3780000" cy="5328000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8" name="Obdélník 17"/>
          <p:cNvSpPr/>
          <p:nvPr/>
        </p:nvSpPr>
        <p:spPr>
          <a:xfrm>
            <a:off x="2501560" y="2204864"/>
            <a:ext cx="4204040" cy="24106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761699" y="2804734"/>
            <a:ext cx="1656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ZRCADLO</a:t>
            </a:r>
          </a:p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něhož </a:t>
            </a:r>
          </a:p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píše text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51610" y="4821445"/>
            <a:ext cx="3303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Dolní okraj je opět širší</a:t>
            </a:r>
            <a:endParaRPr lang="cs-CZ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99204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Skupina 26"/>
          <p:cNvGrpSpPr/>
          <p:nvPr/>
        </p:nvGrpSpPr>
        <p:grpSpPr>
          <a:xfrm>
            <a:off x="683568" y="908720"/>
            <a:ext cx="7776024" cy="5544024"/>
            <a:chOff x="683568" y="908720"/>
            <a:chExt cx="7776024" cy="5544024"/>
          </a:xfrm>
        </p:grpSpPr>
        <p:grpSp>
          <p:nvGrpSpPr>
            <p:cNvPr id="6" name="Skupina 5"/>
            <p:cNvGrpSpPr/>
            <p:nvPr/>
          </p:nvGrpSpPr>
          <p:grpSpPr>
            <a:xfrm>
              <a:off x="683568" y="908720"/>
              <a:ext cx="7776024" cy="5544024"/>
              <a:chOff x="683568" y="908720"/>
              <a:chExt cx="7776024" cy="5544024"/>
            </a:xfrm>
          </p:grpSpPr>
          <p:sp>
            <p:nvSpPr>
              <p:cNvPr id="4" name="Obdélník 3"/>
              <p:cNvSpPr/>
              <p:nvPr/>
            </p:nvSpPr>
            <p:spPr>
              <a:xfrm>
                <a:off x="899592" y="1124744"/>
                <a:ext cx="7560000" cy="5328000"/>
              </a:xfrm>
              <a:prstGeom prst="rect">
                <a:avLst/>
              </a:prstGeom>
              <a:solidFill>
                <a:schemeClr val="bg1">
                  <a:lumMod val="95000"/>
                  <a:lumOff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" name="Obdélník 2"/>
              <p:cNvSpPr/>
              <p:nvPr/>
            </p:nvSpPr>
            <p:spPr>
              <a:xfrm>
                <a:off x="683568" y="908720"/>
                <a:ext cx="7560000" cy="5328000"/>
              </a:xfrm>
              <a:prstGeom prst="rect">
                <a:avLst/>
              </a:pr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26" name="Přímá spojnice 25"/>
            <p:cNvCxnSpPr/>
            <p:nvPr/>
          </p:nvCxnSpPr>
          <p:spPr>
            <a:xfrm>
              <a:off x="4450217" y="908720"/>
              <a:ext cx="0" cy="5328000"/>
            </a:xfrm>
            <a:prstGeom prst="line">
              <a:avLst/>
            </a:prstGeom>
            <a:ln w="19050">
              <a:solidFill>
                <a:schemeClr val="bg1">
                  <a:lumMod val="95000"/>
                  <a:lumOff val="5000"/>
                </a:schemeClr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56320"/>
          </a:xfrm>
        </p:spPr>
        <p:txBody>
          <a:bodyPr>
            <a:normAutofit/>
          </a:bodyPr>
          <a:lstStyle/>
          <a:p>
            <a:pPr algn="ctr"/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Konstrukce zrcadla dvojlistu knihy</a:t>
            </a:r>
          </a:p>
        </p:txBody>
      </p:sp>
      <p:cxnSp>
        <p:nvCxnSpPr>
          <p:cNvPr id="13" name="Přímá spojnice 12"/>
          <p:cNvCxnSpPr/>
          <p:nvPr/>
        </p:nvCxnSpPr>
        <p:spPr>
          <a:xfrm>
            <a:off x="683568" y="912007"/>
            <a:ext cx="7560000" cy="53247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683568" y="908720"/>
            <a:ext cx="7560841" cy="532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450217" y="885552"/>
            <a:ext cx="3794191" cy="5351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683568" y="885552"/>
            <a:ext cx="3765769" cy="5351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1403648" y="1412777"/>
            <a:ext cx="2664296" cy="38164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908417" y="2564903"/>
            <a:ext cx="1656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ZRCADLO</a:t>
            </a:r>
          </a:p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něhož </a:t>
            </a:r>
          </a:p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píše text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860032" y="1412777"/>
            <a:ext cx="2664296" cy="3816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5364088" y="2564902"/>
            <a:ext cx="1656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ZRCADLO</a:t>
            </a:r>
          </a:p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něhož </a:t>
            </a:r>
          </a:p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píše text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85817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1000">
        <p:push/>
      </p:transition>
    </mc:Choice>
    <mc:Fallback xmlns="">
      <p:transition spd="slow" advClick="0" advTm="1000">
        <p:push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0"/>
                            </p:stCondLst>
                            <p:childTnLst>
                              <p:par>
                                <p:cTn id="10" presetID="22" presetClass="entr" presetSubtype="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25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75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250"/>
                            </p:stCondLst>
                            <p:childTnLst>
                              <p:par>
                                <p:cTn id="26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2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75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8" grpId="0"/>
      <p:bldP spid="24" grpId="0" animBg="1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683568" y="908720"/>
            <a:ext cx="7776024" cy="5544024"/>
            <a:chOff x="683568" y="908720"/>
            <a:chExt cx="7776024" cy="5544024"/>
          </a:xfrm>
        </p:grpSpPr>
        <p:grpSp>
          <p:nvGrpSpPr>
            <p:cNvPr id="6" name="Skupina 5"/>
            <p:cNvGrpSpPr/>
            <p:nvPr/>
          </p:nvGrpSpPr>
          <p:grpSpPr>
            <a:xfrm>
              <a:off x="683568" y="908720"/>
              <a:ext cx="7776024" cy="5544024"/>
              <a:chOff x="683568" y="908720"/>
              <a:chExt cx="7776024" cy="5544024"/>
            </a:xfrm>
          </p:grpSpPr>
          <p:sp>
            <p:nvSpPr>
              <p:cNvPr id="4" name="Obdélník 3"/>
              <p:cNvSpPr/>
              <p:nvPr/>
            </p:nvSpPr>
            <p:spPr>
              <a:xfrm>
                <a:off x="899592" y="1124744"/>
                <a:ext cx="7560000" cy="5328000"/>
              </a:xfrm>
              <a:prstGeom prst="rect">
                <a:avLst/>
              </a:prstGeom>
              <a:solidFill>
                <a:schemeClr val="bg1">
                  <a:lumMod val="95000"/>
                  <a:lumOff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" name="Obdélník 2"/>
              <p:cNvSpPr/>
              <p:nvPr/>
            </p:nvSpPr>
            <p:spPr>
              <a:xfrm>
                <a:off x="683568" y="908720"/>
                <a:ext cx="7560000" cy="5328000"/>
              </a:xfrm>
              <a:prstGeom prst="rect">
                <a:avLst/>
              </a:pr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6" name="Přímá spojnice 15"/>
            <p:cNvCxnSpPr/>
            <p:nvPr/>
          </p:nvCxnSpPr>
          <p:spPr>
            <a:xfrm>
              <a:off x="4450217" y="908720"/>
              <a:ext cx="0" cy="5328000"/>
            </a:xfrm>
            <a:prstGeom prst="line">
              <a:avLst/>
            </a:prstGeom>
            <a:ln w="19050">
              <a:solidFill>
                <a:schemeClr val="bg1">
                  <a:lumMod val="95000"/>
                  <a:lumOff val="5000"/>
                </a:schemeClr>
              </a:solidFill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56320"/>
          </a:xfrm>
        </p:spPr>
        <p:txBody>
          <a:bodyPr>
            <a:normAutofit/>
          </a:bodyPr>
          <a:lstStyle/>
          <a:p>
            <a:pPr algn="ctr"/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Konstrukce zrcadla dvojlistu knihy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403648" y="1412777"/>
            <a:ext cx="2664296" cy="38164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1908417" y="2564903"/>
            <a:ext cx="1656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ZRCADLO</a:t>
            </a:r>
          </a:p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něhož </a:t>
            </a:r>
          </a:p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píše text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860032" y="1412777"/>
            <a:ext cx="2664296" cy="3816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5364088" y="2564902"/>
            <a:ext cx="16561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ZRCADLO</a:t>
            </a:r>
          </a:p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něhož </a:t>
            </a:r>
          </a:p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píše text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98247" y="5517232"/>
            <a:ext cx="3303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Dolní okraj je opět nejširší</a:t>
            </a:r>
            <a:endParaRPr lang="cs-CZ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43684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392488"/>
          </a:xfrm>
        </p:spPr>
        <p:txBody>
          <a:bodyPr>
            <a:normAutofit/>
          </a:bodyPr>
          <a:lstStyle/>
          <a:p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ákladní pravidlo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– slova se oddělují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mezerou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(nebo koncem řádku), tj. žádný jiný znak není oddělovačem slov. </a:t>
            </a:r>
            <a:b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To znamená, že z</a:t>
            </a: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každým </a:t>
            </a: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vypsaným slovem, zkratkou, značkou, číslem nebo členícím </a:t>
            </a: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znaménkem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následuje mezera</a:t>
            </a: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90000"/>
              </a:lnSpc>
            </a:pP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lenící (interpunkční)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znaménka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(tečka, čárka, dvojtečka, středník, vykřičník, otazník) – patří ke slovu, za nímž stojí (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neoddělují se od něj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mezerou). Za každým z nich náleží mezera (kromě výjimek uvedených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závěrem).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90000"/>
              </a:lnSpc>
            </a:pP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př. – spol. s r. o., tel.: 456 123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789, Prší? Ne.</a:t>
            </a:r>
            <a:endParaRPr lang="cs-CZ" sz="2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219200"/>
          </a:xfrm>
        </p:spPr>
        <p:txBody>
          <a:bodyPr>
            <a:normAutofit fontScale="90000"/>
          </a:bodyPr>
          <a:lstStyle/>
          <a:p>
            <a:pPr marL="0" indent="0" algn="ctr"/>
            <a:r>
              <a:rPr lang="cs-CZ" sz="3200" b="1" dirty="0" smtClean="0">
                <a:solidFill>
                  <a:schemeClr val="tx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Výběr z ČSN 01 6910 </a:t>
            </a:r>
            <a:br>
              <a:rPr lang="cs-CZ" sz="3200" b="1" dirty="0" smtClean="0">
                <a:solidFill>
                  <a:schemeClr val="tx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chemeClr val="tx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pro úpravu </a:t>
            </a:r>
            <a:r>
              <a:rPr lang="cs-CZ" sz="3200" b="1" dirty="0">
                <a:solidFill>
                  <a:schemeClr val="tx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písemností psaných strojem </a:t>
            </a:r>
            <a:br>
              <a:rPr lang="cs-CZ" sz="3200" b="1" dirty="0">
                <a:solidFill>
                  <a:schemeClr val="tx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3200" b="1" dirty="0">
                <a:solidFill>
                  <a:schemeClr val="tx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nebo zpracovávaných textovými </a:t>
            </a:r>
            <a:r>
              <a:rPr lang="cs-CZ" sz="3200" b="1" dirty="0" smtClean="0">
                <a:solidFill>
                  <a:schemeClr val="tx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editory</a:t>
            </a:r>
            <a:endParaRPr lang="cs-CZ" sz="3200" b="1" dirty="0">
              <a:solidFill>
                <a:schemeClr val="tx2">
                  <a:lumMod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0706777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2"/>
          <p:cNvSpPr txBox="1">
            <a:spLocks/>
          </p:cNvSpPr>
          <p:nvPr/>
        </p:nvSpPr>
        <p:spPr>
          <a:xfrm>
            <a:off x="457200" y="404664"/>
            <a:ext cx="8229600" cy="5976664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548680"/>
            <a:ext cx="8229600" cy="5976664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Výpustek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(tři tečky, trojtečka) – znamená vynechaný text, nebo jeho pokračování </a:t>
            </a:r>
            <a:r>
              <a:rPr lang="cs-CZ" sz="1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(zastupuje slovo, proto se od</a:t>
            </a:r>
            <a:r>
              <a:rPr lang="cs-CZ" sz="19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předchozího</a:t>
            </a:r>
            <a:r>
              <a:rPr lang="cs-CZ" sz="1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odděluje mezerou)</a:t>
            </a:r>
            <a:endParaRPr lang="cs-CZ" sz="21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př. – první, druhý, …; 1, 2, …,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50; 100, 200, 300, …</a:t>
            </a:r>
            <a:endParaRPr lang="cs-CZ" sz="2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Spojovník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– spojuje dvě části slova bez mezer</a:t>
            </a:r>
          </a:p>
          <a:p>
            <a:pPr lvl="1"/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př. – česko-polský slovník, bude-li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pršet</a:t>
            </a:r>
          </a:p>
          <a:p>
            <a:pPr lvl="2"/>
            <a:r>
              <a:rPr lang="cs-CZ" sz="1900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pozn. – připadne-li do místa spojovníku zlom řádku, píše se spojovník jak na konci, tak začátku následujícího řádku</a:t>
            </a:r>
            <a:endParaRPr lang="cs-CZ" sz="1900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Pomlčka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– odděluje se z obou stran mezerami, nahrazuje „až“ nebo „proti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“ </a:t>
            </a:r>
            <a:r>
              <a:rPr lang="cs-CZ" sz="1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(v případě „proti“ se dělává delší)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př.: 11. – 14. září, zápas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Sparta — Slávie</a:t>
            </a:r>
          </a:p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Závorky </a:t>
            </a: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uvozovky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– patří k textu, který uzavírají, tj. úvodní nejsou odděleny od prvního slova a koncové od posledního slova mezerou.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Počáteční a koncové mají odlišný tvar.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závorky – ( ), [ ], { }, &lt;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&gt;   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–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př.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–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(mnohde v tomto textu)</a:t>
            </a:r>
          </a:p>
          <a:p>
            <a:pPr lvl="2"/>
            <a:r>
              <a:rPr lang="cs-CZ" sz="1900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pozn. – v </a:t>
            </a:r>
            <a:r>
              <a:rPr lang="cs-CZ" sz="19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textu se preferují oblé, u </a:t>
            </a:r>
            <a:r>
              <a:rPr lang="cs-CZ" sz="1900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citací se užívají hranaté, ostatní spíše jen v matematických textech – </a:t>
            </a:r>
            <a:r>
              <a:rPr lang="cs-CZ" sz="1900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nepoužívají</a:t>
            </a:r>
            <a:r>
              <a:rPr lang="cs-CZ" sz="1900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se znaky </a:t>
            </a:r>
            <a:r>
              <a:rPr lang="cs-CZ" sz="1900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/ /</a:t>
            </a:r>
            <a:r>
              <a:rPr lang="cs-CZ" sz="1900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!</a:t>
            </a:r>
            <a:endParaRPr lang="cs-CZ" sz="1900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uvozovky – české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„text“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anglické </a:t>
            </a:r>
            <a:r>
              <a:rPr lang="en-US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“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text</a:t>
            </a:r>
            <a:r>
              <a:rPr lang="en-US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”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</a:t>
            </a:r>
            <a:r>
              <a:rPr lang="en-US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dříve byly také používané ve tvaru </a:t>
            </a:r>
            <a:r>
              <a:rPr lang="en-US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»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en-US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«</a:t>
            </a:r>
            <a:endParaRPr lang="cs-CZ" sz="2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5610961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2"/>
          <p:cNvSpPr txBox="1">
            <a:spLocks/>
          </p:cNvSpPr>
          <p:nvPr/>
        </p:nvSpPr>
        <p:spPr>
          <a:xfrm>
            <a:off x="457200" y="404664"/>
            <a:ext cx="8229600" cy="5976664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548680"/>
            <a:ext cx="8229600" cy="5976664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Zkratky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– způsob jejich psaní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upravují Pravidla českého pravopisu. </a:t>
            </a:r>
          </a:p>
          <a:p>
            <a:pPr marL="365760" lvl="1" indent="0">
              <a:buNone/>
            </a:pP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Zkratky častých slov: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tvoří-li ji </a:t>
            </a:r>
            <a:r>
              <a:rPr lang="cs-CZ" sz="2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</a:t>
            </a: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ačátek slova, píše se za nimi tečka</a:t>
            </a:r>
          </a:p>
          <a:p>
            <a:pPr lvl="2"/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př. – popř. (popřípadě), r. (rok)</a:t>
            </a:r>
          </a:p>
          <a:p>
            <a:pPr lvl="1"/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je-li </a:t>
            </a:r>
            <a:r>
              <a:rPr lang="cs-CZ" sz="2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tvořena počátkem a koncem slova, tečka za ni </a:t>
            </a: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nepatří</a:t>
            </a:r>
          </a:p>
          <a:p>
            <a:pPr lvl="2"/>
            <a:r>
              <a:rPr lang="cs-CZ" sz="19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př. – fa (firma, faktura), fy, </a:t>
            </a:r>
            <a:r>
              <a:rPr lang="cs-CZ" sz="19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fou</a:t>
            </a:r>
            <a:r>
              <a:rPr lang="cs-CZ" sz="19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pí (paní), ca, cca (</a:t>
            </a:r>
            <a:r>
              <a:rPr lang="cs-CZ" sz="19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circa</a:t>
            </a:r>
            <a:r>
              <a:rPr lang="cs-CZ" sz="19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)</a:t>
            </a:r>
          </a:p>
          <a:p>
            <a:pPr lvl="1"/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je-li </a:t>
            </a:r>
            <a:r>
              <a:rPr lang="cs-CZ" sz="2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tvořena </a:t>
            </a: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několika slovy, píše se za každou tečkou uvnitř zkratky mezera</a:t>
            </a:r>
            <a:endParaRPr lang="cs-CZ" sz="2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lvl="2"/>
            <a:r>
              <a:rPr lang="cs-CZ" sz="19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př. – </a:t>
            </a:r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a. s., t. r., v. r., Ústí n. </a:t>
            </a:r>
            <a:r>
              <a:rPr lang="cs-CZ" sz="19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Orl</a:t>
            </a:r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</a:t>
            </a:r>
          </a:p>
          <a:p>
            <a:pPr lvl="1"/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některé zkratky umožňují psaní dohromady, či obojí způsob</a:t>
            </a:r>
          </a:p>
          <a:p>
            <a:pPr lvl="2"/>
            <a:r>
              <a:rPr lang="cs-CZ" sz="19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př. – </a:t>
            </a:r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tj. (to je), atp. atpod. (a tak podobně), atd. (a tak dále), </a:t>
            </a:r>
            <a:b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č. j. nebo čj. (číslo jednací), č. p. nebo čp. (číslo popisné)</a:t>
            </a:r>
          </a:p>
          <a:p>
            <a:pPr lvl="1"/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 iniciálovými zkratkami (velká písmena slov) se tečka ani mezera nepíše</a:t>
            </a:r>
          </a:p>
          <a:p>
            <a:pPr lvl="2"/>
            <a:r>
              <a:rPr lang="cs-CZ" sz="19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př. – </a:t>
            </a:r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ČR, MŠMT ČR, VZP, OSN, UNICEF</a:t>
            </a:r>
            <a:endParaRPr lang="cs-CZ" sz="19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lvl="2"/>
            <a:endParaRPr lang="cs-CZ" sz="19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7262642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2"/>
          <p:cNvSpPr txBox="1">
            <a:spLocks/>
          </p:cNvSpPr>
          <p:nvPr/>
        </p:nvSpPr>
        <p:spPr>
          <a:xfrm>
            <a:off x="457200" y="404664"/>
            <a:ext cx="8229600" cy="5976664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404664"/>
            <a:ext cx="8229600" cy="6120680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1" indent="0">
              <a:buNone/>
            </a:pP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Zkratky </a:t>
            </a: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akademických titulů a vojenských hodností: </a:t>
            </a:r>
          </a:p>
          <a:p>
            <a:pPr lvl="1"/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 tituly a hodnostmi před jménem se čárka nedělá</a:t>
            </a:r>
          </a:p>
          <a:p>
            <a:pPr lvl="2"/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př. – PaedDr. Hana Pokorná, akad. arch. Petr Kolář </a:t>
            </a:r>
            <a:b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pplk. Jan Koubek, mjr. Josef Novák</a:t>
            </a:r>
          </a:p>
          <a:p>
            <a:pPr lvl="1"/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zkratky vědeckých hodností za jménem se oddělují čárkou</a:t>
            </a:r>
            <a:endParaRPr lang="cs-CZ" sz="19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lvl="2"/>
            <a:r>
              <a:rPr lang="cs-CZ" sz="19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př. – </a:t>
            </a:r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PhDr</a:t>
            </a:r>
            <a:r>
              <a:rPr lang="cs-CZ" sz="19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 </a:t>
            </a:r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Pavel Suchý, CSc.</a:t>
            </a:r>
            <a:b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MUDr. Karel Příhrada, </a:t>
            </a:r>
            <a:r>
              <a:rPr lang="cs-CZ" sz="19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DrSc</a:t>
            </a:r>
            <a:r>
              <a:rPr lang="cs-CZ" sz="1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Praha</a:t>
            </a:r>
          </a:p>
          <a:p>
            <a:pPr lvl="1"/>
            <a:r>
              <a:rPr lang="cs-CZ" sz="20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pozn. – </a:t>
            </a:r>
            <a:r>
              <a:rPr lang="cs-CZ" sz="2000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titul (hodnost) musí být se jménem na jednom řádku, proto se za nimi dělá „pevná“ („neoddělitelná“) mezera</a:t>
            </a:r>
            <a:endParaRPr lang="cs-CZ" sz="2200" dirty="0" smtClean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Kalendářní data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čas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–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se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píší sestupně. Datumové údaje se oddělují spojovníkem, časové dvojtečkou. Datum se slovně psaným měsícem se píše vzestupně.</a:t>
            </a:r>
          </a:p>
          <a:p>
            <a:pPr lvl="1"/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 – 2011-04-15; 99-12-31; 13. listopadu 2008</a:t>
            </a:r>
            <a:endParaRPr lang="cs-CZ" sz="2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lvl="2"/>
            <a:r>
              <a:rPr lang="cs-CZ" sz="19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pozn. – </a:t>
            </a:r>
            <a:r>
              <a:rPr lang="cs-CZ" sz="1900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vžité je proti naší normě psát i číselné datum vzestupně oddělení </a:t>
            </a:r>
            <a:r>
              <a:rPr lang="cs-CZ" sz="1900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tečkami a mezerami, </a:t>
            </a:r>
            <a:r>
              <a:rPr lang="cs-CZ" sz="1900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tj. 15. 4. 2011</a:t>
            </a:r>
            <a:br>
              <a:rPr lang="cs-CZ" sz="1900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1900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(jde o pozůstatek germanismu v našich zemích, takto psané datum uvádí německá norma)</a:t>
            </a:r>
            <a:endParaRPr lang="cs-CZ" sz="1900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640080" lvl="2">
              <a:spcBef>
                <a:spcPts val="600"/>
              </a:spcBef>
              <a:buClr>
                <a:schemeClr val="accent2"/>
              </a:buClr>
            </a:pP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 – 10:30:15,5; 03:25 h; 10 h 30 min 15,5 s; v 10 hodin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82176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2"/>
          <p:cNvSpPr txBox="1">
            <a:spLocks/>
          </p:cNvSpPr>
          <p:nvPr/>
        </p:nvSpPr>
        <p:spPr>
          <a:xfrm>
            <a:off x="457200" y="404664"/>
            <a:ext cx="8229600" cy="5976664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548680"/>
            <a:ext cx="8229600" cy="5976664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Značky jednotek a měn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– značka </a:t>
            </a:r>
            <a:r>
              <a:rPr lang="cs-CZ" sz="2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 číselná hodnota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musí být na témže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řádku. Jedná-li se o dvě slova,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dělá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se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 nimi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„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pevná“ („neoddělitelná“)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mezera. Jedná-li se o jedno slovo (obvykle přídavné jméno), píší se bez mezery.</a:t>
            </a:r>
          </a:p>
          <a:p>
            <a:pPr lvl="1"/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př. –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6 V; 8,54 kg; 0,5 l; 10:00 h; 25 %; 27 min.</a:t>
            </a:r>
            <a:b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6V (= 6voltová = </a:t>
            </a:r>
            <a:r>
              <a:rPr lang="cs-CZ" sz="22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šestivoltová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); 8% (osmiprocentní); </a:t>
            </a:r>
            <a:b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10° (desetistupňové); 100km (stokilometrová)</a:t>
            </a:r>
          </a:p>
          <a:p>
            <a:pPr marL="365760" lvl="1" indent="0">
              <a:buNone/>
            </a:pP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Tvoří-li značku dva či více znaků, následují za sebou bez mezery.</a:t>
            </a:r>
          </a:p>
          <a:p>
            <a:pPr lvl="1"/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př. –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+10 °C; 100 kWh; 15 mA; 500 </a:t>
            </a:r>
            <a:r>
              <a:rPr lang="cs-CZ" sz="22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kPa</a:t>
            </a:r>
            <a:endParaRPr lang="cs-CZ" sz="22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365760" lvl="1" indent="0">
              <a:buNone/>
            </a:pP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Značky měn se v sestavách uvádějí před, v textu lze před i za číselnou hodnotou. Nelze-li použít příslušnou značku, pak se vypisuje slovy, nebo se použije bankovní třípísmenné označení.</a:t>
            </a:r>
          </a:p>
          <a:p>
            <a:pPr lvl="1"/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 –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15,-- Kč i Kč 15,-- nebo CZK 15,00; $ 5,00; £ 8,15</a:t>
            </a:r>
            <a:endParaRPr lang="cs-CZ" sz="2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3452597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691336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Výjimky z uvedených pravidel, kdy se mezera 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nedělá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2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 tečkou – při číselném označování částí textu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(2.1.3) </a:t>
            </a:r>
            <a:r>
              <a:rPr lang="cs-CZ" sz="2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nebo v peněžních částkách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(Kč 11.000,--);</a:t>
            </a:r>
          </a:p>
          <a:p>
            <a:pPr lvl="1"/>
            <a:r>
              <a:rPr lang="cs-CZ" sz="2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 čárkou – k vyznačení desetinných míst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(210,5 m);</a:t>
            </a:r>
          </a:p>
          <a:p>
            <a:pPr lvl="1"/>
            <a:r>
              <a:rPr lang="cs-CZ" sz="2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 dvojtečkou – při psaní časových údajů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(10:30 h);</a:t>
            </a:r>
          </a:p>
          <a:p>
            <a:pPr lvl="1"/>
            <a:r>
              <a:rPr lang="cs-CZ" sz="2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před/za spojovníkem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(bude-li; česko-německý);</a:t>
            </a:r>
          </a:p>
          <a:p>
            <a:pPr lvl="1"/>
            <a:r>
              <a:rPr lang="cs-CZ" sz="2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před/za lomítkem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(100 km/h; vchod 358/B);</a:t>
            </a:r>
          </a:p>
          <a:p>
            <a:pPr lvl="1"/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následuje-li více členících znamének za sebou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(hráli Smetanovu „Mou vlast“);</a:t>
            </a:r>
          </a:p>
          <a:p>
            <a:pPr lvl="1"/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 znaménky +, -, vyznačují-li hodnotu čísla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(+5 °C);</a:t>
            </a:r>
          </a:p>
          <a:p>
            <a:pPr lvl="1"/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při psaní výše položených značek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(m</a:t>
            </a:r>
            <a:r>
              <a:rPr lang="cs-CZ" sz="2200" baseline="30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5</a:t>
            </a:r>
            <a:r>
              <a:rPr lang="cs-CZ" sz="2200" baseline="30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disketa 3,5“);</a:t>
            </a:r>
          </a:p>
          <a:p>
            <a:pPr lvl="1"/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při psaní indexů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(a</a:t>
            </a:r>
            <a:r>
              <a:rPr lang="cs-CZ" sz="2200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5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H</a:t>
            </a:r>
            <a:r>
              <a:rPr lang="cs-CZ" sz="2200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SO</a:t>
            </a:r>
            <a:r>
              <a:rPr lang="cs-CZ" sz="2200" baseline="-25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4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);</a:t>
            </a:r>
          </a:p>
          <a:p>
            <a:pPr lvl="1"/>
            <a:r>
              <a:rPr lang="cs-CZ" sz="2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při psaní </a:t>
            </a:r>
            <a:r>
              <a:rPr lang="cs-CZ" sz="2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speciálních značení – např. jména souborů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(program.exe; D:\Dokumenty\Dopis.docx);</a:t>
            </a:r>
            <a:endParaRPr lang="cs-CZ" sz="2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lvl="1"/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při vyplňování rubrik, je-li nedostatek místa.</a:t>
            </a:r>
            <a:endParaRPr lang="cs-CZ" sz="2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6299687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500"/>
                            </p:stCondLst>
                            <p:childTnLst>
                              <p:par>
                                <p:cTn id="25" presetID="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500"/>
                            </p:stCondLst>
                            <p:childTnLst>
                              <p:par>
                                <p:cTn id="30" presetID="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500"/>
                            </p:stCondLst>
                            <p:childTnLst>
                              <p:par>
                                <p:cTn id="35" presetID="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8500"/>
                            </p:stCondLst>
                            <p:childTnLst>
                              <p:par>
                                <p:cTn id="40" presetID="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1500"/>
                            </p:stCondLst>
                            <p:childTnLst>
                              <p:par>
                                <p:cTn id="45" presetID="2" presetClass="entr" presetSubtype="2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0"/>
                            </p:stCondLst>
                            <p:childTnLst>
                              <p:par>
                                <p:cTn id="50" presetID="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8000"/>
                            </p:stCondLst>
                            <p:childTnLst>
                              <p:par>
                                <p:cTn id="55" presetID="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1000"/>
                            </p:stCondLst>
                            <p:childTnLst>
                              <p:par>
                                <p:cTn id="60" presetID="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4000"/>
                            </p:stCondLst>
                            <p:childTnLst>
                              <p:par>
                                <p:cTn id="65" presetID="2" presetClass="entr" presetSubtype="2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30281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807</TotalTime>
  <Words>747</Words>
  <Application>Microsoft Office PowerPoint</Application>
  <PresentationFormat>Předvádění na obrazovce (4:3)</PresentationFormat>
  <Paragraphs>98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Papír</vt:lpstr>
      <vt:lpstr>VY_12_INOVACE_PSANI_TEXTU Základní škola a Mateřská škola, Chvalkovice, okres Náchod</vt:lpstr>
      <vt:lpstr>Konstrukce zrcadla jednoho listu (na výšku)</vt:lpstr>
      <vt:lpstr>Konstrukce zrcadla jednoho listu (na výšku)</vt:lpstr>
      <vt:lpstr>Konstrukce zrcadla jednoho listu(na šířku)</vt:lpstr>
      <vt:lpstr>Konstrukce zrcadla jednoho listu(na šířku)</vt:lpstr>
      <vt:lpstr>Konstrukce zrcadla dvojlistu knihy</vt:lpstr>
      <vt:lpstr>Konstrukce zrcadla dvojlistu knihy</vt:lpstr>
      <vt:lpstr>Výběr z ČSN 01 6910  pro úpravu písemností psaných strojem  nebo zpracovávaných textovými editory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VY_12_INOVACE_PSANI_TEXTU Základní škola a Mateřská škola, Chvalkovice, okres Náchod</dc:title>
  <dc:creator>notebook</dc:creator>
  <cp:lastModifiedBy>notebook</cp:lastModifiedBy>
  <cp:revision>94</cp:revision>
  <dcterms:created xsi:type="dcterms:W3CDTF">2011-05-07T13:50:59Z</dcterms:created>
  <dcterms:modified xsi:type="dcterms:W3CDTF">2011-05-09T04:23:16Z</dcterms:modified>
</cp:coreProperties>
</file>