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1DDAE3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9926587"/>
              </p:ext>
            </p:extLst>
          </p:nvPr>
        </p:nvGraphicFramePr>
        <p:xfrm>
          <a:off x="1431887" y="2204864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Ročník: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5.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oblast: 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obor: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Tematický okruh: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Téma: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Hlavní město</a:t>
                      </a:r>
                      <a:r>
                        <a:rPr lang="cs-CZ" sz="1400" kern="50" baseline="0" dirty="0" smtClean="0">
                          <a:effectLst/>
                        </a:rPr>
                        <a:t> Praha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Jméno autora: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Vytvořeno dne: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27. srpna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Metodický popis,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(anotace):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Hlavní město </a:t>
                      </a:r>
                      <a:r>
                        <a:rPr lang="cs-CZ" sz="1400" kern="50" baseline="0" dirty="0" smtClean="0">
                          <a:effectLst/>
                        </a:rPr>
                        <a:t>Praha.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VY_32_INOVACE_06-26</a:t>
            </a:r>
            <a:endParaRPr lang="cs-CZ" sz="32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03637" y="5543"/>
            <a:ext cx="8064896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HLAVNÍ MĚSTO PRAHA</a:t>
            </a:r>
            <a:endParaRPr lang="cs-CZ" sz="66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311" y="1662883"/>
            <a:ext cx="8442297" cy="485534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Hlavní město PRAHA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2311" y="5748786"/>
            <a:ext cx="5328592" cy="769441"/>
          </a:xfrm>
          <a:prstGeom prst="rect">
            <a:avLst/>
          </a:prstGeom>
          <a:solidFill>
            <a:schemeClr val="accent6">
              <a:lumMod val="20000"/>
              <a:lumOff val="80000"/>
              <a:alpha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496 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26016" y="1662883"/>
            <a:ext cx="5328592" cy="1446550"/>
          </a:xfrm>
          <a:prstGeom prst="rect">
            <a:avLst/>
          </a:prstGeom>
          <a:solidFill>
            <a:schemeClr val="accent6">
              <a:lumMod val="20000"/>
              <a:lumOff val="80000"/>
              <a:alpha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leží ve středních Čechách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Hlavní město PRAHA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136904" cy="2908919"/>
          </a:xfrm>
        </p:spPr>
        <p:txBody>
          <a:bodyPr>
            <a:normAutofit/>
          </a:bodyPr>
          <a:lstStyle/>
          <a:p>
            <a:r>
              <a:rPr lang="cs-CZ" dirty="0" smtClean="0"/>
              <a:t>KRAJSKÉ MĚSTO – Praha – samostatný kraj</a:t>
            </a:r>
          </a:p>
          <a:p>
            <a:r>
              <a:rPr lang="cs-CZ" dirty="0" smtClean="0"/>
              <a:t>POČET OBYVATEL – 1 290 211</a:t>
            </a:r>
          </a:p>
          <a:p>
            <a:r>
              <a:rPr lang="cs-CZ" dirty="0" smtClean="0"/>
              <a:t>Městské obvody:  </a:t>
            </a:r>
            <a:r>
              <a:rPr lang="cs-CZ" sz="4800" b="1" dirty="0" smtClean="0"/>
              <a:t>10 </a:t>
            </a: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2924944"/>
            <a:ext cx="3161456" cy="584775"/>
          </a:xfrm>
          <a:prstGeom prst="rect">
            <a:avLst/>
          </a:prstGeom>
          <a:solidFill>
            <a:schemeClr val="accent6">
              <a:lumMod val="20000"/>
              <a:lumOff val="80000"/>
              <a:alpha val="58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Praha 1 - 10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0464" y="45549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Významné čtvrti: </a:t>
            </a:r>
          </a:p>
          <a:p>
            <a:r>
              <a:rPr lang="cs-CZ" sz="3200" dirty="0" smtClean="0"/>
              <a:t>Staré Město, Nové Město, Malá Strana, Hradčany, Vyšehrad, Smíchov, Žižkov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b="1" dirty="0" smtClean="0"/>
              <a:t>SYMBOLY KRAJE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134076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ZNAK KRAJE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3585" y="134076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KRAJE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5525" y="2132855"/>
            <a:ext cx="4552950" cy="44481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098402"/>
            <a:ext cx="6728147" cy="4482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311" y="1662883"/>
            <a:ext cx="8442297" cy="485534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POVRCH, VODSTVO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3226" y="1662883"/>
            <a:ext cx="8431382" cy="830997"/>
          </a:xfrm>
          <a:prstGeom prst="rect">
            <a:avLst/>
          </a:prstGeom>
          <a:solidFill>
            <a:schemeClr val="accent6">
              <a:lumMod val="20000"/>
              <a:lumOff val="80000"/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Členitý povrch – město se rozkládá na místě Pražské </a:t>
            </a:r>
            <a:r>
              <a:rPr lang="cs-CZ" sz="2400" dirty="0" smtClean="0"/>
              <a:t>plošiny.</a:t>
            </a:r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23226" y="5995007"/>
            <a:ext cx="8431382" cy="523220"/>
          </a:xfrm>
          <a:prstGeom prst="rect">
            <a:avLst/>
          </a:prstGeom>
          <a:solidFill>
            <a:schemeClr val="accent6">
              <a:lumMod val="20000"/>
              <a:lumOff val="80000"/>
              <a:alpha val="5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Prahou protéká nejdelší řeka České republiky </a:t>
            </a:r>
            <a:r>
              <a:rPr lang="cs-CZ" sz="2800" dirty="0" smtClean="0"/>
              <a:t>– Vltava.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Průmysl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12568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Velký význam – CESTOVNÍ RUCH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Rozvinutý : </a:t>
            </a:r>
          </a:p>
          <a:p>
            <a:r>
              <a:rPr lang="cs-CZ" sz="2800" dirty="0" smtClean="0"/>
              <a:t>Potravinářský průmysl</a:t>
            </a:r>
          </a:p>
          <a:p>
            <a:r>
              <a:rPr lang="cs-CZ" sz="2800" dirty="0" smtClean="0"/>
              <a:t>Strojírenský průmysl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302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Ve městě:</a:t>
            </a:r>
          </a:p>
          <a:p>
            <a:pPr marL="0" indent="0" algn="ctr">
              <a:buNone/>
            </a:pPr>
            <a:r>
              <a:rPr lang="cs-CZ" dirty="0" smtClean="0"/>
              <a:t>NENÍ ROZŠÍŘENO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 přilehlých částech se pěstují květiny </a:t>
            </a:r>
          </a:p>
          <a:p>
            <a:pPr marL="0" indent="0" algn="ctr">
              <a:buNone/>
            </a:pPr>
            <a:r>
              <a:rPr lang="cs-CZ" dirty="0" smtClean="0"/>
              <a:t>a zelenina pro městskou </a:t>
            </a:r>
            <a:r>
              <a:rPr lang="cs-CZ" dirty="0" smtClean="0"/>
              <a:t>spotřebu.</a:t>
            </a:r>
            <a:endParaRPr lang="cs-CZ" dirty="0" smtClean="0"/>
          </a:p>
          <a:p>
            <a:pPr algn="ctr"/>
            <a:endParaRPr lang="cs-CZ" dirty="0" smtClean="0"/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ZAJÍMAVOSTI KRAJE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Sídlo krajského úřadu – PRAHA</a:t>
            </a:r>
          </a:p>
          <a:p>
            <a:r>
              <a:rPr lang="cs-CZ" dirty="0" smtClean="0"/>
              <a:t>Primátor hlavního města Prahy je:</a:t>
            </a:r>
          </a:p>
          <a:p>
            <a:pPr marL="0" indent="0">
              <a:buNone/>
            </a:pPr>
            <a:r>
              <a:rPr lang="cs-CZ" dirty="0" smtClean="0"/>
              <a:t>       Doc</a:t>
            </a:r>
            <a:r>
              <a:rPr lang="cs-CZ" dirty="0" smtClean="0"/>
              <a:t>. MUDr. Bohuslav Svoboda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790175"/>
            <a:ext cx="8229600" cy="13096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Praha je největší město České republiky.</a:t>
            </a:r>
          </a:p>
          <a:p>
            <a:r>
              <a:rPr lang="cs-CZ" dirty="0" smtClean="0"/>
              <a:t>Současně 14. největší město Evropské unie. </a:t>
            </a:r>
            <a:endParaRPr lang="cs-CZ" baseline="30000" dirty="0" smtClean="0"/>
          </a:p>
        </p:txBody>
      </p:sp>
    </p:spTree>
    <p:extLst>
      <p:ext uri="{BB962C8B-B14F-4D97-AF65-F5344CB8AC3E}">
        <p14:creationId xmlns:p14="http://schemas.microsoft.com/office/powerpoint/2010/main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Národní kulturní památky a jiné zajímavosti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9836" y="2204864"/>
            <a:ext cx="7128791" cy="3970318"/>
          </a:xfrm>
          <a:prstGeom prst="rect">
            <a:avLst/>
          </a:prstGeom>
          <a:solidFill>
            <a:schemeClr val="tx2">
              <a:lumMod val="40000"/>
              <a:lumOff val="60000"/>
              <a:alpha val="38000"/>
            </a:schemeClr>
          </a:solidFill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Karlův most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Pražský hrad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Hradčany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Staroměstská radnice s orlojem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Valdštejnský palác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Tančící hrádek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Letohrádek Hvězda</a:t>
            </a:r>
          </a:p>
        </p:txBody>
      </p:sp>
    </p:spTree>
    <p:extLst>
      <p:ext uri="{BB962C8B-B14F-4D97-AF65-F5344CB8AC3E}">
        <p14:creationId xmlns:p14="http://schemas.microsoft.com/office/powerpoint/2010/main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Národní kulturní památky a jiné zajímavosti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628800"/>
            <a:ext cx="6984776" cy="510761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9901" y="1660213"/>
            <a:ext cx="5076205" cy="50762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5292" y="1612578"/>
            <a:ext cx="5245421" cy="5245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Použitá literatura, 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3960440"/>
          </a:xfrm>
        </p:spPr>
        <p:txBody>
          <a:bodyPr>
            <a:noAutofit/>
          </a:bodyPr>
          <a:lstStyle/>
          <a:p>
            <a:r>
              <a:rPr lang="cs-CZ" sz="1600" dirty="0"/>
              <a:t>Soubor:2004 Praha.png.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2011-08-27]. </a:t>
            </a:r>
            <a:r>
              <a:rPr lang="cs-CZ" sz="1600" dirty="0"/>
              <a:t>Dostupné z WWW: &lt;http://cs.wikipedia.org/wiki/Soubor:2004_Praha.png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Soubor:Praha</a:t>
            </a:r>
            <a:r>
              <a:rPr lang="cs-CZ" sz="1600" dirty="0"/>
              <a:t> </a:t>
            </a:r>
            <a:r>
              <a:rPr lang="cs-CZ" sz="1600" dirty="0" err="1"/>
              <a:t>CoA</a:t>
            </a:r>
            <a:r>
              <a:rPr lang="cs-CZ" sz="1600" dirty="0"/>
              <a:t> </a:t>
            </a:r>
            <a:r>
              <a:rPr lang="cs-CZ" sz="1600" dirty="0" err="1"/>
              <a:t>CZ.svg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2011-08-27]. </a:t>
            </a:r>
            <a:r>
              <a:rPr lang="cs-CZ" sz="1600" dirty="0"/>
              <a:t>Dostupné z WWW: &lt;http://cs.wikipedia.org/wiki/</a:t>
            </a:r>
            <a:r>
              <a:rPr lang="cs-CZ" sz="1600" dirty="0" err="1"/>
              <a:t>Soubor:Praha_CoA_CZ.svg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Soubor:Flag</a:t>
            </a:r>
            <a:r>
              <a:rPr lang="cs-CZ" sz="1600" dirty="0"/>
              <a:t> </a:t>
            </a:r>
            <a:r>
              <a:rPr lang="cs-CZ" sz="1600" dirty="0" err="1"/>
              <a:t>of</a:t>
            </a:r>
            <a:r>
              <a:rPr lang="cs-CZ" sz="1600" dirty="0"/>
              <a:t> </a:t>
            </a:r>
            <a:r>
              <a:rPr lang="cs-CZ" sz="1600" dirty="0" err="1"/>
              <a:t>Prague.svg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2011-08-2]. </a:t>
            </a:r>
            <a:r>
              <a:rPr lang="cs-CZ" sz="1600" dirty="0"/>
              <a:t>Dostupné z WWW: &lt;http://cs.wikipedia.org/wiki/</a:t>
            </a:r>
            <a:r>
              <a:rPr lang="cs-CZ" sz="1600" dirty="0" err="1"/>
              <a:t>Soubor:Flag_of_Prague.svg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Soubor:Franti%C5%A1ek Xaver </a:t>
            </a:r>
            <a:r>
              <a:rPr lang="cs-CZ" sz="1600" dirty="0" err="1"/>
              <a:t>Sandmann</a:t>
            </a:r>
            <a:r>
              <a:rPr lang="cs-CZ" sz="1600" dirty="0"/>
              <a:t> %28Franz Xaver Sandmann%29, Karl%C5%AFv Most, pam%C3%A1tn%C3%A1 l%C3%ADpa.jpg.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2011-08-27. </a:t>
            </a:r>
            <a:r>
              <a:rPr lang="cs-CZ" sz="1600" dirty="0"/>
              <a:t>Dostupné z WWW: &lt;http://cs.wikipedia.org/wiki/Soubor:Franti%C5%A1ek_Xaver_Sandmann_%28Franz_Xaver_Sandmann%29,_Karl%C5%AFv_Most,_pam%C3%A1tn%C3%A1_l%C3%ADpa.jpg</a:t>
            </a:r>
            <a:r>
              <a:rPr lang="cs-CZ" sz="1600" dirty="0" smtClean="0"/>
              <a:t>&gt;.</a:t>
            </a:r>
          </a:p>
          <a:p>
            <a:r>
              <a:rPr lang="cs-CZ" sz="1600" dirty="0" smtClean="0"/>
              <a:t>Dostupné z http://office.microsoft.com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1311</TotalTime>
  <Words>228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Hlavní město PRAHA</vt:lpstr>
      <vt:lpstr>Hlavní město PRAHA</vt:lpstr>
      <vt:lpstr>SYMBOLY KRAJE</vt:lpstr>
      <vt:lpstr>POVRCH, VODSTVO</vt:lpstr>
      <vt:lpstr>Průmysl</vt:lpstr>
      <vt:lpstr>ZEMĚDĚLSTVÍ</vt:lpstr>
      <vt:lpstr>ZAJÍMAVOSTI KRAJE</vt:lpstr>
      <vt:lpstr>Národní kulturní památky a jiné zajímavosti</vt:lpstr>
      <vt:lpstr>Národní kulturní památky a jiné zajímavosti</vt:lpstr>
      <vt:lpstr>Použitá literatura,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Učitel</cp:lastModifiedBy>
  <cp:revision>76</cp:revision>
  <dcterms:created xsi:type="dcterms:W3CDTF">2011-12-09T17:34:54Z</dcterms:created>
  <dcterms:modified xsi:type="dcterms:W3CDTF">2012-03-27T17:51:12Z</dcterms:modified>
</cp:coreProperties>
</file>