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7" r:id="rId4"/>
    <p:sldId id="277" r:id="rId5"/>
    <p:sldId id="260" r:id="rId6"/>
    <p:sldId id="261" r:id="rId7"/>
    <p:sldId id="270" r:id="rId8"/>
    <p:sldId id="258" r:id="rId9"/>
    <p:sldId id="259" r:id="rId10"/>
    <p:sldId id="271" r:id="rId11"/>
    <p:sldId id="272" r:id="rId12"/>
    <p:sldId id="263" r:id="rId13"/>
    <p:sldId id="273" r:id="rId14"/>
    <p:sldId id="262" r:id="rId15"/>
    <p:sldId id="274" r:id="rId16"/>
    <p:sldId id="264" r:id="rId17"/>
    <p:sldId id="275" r:id="rId18"/>
    <p:sldId id="265" r:id="rId19"/>
    <p:sldId id="266" r:id="rId20"/>
    <p:sldId id="268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6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0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7.xml"/><Relationship Id="rId3" Type="http://schemas.openxmlformats.org/officeDocument/2006/relationships/slide" Target="slide22.xml"/><Relationship Id="rId7" Type="http://schemas.openxmlformats.org/officeDocument/2006/relationships/slide" Target="slide26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5.xml"/><Relationship Id="rId5" Type="http://schemas.openxmlformats.org/officeDocument/2006/relationships/slide" Target="slide24.xml"/><Relationship Id="rId10" Type="http://schemas.openxmlformats.org/officeDocument/2006/relationships/slide" Target="slide4.xml"/><Relationship Id="rId4" Type="http://schemas.openxmlformats.org/officeDocument/2006/relationships/slide" Target="slide23.xml"/><Relationship Id="rId9" Type="http://schemas.openxmlformats.org/officeDocument/2006/relationships/slide" Target="slide2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79083" y="2291356"/>
            <a:ext cx="67858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ROZVOJ RYCHLOSTI</a:t>
            </a: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VY_32_INOVACE_4C_02_Rozvoj</a:t>
                      </a:r>
                      <a:r>
                        <a:rPr lang="cs-CZ" sz="1700" baseline="0" dirty="0" smtClean="0"/>
                        <a:t> rychlosti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říjen 2</a:t>
                      </a:r>
                      <a:r>
                        <a:rPr lang="cs-CZ" sz="1700" dirty="0" smtClean="0"/>
                        <a:t>013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</a:t>
            </a:r>
          </a:p>
          <a:p>
            <a:pPr algn="just"/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1400" dirty="0" smtClean="0"/>
              <a:t>Časová náročnost teoretické části je 30-45 minut</a:t>
            </a:r>
          </a:p>
          <a:p>
            <a:pPr algn="just"/>
            <a:r>
              <a:rPr lang="cs-CZ" sz="1400" dirty="0" smtClean="0"/>
              <a:t>Interaktivní studijní materiál je zaměřen na téma pohybové schopnosti.</a:t>
            </a:r>
          </a:p>
          <a:p>
            <a:pPr algn="just"/>
            <a:r>
              <a:rPr lang="cs-CZ" sz="1400" dirty="0" smtClean="0"/>
              <a:t>V prezentaci je rozváděno téma rychlostní schopnosti.</a:t>
            </a:r>
          </a:p>
          <a:p>
            <a:pPr algn="just"/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číslovány s odkazem na patřičnou část textu.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v tělocvičně.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1428728" y="2131427"/>
            <a:ext cx="1960082" cy="114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</a:t>
            </a:r>
            <a:endParaRPr lang="cs-CZ" sz="2000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3643306" y="2131427"/>
            <a:ext cx="1960082" cy="114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ČLENĚNÍ RYCHLOSTI</a:t>
            </a:r>
            <a:endParaRPr lang="cs-CZ" sz="2000" b="1" dirty="0"/>
          </a:p>
        </p:txBody>
      </p:sp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5898066" y="2131427"/>
            <a:ext cx="1960082" cy="114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ROZVOJ RYCHLOSTI</a:t>
            </a:r>
            <a:endParaRPr lang="cs-CZ" sz="2000" b="1" dirty="0"/>
          </a:p>
        </p:txBody>
      </p:sp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3643306" y="3574481"/>
            <a:ext cx="1960082" cy="114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</a:t>
            </a:r>
          </a:p>
          <a:p>
            <a:pPr algn="ctr"/>
            <a:r>
              <a:rPr lang="cs-CZ" sz="2000" b="1" dirty="0" smtClean="0"/>
              <a:t>K</a:t>
            </a:r>
          </a:p>
          <a:p>
            <a:pPr algn="ctr"/>
            <a:r>
              <a:rPr lang="cs-CZ" sz="2000" b="1" dirty="0" smtClean="0"/>
              <a:t>PŘEZKOUŠENÍ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2768601"/>
          </a:xfrm>
        </p:spPr>
        <p:txBody>
          <a:bodyPr>
            <a:noAutofit/>
          </a:bodyPr>
          <a:lstStyle/>
          <a:p>
            <a:r>
              <a:rPr lang="cs-CZ" sz="2400" dirty="0" smtClean="0"/>
              <a:t>Je schopnost realizovat daný pohybový úkol v co nejkratším úseku času</a:t>
            </a:r>
            <a:r>
              <a:rPr lang="cs-CZ" sz="2400" baseline="30000" dirty="0" smtClean="0"/>
              <a:t>(1-2)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Realizovaná činnost je jen krátkodobého charakteru, tedy maximálně 15 až 20 s.</a:t>
            </a:r>
          </a:p>
          <a:p>
            <a:r>
              <a:rPr lang="cs-CZ" sz="2400" dirty="0" smtClean="0"/>
              <a:t>Pohybová činnost není nikterak složitá a koordinačně náročná a nevyžaduje překonávání většího odporu.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rychlost</a:t>
            </a:r>
            <a:endParaRPr lang="cs-CZ" dirty="0"/>
          </a:p>
        </p:txBody>
      </p:sp>
      <p:pic>
        <p:nvPicPr>
          <p:cNvPr id="4" name="Obrázek 3" descr="800px-Felipe_Massa_2007_Britain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40804" y="1285860"/>
            <a:ext cx="2945444" cy="1974368"/>
          </a:xfrm>
          <a:prstGeom prst="rect">
            <a:avLst/>
          </a:prstGeom>
        </p:spPr>
      </p:pic>
      <p:pic>
        <p:nvPicPr>
          <p:cNvPr id="5" name="Obrázek 4" descr="Osaka07_D6A_M200M_nearfinish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37088" y="1285860"/>
            <a:ext cx="2620994" cy="1949364"/>
          </a:xfrm>
          <a:prstGeom prst="rect">
            <a:avLst/>
          </a:prstGeom>
        </p:spPr>
      </p:pic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29066"/>
            <a:ext cx="8115328" cy="2500330"/>
          </a:xfrm>
        </p:spPr>
        <p:txBody>
          <a:bodyPr>
            <a:noAutofit/>
          </a:bodyPr>
          <a:lstStyle/>
          <a:p>
            <a:pPr lvl="0"/>
            <a:r>
              <a:rPr lang="cs-CZ" sz="2400" b="1" dirty="0" smtClean="0"/>
              <a:t>Rychlost reakce </a:t>
            </a:r>
            <a:r>
              <a:rPr lang="cs-CZ" sz="2400" dirty="0" smtClean="0"/>
              <a:t>– tj. zahájení pohybu např. reakce na zvukový signál při startu atleta u bloků</a:t>
            </a:r>
            <a:r>
              <a:rPr lang="cs-CZ" sz="2400" baseline="30000" dirty="0" smtClean="0"/>
              <a:t>(3)</a:t>
            </a:r>
            <a:r>
              <a:rPr lang="cs-CZ" sz="2400" dirty="0" smtClean="0"/>
              <a:t>.</a:t>
            </a:r>
          </a:p>
          <a:p>
            <a:pPr lvl="0"/>
            <a:r>
              <a:rPr lang="cs-CZ" sz="2400" b="1" dirty="0" smtClean="0"/>
              <a:t>Rychlost jednotlivého pohybu </a:t>
            </a:r>
            <a:r>
              <a:rPr lang="cs-CZ" sz="2400" dirty="0" smtClean="0"/>
              <a:t>– jedná se o acyklickou rychlost, např. odhod atletického disku</a:t>
            </a:r>
            <a:r>
              <a:rPr lang="cs-CZ" sz="2400" baseline="30000" dirty="0" smtClean="0"/>
              <a:t>(4)</a:t>
            </a:r>
            <a:r>
              <a:rPr lang="cs-CZ" sz="2400" dirty="0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členíme rychlost</a:t>
            </a:r>
            <a:endParaRPr lang="cs-CZ" dirty="0"/>
          </a:p>
        </p:txBody>
      </p:sp>
      <p:pic>
        <p:nvPicPr>
          <p:cNvPr id="4" name="Obrázek 3" descr="200mW_at_Josef_Odlozil_Memorial_in_Prague_14June2010_065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57290" y="1428736"/>
            <a:ext cx="3143272" cy="2254315"/>
          </a:xfrm>
          <a:prstGeom prst="rect">
            <a:avLst/>
          </a:prstGeom>
        </p:spPr>
      </p:pic>
      <p:pic>
        <p:nvPicPr>
          <p:cNvPr id="5" name="Obrázek 4" descr="Osaka07_D7M_Stephan_Steding_Javelin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74211" y="1435857"/>
            <a:ext cx="1812433" cy="22788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929066"/>
            <a:ext cx="8229600" cy="2357454"/>
          </a:xfrm>
        </p:spPr>
        <p:txBody>
          <a:bodyPr/>
          <a:lstStyle/>
          <a:p>
            <a:r>
              <a:rPr lang="cs-CZ" sz="2400" b="1" dirty="0" smtClean="0"/>
              <a:t>Rychlost opakovaného pohybu </a:t>
            </a:r>
            <a:r>
              <a:rPr lang="cs-CZ" sz="2400" dirty="0" smtClean="0"/>
              <a:t>– jedná se o vysokou frekvenci cyklických pohybů, např. běh</a:t>
            </a:r>
            <a:r>
              <a:rPr lang="cs-CZ" sz="2400" baseline="30000" dirty="0" smtClean="0"/>
              <a:t>(5)</a:t>
            </a:r>
            <a:r>
              <a:rPr lang="cs-CZ" sz="2400" dirty="0" smtClean="0"/>
              <a:t>.</a:t>
            </a:r>
          </a:p>
          <a:p>
            <a:pPr lvl="0"/>
            <a:r>
              <a:rPr lang="cs-CZ" sz="2400" b="1" dirty="0" smtClean="0"/>
              <a:t>Rychlost komplexního pohybového projevu </a:t>
            </a:r>
            <a:r>
              <a:rPr lang="cs-CZ" sz="2400" dirty="0" smtClean="0"/>
              <a:t>– jedná se o kombinaci výše uvedeného, např. činnost atleta při závodu v běhu na 110 m překážek</a:t>
            </a:r>
            <a:r>
              <a:rPr lang="cs-CZ" sz="2400" baseline="30000" dirty="0" smtClean="0"/>
              <a:t>(6)</a:t>
            </a:r>
            <a:r>
              <a:rPr lang="cs-CZ" sz="2400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členíme rychlost</a:t>
            </a:r>
            <a:endParaRPr lang="cs-CZ" dirty="0"/>
          </a:p>
        </p:txBody>
      </p:sp>
      <p:pic>
        <p:nvPicPr>
          <p:cNvPr id="4" name="Obrázek 3" descr="Osaka07_D8M_M110MH_Decathlon_Scene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7381" y="1643050"/>
            <a:ext cx="3070767" cy="1928826"/>
          </a:xfrm>
          <a:prstGeom prst="rect">
            <a:avLst/>
          </a:prstGeom>
        </p:spPr>
      </p:pic>
      <p:pic>
        <p:nvPicPr>
          <p:cNvPr id="5" name="Obrázek 4" descr="800_m_final_Daegu_2011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52" y="1643050"/>
            <a:ext cx="2928958" cy="1949586"/>
          </a:xfrm>
          <a:prstGeom prst="rect">
            <a:avLst/>
          </a:prstGeom>
        </p:spPr>
      </p:pic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32924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Běžecká abeceda</a:t>
            </a:r>
            <a:r>
              <a:rPr lang="cs-CZ" baseline="30000" dirty="0" smtClean="0"/>
              <a:t>(7)</a:t>
            </a:r>
            <a:r>
              <a:rPr lang="cs-CZ" dirty="0" smtClean="0"/>
              <a:t> </a:t>
            </a:r>
          </a:p>
          <a:p>
            <a:r>
              <a:rPr lang="cs-CZ" dirty="0" smtClean="0"/>
              <a:t>Běžecké štafety </a:t>
            </a:r>
            <a:r>
              <a:rPr lang="cs-CZ" baseline="30000" dirty="0" smtClean="0"/>
              <a:t>(8)</a:t>
            </a:r>
          </a:p>
          <a:p>
            <a:r>
              <a:rPr lang="cs-CZ" dirty="0" smtClean="0"/>
              <a:t>Honičky</a:t>
            </a:r>
            <a:r>
              <a:rPr lang="cs-CZ" baseline="30000" dirty="0" smtClean="0"/>
              <a:t>(9)</a:t>
            </a:r>
          </a:p>
          <a:p>
            <a:r>
              <a:rPr lang="cs-CZ" dirty="0" smtClean="0"/>
              <a:t>Frekvenční cvičení</a:t>
            </a:r>
          </a:p>
          <a:p>
            <a:r>
              <a:rPr lang="cs-CZ" dirty="0" smtClean="0"/>
              <a:t>Reakční cvičení</a:t>
            </a:r>
          </a:p>
          <a:p>
            <a:r>
              <a:rPr lang="cs-CZ" dirty="0" smtClean="0"/>
              <a:t>Hbitost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rozvíjíme rychlost</a:t>
            </a:r>
            <a:endParaRPr lang="cs-CZ" dirty="0"/>
          </a:p>
        </p:txBody>
      </p:sp>
      <p:pic>
        <p:nvPicPr>
          <p:cNvPr id="4" name="Obrázek 3" descr="abeceda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1643050"/>
            <a:ext cx="2306988" cy="1571636"/>
          </a:xfrm>
          <a:prstGeom prst="rect">
            <a:avLst/>
          </a:prstGeom>
        </p:spPr>
      </p:pic>
      <p:pic>
        <p:nvPicPr>
          <p:cNvPr id="5" name="Obrázek 4" descr="štafeta 1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86511" y="2643182"/>
            <a:ext cx="2286017" cy="1714512"/>
          </a:xfrm>
          <a:prstGeom prst="rect">
            <a:avLst/>
          </a:prstGeom>
        </p:spPr>
      </p:pic>
      <p:pic>
        <p:nvPicPr>
          <p:cNvPr id="6" name="Obrázek 5" descr="baba s clonou kop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43372" y="4286256"/>
            <a:ext cx="2667019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76"/>
            <a:ext cx="8043890" cy="284003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Slouží jako průprava techniky běhu a běžeckého odrazu</a:t>
            </a:r>
          </a:p>
          <a:p>
            <a:r>
              <a:rPr lang="cs-CZ" sz="2400" b="1" dirty="0" smtClean="0"/>
              <a:t>Klus</a:t>
            </a:r>
            <a:r>
              <a:rPr lang="cs-CZ" sz="2400" dirty="0" smtClean="0"/>
              <a:t> – pomalý běh s došlapem na přední část chodidla</a:t>
            </a:r>
            <a:r>
              <a:rPr lang="cs-CZ" sz="2400" baseline="30000" dirty="0" smtClean="0"/>
              <a:t>(10)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/>
              <a:t>Liftink</a:t>
            </a:r>
            <a:r>
              <a:rPr lang="cs-CZ" sz="2400" dirty="0" smtClean="0"/>
              <a:t> – prošlapování na místě nebo s pomalým posunem vpřed, slouží k nácviku práce kotníků.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 - běžecká abeceda</a:t>
            </a:r>
            <a:endParaRPr lang="cs-CZ" dirty="0"/>
          </a:p>
        </p:txBody>
      </p:sp>
      <p:pic>
        <p:nvPicPr>
          <p:cNvPr id="4" name="Obrázek 3" descr="lifting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595446"/>
            <a:ext cx="2349488" cy="17621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578291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Skipink</a:t>
            </a:r>
            <a:r>
              <a:rPr lang="cs-CZ" sz="2400" dirty="0" smtClean="0"/>
              <a:t> – běh se zdůrazněným zdvihem švihového kolena.</a:t>
            </a:r>
          </a:p>
          <a:p>
            <a:r>
              <a:rPr lang="cs-CZ" sz="2400" b="1" dirty="0" err="1" smtClean="0"/>
              <a:t>Předkopávání</a:t>
            </a:r>
            <a:r>
              <a:rPr lang="cs-CZ" sz="2400" dirty="0" smtClean="0"/>
              <a:t> – je zde důležité podhrábnutí jako „dostihový koník“</a:t>
            </a:r>
            <a:r>
              <a:rPr lang="cs-CZ" sz="2400" baseline="30000" dirty="0" smtClean="0"/>
              <a:t>(12).</a:t>
            </a:r>
          </a:p>
          <a:p>
            <a:r>
              <a:rPr lang="cs-CZ" sz="2400" b="1" dirty="0" smtClean="0"/>
              <a:t>Zakopávání</a:t>
            </a:r>
            <a:r>
              <a:rPr lang="cs-CZ" sz="2400" dirty="0" smtClean="0"/>
              <a:t> – paty se dotýkají hýždí, důležitá je práce paží.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 - běžecká abeceda</a:t>
            </a:r>
            <a:endParaRPr lang="cs-CZ" dirty="0"/>
          </a:p>
        </p:txBody>
      </p:sp>
      <p:pic>
        <p:nvPicPr>
          <p:cNvPr id="4" name="Obrázek 3" descr="lifting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595446"/>
            <a:ext cx="2349488" cy="1762116"/>
          </a:xfrm>
          <a:prstGeom prst="rect">
            <a:avLst/>
          </a:prstGeom>
        </p:spPr>
      </p:pic>
      <p:pic>
        <p:nvPicPr>
          <p:cNvPr id="6" name="Obrázek 5" descr="předkopávání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86116" y="1595446"/>
            <a:ext cx="2332243" cy="17491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2149663"/>
          </a:xfrm>
        </p:spPr>
        <p:txBody>
          <a:bodyPr/>
          <a:lstStyle/>
          <a:p>
            <a:r>
              <a:rPr lang="cs-CZ" sz="2400" b="1" dirty="0" smtClean="0"/>
              <a:t>Odpichy</a:t>
            </a:r>
            <a:r>
              <a:rPr lang="cs-CZ" sz="2400" dirty="0" smtClean="0"/>
              <a:t> – odrazy s prodlouženou fází letu, pohyb je veden švihovým kolenem</a:t>
            </a:r>
            <a:r>
              <a:rPr lang="cs-CZ" sz="2400" baseline="30000" dirty="0" smtClean="0"/>
              <a:t>(14)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/>
              <a:t>Stupňované rovinky </a:t>
            </a:r>
            <a:r>
              <a:rPr lang="cs-CZ" sz="2400" dirty="0" smtClean="0"/>
              <a:t>– plynulé stupňování běhu z klusu do maxima, po proběhnutí úseku následuje uvolněný doběh.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 - běžecká abeceda</a:t>
            </a:r>
            <a:endParaRPr lang="cs-CZ" dirty="0"/>
          </a:p>
        </p:txBody>
      </p:sp>
      <p:pic>
        <p:nvPicPr>
          <p:cNvPr id="4" name="Obrázek 3" descr="lifting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595446"/>
            <a:ext cx="2349488" cy="1762116"/>
          </a:xfrm>
          <a:prstGeom prst="rect">
            <a:avLst/>
          </a:prstGeom>
        </p:spPr>
      </p:pic>
      <p:pic>
        <p:nvPicPr>
          <p:cNvPr id="5" name="Obrázek 4" descr="odpichy kop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1595446"/>
            <a:ext cx="2349488" cy="1762116"/>
          </a:xfrm>
          <a:prstGeom prst="rect">
            <a:avLst/>
          </a:prstGeom>
        </p:spPr>
      </p:pic>
      <p:pic>
        <p:nvPicPr>
          <p:cNvPr id="6" name="Obrázek 5" descr="předkopávání kop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86116" y="1595446"/>
            <a:ext cx="2332243" cy="17491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043890" cy="30003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Běžecké štafety je vhodné realizovat v úvodní části hodiny TV či sportovního tréninku</a:t>
            </a:r>
          </a:p>
          <a:p>
            <a:r>
              <a:rPr lang="cs-CZ" sz="2400" dirty="0" smtClean="0"/>
              <a:t>Příklad na cvičení</a:t>
            </a:r>
          </a:p>
          <a:p>
            <a:pPr lvl="1">
              <a:buFontTx/>
              <a:buChar char="-"/>
            </a:pPr>
            <a:r>
              <a:rPr lang="cs-CZ" sz="2400" dirty="0" smtClean="0"/>
              <a:t>meta je ve vzdálenosti 10 m,</a:t>
            </a:r>
          </a:p>
          <a:p>
            <a:pPr lvl="1">
              <a:buFontTx/>
              <a:buChar char="-"/>
            </a:pPr>
            <a:r>
              <a:rPr lang="cs-CZ" sz="2400" dirty="0" smtClean="0"/>
              <a:t>děti jí obíhají a vracejí se zpět,</a:t>
            </a:r>
          </a:p>
          <a:p>
            <a:pPr lvl="1">
              <a:buFontTx/>
              <a:buChar char="-"/>
            </a:pPr>
            <a:r>
              <a:rPr lang="cs-CZ" sz="2400" dirty="0" smtClean="0"/>
              <a:t>počet dětí v jednom družstvu je 5-6,</a:t>
            </a:r>
          </a:p>
          <a:p>
            <a:pPr lvl="1">
              <a:buFontTx/>
              <a:buChar char="-"/>
            </a:pPr>
            <a:r>
              <a:rPr lang="cs-CZ" sz="2400" dirty="0" smtClean="0"/>
              <a:t>každý běží 1 až 2x.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 - běžecké štafety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186370" cy="4525963"/>
          </a:xfrm>
        </p:spPr>
        <p:txBody>
          <a:bodyPr/>
          <a:lstStyle/>
          <a:p>
            <a:r>
              <a:rPr lang="cs-CZ" sz="2400" b="1" dirty="0" smtClean="0"/>
              <a:t>Startovní polohy </a:t>
            </a:r>
            <a:r>
              <a:rPr lang="cs-CZ" sz="2400" dirty="0" smtClean="0"/>
              <a:t>– z kleku, ze dřepu, ze vzporu</a:t>
            </a:r>
            <a:r>
              <a:rPr lang="cs-CZ" sz="2400" baseline="30000" dirty="0" smtClean="0"/>
              <a:t>(11)</a:t>
            </a:r>
            <a:r>
              <a:rPr lang="cs-CZ" sz="2400" dirty="0" smtClean="0"/>
              <a:t>, ze sedu nebo lehu na břiše i zádech atp.</a:t>
            </a:r>
          </a:p>
          <a:p>
            <a:r>
              <a:rPr lang="cs-CZ" sz="2400" b="1" dirty="0" smtClean="0"/>
              <a:t>Způsob běhu </a:t>
            </a:r>
            <a:r>
              <a:rPr lang="cs-CZ" sz="2400" dirty="0" smtClean="0"/>
              <a:t>– poskoky snožmo, běh pozadu, poskoky po jedné atp.</a:t>
            </a:r>
          </a:p>
          <a:p>
            <a:pPr>
              <a:buNone/>
            </a:pPr>
            <a:r>
              <a:rPr lang="cs-CZ" sz="2400" dirty="0" smtClean="0"/>
              <a:t>Štafety lze provádět se švihadlem</a:t>
            </a:r>
            <a:r>
              <a:rPr lang="cs-CZ" sz="2400" baseline="30000" dirty="0" smtClean="0"/>
              <a:t>(12)</a:t>
            </a:r>
            <a:r>
              <a:rPr lang="cs-CZ" sz="2400" dirty="0" smtClean="0"/>
              <a:t>, s míčem, s obručí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 - běžecké štafety</a:t>
            </a:r>
            <a:endParaRPr lang="cs-CZ" dirty="0"/>
          </a:p>
        </p:txBody>
      </p:sp>
      <p:pic>
        <p:nvPicPr>
          <p:cNvPr id="4" name="Obrázek 3" descr="start z pozic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43570" y="1452570"/>
            <a:ext cx="2786082" cy="2089562"/>
          </a:xfrm>
          <a:prstGeom prst="rect">
            <a:avLst/>
          </a:prstGeom>
        </p:spPr>
      </p:pic>
      <p:pic>
        <p:nvPicPr>
          <p:cNvPr id="5" name="Obrázek 4" descr="štafeta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3768331"/>
            <a:ext cx="2786082" cy="20895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215370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Honičky respektive rušné hry se zařazují zpravidla v úvodní části TV a sportovního tréninku</a:t>
            </a:r>
          </a:p>
          <a:p>
            <a:r>
              <a:rPr lang="cs-CZ" sz="2400" b="1" u="sng" dirty="0" smtClean="0"/>
              <a:t>Hra na babu </a:t>
            </a:r>
            <a:r>
              <a:rPr lang="cs-CZ" sz="2400" dirty="0" smtClean="0"/>
              <a:t>– baba se může předávat pouze dotykem určitého místa, např. ramene, stehna atp.</a:t>
            </a:r>
          </a:p>
          <a:p>
            <a:r>
              <a:rPr lang="cs-CZ" sz="2400" b="1" u="sng" dirty="0" smtClean="0"/>
              <a:t>Předávaná</a:t>
            </a:r>
            <a:r>
              <a:rPr lang="cs-CZ" sz="2400" u="sng" dirty="0" smtClean="0"/>
              <a:t> </a:t>
            </a:r>
            <a:r>
              <a:rPr lang="cs-CZ" sz="2400" dirty="0" smtClean="0"/>
              <a:t>– děti si mezi sebou přihrávají míč stanoveným způsobem, honící nesmí dát „babu“ tomu kdo drží míč.</a:t>
            </a:r>
          </a:p>
          <a:p>
            <a:r>
              <a:rPr lang="cs-CZ" sz="2400" b="1" u="sng" dirty="0" smtClean="0"/>
              <a:t>Na tygra </a:t>
            </a:r>
            <a:r>
              <a:rPr lang="cs-CZ" sz="2400" dirty="0" smtClean="0"/>
              <a:t>– tygr se pohybuje po čtyřech, ostatní tygra škádlí, tygr občas vyrazí a některého z „lovců“ chytí, ten se stává dalším tygrem a chytají společně.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 rychlosti – honičky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dirty="0" smtClean="0"/>
              <a:t>Hon na draka </a:t>
            </a:r>
            <a:r>
              <a:rPr lang="cs-CZ" sz="2400" dirty="0" smtClean="0"/>
              <a:t>– děti vytvoří zástup o 5 hráčích, drží se v pase za sebou, první v zástupu se snaží chytat posledního v druhém zástupu, první tedy současně chytají i brání, zástupy se nesmí roztrhnout.</a:t>
            </a:r>
          </a:p>
          <a:p>
            <a:r>
              <a:rPr lang="cs-CZ" sz="2400" b="1" u="sng" dirty="0" smtClean="0"/>
              <a:t>Honička s cloněním </a:t>
            </a:r>
            <a:r>
              <a:rPr lang="cs-CZ" sz="2400" dirty="0" smtClean="0"/>
              <a:t>– určený hráč, který nemůže dostat „babu“, brání pronásledovateli v pohybu cloněním. Ten, kdo je chycený, cloní, honičem se stává ten, který dříve clonil.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 rychlosti – honičky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543560" cy="475775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dirty="0" smtClean="0"/>
              <a:t>Frekvenční cvičení je vhodné realizovat v průběhu hlavní části hodiny TV či sportovního tréninku</a:t>
            </a:r>
          </a:p>
          <a:p>
            <a:r>
              <a:rPr lang="cs-CZ" sz="9600" b="1" u="sng" dirty="0" smtClean="0"/>
              <a:t>Slalom</a:t>
            </a:r>
            <a:r>
              <a:rPr lang="cs-CZ" sz="9600" dirty="0" smtClean="0"/>
              <a:t> – na zemi jsou položeny za sebou malé kužely ve vzdálenosti 1-5 m, mezi nimi děti probíhají různé druhy slalomů</a:t>
            </a:r>
            <a:r>
              <a:rPr lang="cs-CZ" sz="9600" baseline="30000" dirty="0" smtClean="0"/>
              <a:t>(15)</a:t>
            </a:r>
            <a:r>
              <a:rPr lang="cs-CZ" sz="9600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10000" dirty="0" smtClean="0"/>
              <a:t>kužel oběhnou dokola (střídavě zleva, zprava)</a:t>
            </a:r>
          </a:p>
          <a:p>
            <a:pPr>
              <a:buFont typeface="Arial" pitchFamily="34" charset="0"/>
              <a:buChar char="•"/>
            </a:pPr>
            <a:r>
              <a:rPr lang="cs-CZ" sz="10000" dirty="0" smtClean="0"/>
              <a:t>kužel oběhnou dokola tak, že celou dobu běží čelem k jednomu místu (střídavě, zleva,    </a:t>
            </a:r>
          </a:p>
          <a:p>
            <a:pPr>
              <a:buNone/>
            </a:pPr>
            <a:r>
              <a:rPr lang="cs-CZ" sz="10000" dirty="0" smtClean="0"/>
              <a:t>                                        zprava)</a:t>
            </a:r>
          </a:p>
          <a:p>
            <a:pPr lvl="1"/>
            <a:endParaRPr lang="cs-CZ" sz="2000" dirty="0" smtClean="0"/>
          </a:p>
          <a:p>
            <a:pPr lvl="1"/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– frekvenční cvičení</a:t>
            </a:r>
            <a:endParaRPr lang="cs-CZ" dirty="0"/>
          </a:p>
        </p:txBody>
      </p:sp>
      <p:pic>
        <p:nvPicPr>
          <p:cNvPr id="4" name="Obrázek 3" descr="slalo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1616261"/>
            <a:ext cx="2500330" cy="18127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472122" cy="4525963"/>
          </a:xfrm>
        </p:spPr>
        <p:txBody>
          <a:bodyPr>
            <a:normAutofit lnSpcReduction="10000"/>
          </a:bodyPr>
          <a:lstStyle/>
          <a:p>
            <a:r>
              <a:rPr lang="cs-CZ" sz="2400" b="1" u="sng" dirty="0" smtClean="0"/>
              <a:t>Žebřík</a:t>
            </a:r>
            <a:r>
              <a:rPr lang="cs-CZ" sz="2400" dirty="0" smtClean="0"/>
              <a:t> – na zemi jsou položeny krátké tyčinky</a:t>
            </a:r>
            <a:r>
              <a:rPr lang="cs-CZ" sz="2400" baseline="30000" dirty="0" smtClean="0"/>
              <a:t>(16) </a:t>
            </a:r>
            <a:r>
              <a:rPr lang="cs-CZ" sz="2400" dirty="0" smtClean="0"/>
              <a:t>či žebřík, děti co možná nejrychleji přebíhají a přitom:</a:t>
            </a:r>
          </a:p>
          <a:p>
            <a:pPr>
              <a:buFontTx/>
              <a:buChar char="-"/>
            </a:pPr>
            <a:r>
              <a:rPr lang="cs-CZ" sz="2400" dirty="0" smtClean="0"/>
              <a:t>realizují každý krok do samostatné mezery</a:t>
            </a:r>
          </a:p>
          <a:p>
            <a:pPr>
              <a:buFontTx/>
              <a:buChar char="-"/>
            </a:pPr>
            <a:r>
              <a:rPr lang="cs-CZ" sz="2400" dirty="0" smtClean="0"/>
              <a:t>realizují oba </a:t>
            </a:r>
            <a:r>
              <a:rPr lang="cs-CZ" sz="2400" dirty="0" err="1" smtClean="0"/>
              <a:t>dokroky</a:t>
            </a:r>
            <a:r>
              <a:rPr lang="cs-CZ" sz="2400" dirty="0" smtClean="0"/>
              <a:t> do stejné mezery</a:t>
            </a:r>
          </a:p>
          <a:p>
            <a:r>
              <a:rPr lang="cs-CZ" sz="2400" b="1" u="sng" dirty="0" smtClean="0"/>
              <a:t>Překážky</a:t>
            </a:r>
            <a:r>
              <a:rPr lang="cs-CZ" sz="2400" dirty="0" smtClean="0"/>
              <a:t> – přeběh nízkých překážek: </a:t>
            </a:r>
          </a:p>
          <a:p>
            <a:pPr>
              <a:buFontTx/>
              <a:buChar char="-"/>
            </a:pPr>
            <a:r>
              <a:rPr lang="cs-CZ" sz="2400" dirty="0" smtClean="0"/>
              <a:t>pouze jednou nohou</a:t>
            </a:r>
          </a:p>
          <a:p>
            <a:pPr>
              <a:buFontTx/>
              <a:buChar char="-"/>
            </a:pPr>
            <a:r>
              <a:rPr lang="cs-CZ" sz="2400" dirty="0" smtClean="0"/>
              <a:t>oběma nohama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– frekvenční cvičení</a:t>
            </a:r>
            <a:endParaRPr lang="cs-CZ" dirty="0"/>
          </a:p>
        </p:txBody>
      </p:sp>
      <p:pic>
        <p:nvPicPr>
          <p:cNvPr id="4" name="Obrázek 3" descr="žebř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3786190"/>
            <a:ext cx="2500330" cy="1875249"/>
          </a:xfrm>
          <a:prstGeom prst="rect">
            <a:avLst/>
          </a:prstGeom>
        </p:spPr>
      </p:pic>
      <p:pic>
        <p:nvPicPr>
          <p:cNvPr id="5" name="Obrázek 4" descr="slalo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1616261"/>
            <a:ext cx="2500330" cy="18127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74805"/>
            <a:ext cx="7829576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Reakční cvičení je vhodné realizovat v průběhu hlavní části TV či sportovního tréninku</a:t>
            </a:r>
          </a:p>
          <a:p>
            <a:r>
              <a:rPr lang="cs-CZ" sz="2400" b="1" u="sng" dirty="0" smtClean="0"/>
              <a:t>Chytni kolík</a:t>
            </a:r>
            <a:r>
              <a:rPr lang="cs-CZ" sz="2400" dirty="0" smtClean="0"/>
              <a:t> – dva žáci stoji naproti sobě, jeden upustí kolík, druhý se ho snaží ihned chytit.</a:t>
            </a:r>
            <a:endParaRPr lang="cs-CZ" sz="2400" b="1" u="sng" dirty="0" smtClean="0"/>
          </a:p>
          <a:p>
            <a:r>
              <a:rPr lang="cs-CZ" sz="2400" b="1" u="sng" dirty="0" smtClean="0"/>
              <a:t>Zrcadlové cvičení </a:t>
            </a:r>
            <a:r>
              <a:rPr lang="cs-CZ" sz="2400" dirty="0" smtClean="0"/>
              <a:t>– dvojice stojí čelem proti sobě ve vzdálenosti 1 m. Jeden z dvojice udělá prudký pohyb do strany a druhý se snaží reagovat stejným způsobem.</a:t>
            </a:r>
          </a:p>
          <a:p>
            <a:r>
              <a:rPr lang="cs-CZ" sz="2400" b="1" u="sng" dirty="0" smtClean="0"/>
              <a:t>Odraz míč v kruhu </a:t>
            </a:r>
            <a:r>
              <a:rPr lang="cs-CZ" sz="2400" dirty="0" smtClean="0"/>
              <a:t>– dvojice je proti sobě ve vzdálenosti 2 m. Děti se pomalu pohybují dokola kolem sebe a vzájemně si přihrávají odrážením míče.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Rozvoj rychlosti – reakční 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115328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Cvičení na hbitost je vhodné realizovat v průběhu hlavní části TV či sportovního tréninku</a:t>
            </a:r>
          </a:p>
          <a:p>
            <a:r>
              <a:rPr lang="cs-CZ" sz="2400" b="1" u="sng" dirty="0" smtClean="0"/>
              <a:t>Z-dráha</a:t>
            </a:r>
            <a:r>
              <a:rPr lang="cs-CZ" sz="2400" dirty="0" smtClean="0"/>
              <a:t>  – děti běží dráhou vyznačenou kužely.</a:t>
            </a:r>
          </a:p>
          <a:p>
            <a:r>
              <a:rPr lang="cs-CZ" sz="2400" b="1" u="sng" dirty="0" err="1" smtClean="0"/>
              <a:t>Cik</a:t>
            </a:r>
            <a:r>
              <a:rPr lang="cs-CZ" sz="2400" b="1" u="sng" dirty="0" smtClean="0"/>
              <a:t>-</a:t>
            </a:r>
            <a:r>
              <a:rPr lang="cs-CZ" sz="2400" b="1" u="sng" dirty="0" err="1" smtClean="0"/>
              <a:t>cak</a:t>
            </a:r>
            <a:r>
              <a:rPr lang="cs-CZ" sz="2400" b="1" u="sng" dirty="0" smtClean="0"/>
              <a:t> běh </a:t>
            </a:r>
            <a:r>
              <a:rPr lang="cs-CZ" sz="2400" dirty="0" smtClean="0"/>
              <a:t>– kužely jsou rozmístěny v řadě za sebou, děti běží slalom cvalem stranou, čelem v jednom směru.</a:t>
            </a:r>
          </a:p>
          <a:p>
            <a:r>
              <a:rPr lang="cs-CZ" sz="2400" b="1" u="sng" dirty="0" smtClean="0"/>
              <a:t>T-běh</a:t>
            </a:r>
            <a:r>
              <a:rPr lang="cs-CZ" sz="2400" dirty="0" smtClean="0"/>
              <a:t> – čtyři kužely jsou postavené do T přibližně 10 m od sebe. Děti startují od dolního kuželu, běží vpřed, od druhého kuželu </a:t>
            </a:r>
            <a:r>
              <a:rPr lang="cs-CZ" sz="2400" dirty="0" smtClean="0"/>
              <a:t>cválají </a:t>
            </a:r>
            <a:r>
              <a:rPr lang="cs-CZ" sz="2400" dirty="0" smtClean="0"/>
              <a:t>stranou vpravo ke třetímu kuželu a od třetího kuželu ke 4. kuželu </a:t>
            </a:r>
            <a:r>
              <a:rPr lang="cs-CZ" sz="2400" dirty="0" smtClean="0"/>
              <a:t>cválají </a:t>
            </a:r>
            <a:r>
              <a:rPr lang="cs-CZ" sz="2400" dirty="0" smtClean="0"/>
              <a:t>stranou vlevo. Od 4. ke 2. kuželu cval stranou vpravo, od 2. k 1. běh pozadu.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Rozvoj rychlosti – hbitost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Jak bychom charakterizovali rychlost?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Rychlost lze členit, víte jak?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Pro rozvoj rychlosti je vhodné?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Co patří do běžecké abecedy?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Ve štafetách lze využívat náčiní, víte jaké?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Cvičení typu žebřík, slalom, přeběh překážek slouží jako?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Jako reakční cvičení lze provádět?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Z-dráha, T-dráha, </a:t>
            </a:r>
            <a:r>
              <a:rPr lang="cs-CZ" sz="2400" dirty="0" err="1" smtClean="0">
                <a:hlinkClick r:id="rId9" action="ppaction://hlinksldjump"/>
              </a:rPr>
              <a:t>cik</a:t>
            </a:r>
            <a:r>
              <a:rPr lang="cs-CZ" sz="2400" dirty="0" smtClean="0">
                <a:hlinkClick r:id="rId9" action="ppaction://hlinksldjump"/>
              </a:rPr>
              <a:t>-</a:t>
            </a:r>
            <a:r>
              <a:rPr lang="cs-CZ" sz="2400" dirty="0" err="1" smtClean="0">
                <a:hlinkClick r:id="rId9" action="ppaction://hlinksldjump"/>
              </a:rPr>
              <a:t>cak</a:t>
            </a:r>
            <a:r>
              <a:rPr lang="cs-CZ" sz="2400" dirty="0" smtClean="0">
                <a:hlinkClick r:id="rId9" action="ppaction://hlinksldjump"/>
              </a:rPr>
              <a:t> běh, obíhání kuželů apod. slouží v rozvoji rychlosti pro?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Je schopnost realizovat daný pohybový úkol v co nejkratším úseku času.</a:t>
            </a:r>
            <a:endParaRPr lang="cs-CZ" sz="2400" baseline="30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Rychlost reakce, jednotlivého pohybu, opakovaného pohybu, komplexního pohybu.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Běžeckou abecedou, štafetami, honičkami, cvičením frekvenčním a reakčním, cvičením hbitosti.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Liftink, skipink, zakopávání, </a:t>
            </a:r>
            <a:r>
              <a:rPr lang="cs-CZ" sz="2400" dirty="0" err="1" smtClean="0"/>
              <a:t>předkopávání</a:t>
            </a:r>
            <a:r>
              <a:rPr lang="cs-CZ" sz="2400" dirty="0" smtClean="0"/>
              <a:t>, odpichy.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Švihadla, obruče, míče.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Frekvenční cvičení.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Chytni kolík, zrcadlové cvičení, odraz míč v kruhu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Hbitost.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2931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ČELIKOVSKÝ, S. a kol. </a:t>
            </a:r>
            <a:r>
              <a:rPr lang="cs-CZ" i="1" dirty="0" err="1" smtClean="0"/>
              <a:t>Antropomotorika</a:t>
            </a:r>
            <a:r>
              <a:rPr lang="cs-CZ" i="1" dirty="0" smtClean="0"/>
              <a:t> pro studijní tělesnou výchovu</a:t>
            </a:r>
            <a:r>
              <a:rPr lang="cs-CZ" dirty="0" smtClean="0"/>
              <a:t>. Praha: SPN, 1990. ISBN 80-04-23-248-5.</a:t>
            </a:r>
          </a:p>
          <a:p>
            <a:pPr lvl="0"/>
            <a:r>
              <a:rPr lang="cs-CZ" dirty="0" smtClean="0"/>
              <a:t>PERIČ, T. </a:t>
            </a:r>
            <a:r>
              <a:rPr lang="cs-CZ" i="1" dirty="0" smtClean="0"/>
              <a:t>Sportovní příprava dětí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2008. ISBN 978-80-247-2643-4.</a:t>
            </a:r>
          </a:p>
          <a:p>
            <a:pPr lvl="0"/>
            <a:r>
              <a:rPr lang="cs-CZ" dirty="0" smtClean="0"/>
              <a:t>Obrázek č.1 - </a:t>
            </a:r>
            <a:r>
              <a:rPr lang="it-IT" dirty="0" smtClean="0"/>
              <a:t>PETTITT, Martin. </a:t>
            </a:r>
            <a:r>
              <a:rPr lang="it-IT" i="1" dirty="0" smtClean="0"/>
              <a:t>wikipedia</a:t>
            </a:r>
            <a:r>
              <a:rPr lang="it-IT" dirty="0" smtClean="0"/>
              <a:t> [online]. [cit. 21.10.2013]. Dostupný na WWW: http://upload.wikimedia.org/wikipedia/commons/e/e8/Felipe_Massa_2007_Britain.jpg </a:t>
            </a:r>
            <a:endParaRPr lang="cs-CZ" dirty="0" smtClean="0"/>
          </a:p>
          <a:p>
            <a:pPr lvl="0"/>
            <a:r>
              <a:rPr lang="cs-CZ" dirty="0" smtClean="0"/>
              <a:t>Obrázek č.2 - PECHER, </a:t>
            </a:r>
            <a:r>
              <a:rPr lang="cs-CZ" dirty="0" err="1" smtClean="0"/>
              <a:t>Eckhard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21.10.2013]. Dostupný na WWW: http://upload.wikimedia.org/wikipedia/commons/9/9b/Osaka07_D6A_M200M_nearfinish.jpg </a:t>
            </a:r>
          </a:p>
          <a:p>
            <a:pPr lvl="0"/>
            <a:r>
              <a:rPr lang="cs-CZ" dirty="0" smtClean="0"/>
              <a:t>Obrázek č.3 - MIAOW.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21.10.2013]. Dostupný na WWW: http://upload.wikimedia.org/wikipedia/commons/0/03/200mW_at_Josef_Odlozil_Memorial_in_Prague_14June2010_065.jpg </a:t>
            </a:r>
          </a:p>
          <a:p>
            <a:pPr lvl="0"/>
            <a:r>
              <a:rPr lang="cs-CZ" dirty="0" smtClean="0"/>
              <a:t>Obrázek č.4 - PECHER, </a:t>
            </a:r>
            <a:r>
              <a:rPr lang="cs-CZ" dirty="0" err="1" smtClean="0"/>
              <a:t>Eckhard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21.10.2013]. Dostupný na WWW: http://upload.wikimedia.org/wikipedia/commons/5/59/Osaka07_D7M_Stephan_Steding_Javelin.jpg </a:t>
            </a:r>
          </a:p>
          <a:p>
            <a:pPr lvl="0"/>
            <a:r>
              <a:rPr lang="cs-CZ" dirty="0" smtClean="0"/>
              <a:t>Obrázek č.5 - </a:t>
            </a:r>
            <a:r>
              <a:rPr lang="nl-NL" dirty="0" smtClean="0"/>
              <a:t>VAN LEEUWEN, Erik. </a:t>
            </a:r>
            <a:r>
              <a:rPr lang="nl-NL" i="1" dirty="0" smtClean="0"/>
              <a:t>wikipedia</a:t>
            </a:r>
            <a:r>
              <a:rPr lang="nl-NL" dirty="0" smtClean="0"/>
              <a:t> [online]. [cit. 21.10.2013]. Dostupný na WWW: http://upload.wikimedia.org/wikipedia/commons/4/44/800_m_final_Daegu_2011.jpg </a:t>
            </a:r>
            <a:endParaRPr lang="cs-CZ" dirty="0" smtClean="0"/>
          </a:p>
          <a:p>
            <a:pPr lvl="0"/>
            <a:r>
              <a:rPr lang="cs-CZ" dirty="0" smtClean="0"/>
              <a:t>Obrázek č.6 - PECHER, </a:t>
            </a:r>
            <a:r>
              <a:rPr lang="cs-CZ" dirty="0" err="1" smtClean="0"/>
              <a:t>Eckhard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21.10.2013]. Dostupný na WWW: http://upload.wikimedia.org/wikipedia/commons/9/93/Osaka07_D8M_M110MH_Decathlon_Scene.jpg </a:t>
            </a:r>
          </a:p>
          <a:p>
            <a:pPr lvl="0"/>
            <a:r>
              <a:rPr lang="cs-CZ" dirty="0" smtClean="0"/>
              <a:t>Obrázek č.7-16 – vlastní zdroje autora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510</TotalTime>
  <Words>1407</Words>
  <Application>Microsoft Office PowerPoint</Application>
  <PresentationFormat>Předvádění na obrazovce (4:3)</PresentationFormat>
  <Paragraphs>151</Paragraphs>
  <Slides>29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Shluk</vt:lpstr>
      <vt:lpstr>Snímek 1</vt:lpstr>
      <vt:lpstr>Snímek 2</vt:lpstr>
      <vt:lpstr>Anotace</vt:lpstr>
      <vt:lpstr>Hlavní nabídka</vt:lpstr>
      <vt:lpstr>Co to je rychlost</vt:lpstr>
      <vt:lpstr>Jak členíme rychlost</vt:lpstr>
      <vt:lpstr>Jak členíme rychlost</vt:lpstr>
      <vt:lpstr>Jak rozvíjíme rychlost</vt:lpstr>
      <vt:lpstr>Rozvoj rychlosti  - běžecká abeceda</vt:lpstr>
      <vt:lpstr>Rozvoj rychlosti  - běžecká abeceda</vt:lpstr>
      <vt:lpstr>Rozvoj rychlosti  - běžecká abeceda</vt:lpstr>
      <vt:lpstr>Rozvoj rychlosti  - běžecké štafety</vt:lpstr>
      <vt:lpstr>Rozvoj rychlosti  - běžecké štafety</vt:lpstr>
      <vt:lpstr>Rozvoj rychlosti – honičky</vt:lpstr>
      <vt:lpstr>Rozvoj rychlosti – honičky</vt:lpstr>
      <vt:lpstr>Rozvoj rychlosti – frekvenční cvičení</vt:lpstr>
      <vt:lpstr>Rozvoj rychlosti – frekvenční cvičení</vt:lpstr>
      <vt:lpstr>Rozvoj rychlosti – reakční cvičení</vt:lpstr>
      <vt:lpstr>Rozvoj rychlosti – hbitost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Použité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69</cp:revision>
  <dcterms:created xsi:type="dcterms:W3CDTF">2013-08-12T10:35:42Z</dcterms:created>
  <dcterms:modified xsi:type="dcterms:W3CDTF">2014-03-04T09:51:22Z</dcterms:modified>
</cp:coreProperties>
</file>