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74" r:id="rId4"/>
    <p:sldId id="272" r:id="rId5"/>
    <p:sldId id="266" r:id="rId6"/>
    <p:sldId id="257" r:id="rId7"/>
    <p:sldId id="269" r:id="rId8"/>
    <p:sldId id="268" r:id="rId9"/>
    <p:sldId id="270" r:id="rId10"/>
    <p:sldId id="271" r:id="rId11"/>
    <p:sldId id="267" r:id="rId12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08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4. 3. 2014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4. 3. 2014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4. 3. 2014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4. 3. 2014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4. 3. 2014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4. 3. 2014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4. 3. 2014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4. 3. 2014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051556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 – stylistika – publicistický styl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Publicistický styl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novinářství, úspěšný novinář,  bulvární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tisk, novinářská kachna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Český jazyk a literatura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Mechanik seřizovač, 2. ročník Podnikání </a:t>
                      </a: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Publicistický styl – novinářství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VY_32_INOVACE_34_687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27784" y="1268760"/>
            <a:ext cx="46085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Publicistický styl – novinářství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1916832"/>
            <a:ext cx="74168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Sdělovací prostředky (nejen noviny) mají ve společnosti velikou moc. </a:t>
            </a:r>
          </a:p>
          <a:p>
            <a:r>
              <a:rPr lang="cs-CZ" dirty="0" smtClean="0"/>
              <a:t>Co požadují čtenáři od novin? </a:t>
            </a:r>
          </a:p>
          <a:p>
            <a:r>
              <a:rPr lang="cs-CZ" dirty="0" smtClean="0"/>
              <a:t>Mají „</a:t>
            </a:r>
            <a:r>
              <a:rPr lang="cs-CZ" b="1" dirty="0" smtClean="0"/>
              <a:t>hrát roli hlídacího psa</a:t>
            </a:r>
            <a:r>
              <a:rPr lang="cs-CZ" dirty="0" smtClean="0"/>
              <a:t>?“ – tj. střežit  veřejné blaho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zodpovědně a důsledně psát o událostech</a:t>
            </a:r>
          </a:p>
          <a:p>
            <a:r>
              <a:rPr lang="cs-CZ" dirty="0" smtClean="0"/>
              <a:t>                                                           psát  s nejvyšší mírou profesionality a etiky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Víte, co je to </a:t>
            </a:r>
            <a:r>
              <a:rPr lang="cs-CZ" b="1" dirty="0" smtClean="0"/>
              <a:t>Syndikát novinářů České republiky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                   =     řádný člen Mezinárodní organizace novinářů</a:t>
            </a:r>
          </a:p>
          <a:p>
            <a:r>
              <a:rPr lang="cs-CZ" dirty="0" smtClean="0"/>
              <a:t>Víte, co byl PEN – klub  a kdo byl prvním československým prezidentem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tohoto klubu?   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>
            <a:off x="3635896" y="2924944"/>
            <a:ext cx="50405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3635896" y="3284984"/>
            <a:ext cx="50405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>
            <a:off x="3419872" y="3861048"/>
            <a:ext cx="45719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690397" y="1422068"/>
            <a:ext cx="2232248" cy="2253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Úspěšný novinář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0397" y="1647384"/>
            <a:ext cx="82020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=  neúnavný </a:t>
            </a:r>
            <a:r>
              <a:rPr lang="cs-CZ" b="1" dirty="0" smtClean="0"/>
              <a:t>hledač pravdy</a:t>
            </a:r>
            <a:r>
              <a:rPr lang="cs-CZ" dirty="0" smtClean="0"/>
              <a:t>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inteligentní- rozpoznat důležitost informace, </a:t>
            </a:r>
            <a:r>
              <a:rPr lang="cs-CZ" b="1" dirty="0" smtClean="0"/>
              <a:t>profesionál</a:t>
            </a:r>
            <a:r>
              <a:rPr lang="cs-CZ" dirty="0" smtClean="0"/>
              <a:t>,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</a:t>
            </a:r>
            <a:r>
              <a:rPr lang="cs-CZ" b="1" dirty="0" smtClean="0"/>
              <a:t>nezaujatý</a:t>
            </a:r>
            <a:r>
              <a:rPr lang="cs-CZ" dirty="0" smtClean="0"/>
              <a:t>, nestranný, píšící věrně.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nikomu (ničemu) nedůvěřuje, vše si sám ověřuje a kontroluje,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musí si  umět vytvořit síť zdrojů,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poznat </a:t>
            </a:r>
            <a:r>
              <a:rPr lang="cs-CZ" b="1" dirty="0" smtClean="0"/>
              <a:t>důležitost informace</a:t>
            </a:r>
            <a:r>
              <a:rPr lang="cs-CZ" dirty="0" smtClean="0"/>
              <a:t>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dělá si pečlivé zápisky(nahrávky),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využívá dokumentace,</a:t>
            </a:r>
          </a:p>
          <a:p>
            <a:r>
              <a:rPr lang="cs-CZ" b="1" dirty="0" smtClean="0"/>
              <a:t>                                            nedělá ukvapené závěry,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je dravý –( nikoli však netaktní, drzý),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je dobře vychovaný, </a:t>
            </a:r>
            <a:r>
              <a:rPr lang="cs-CZ" b="1" dirty="0" smtClean="0"/>
              <a:t>zdvořilý,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musí umět povzbudit lidi ke spolupráci, např. k hovoru 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je </a:t>
            </a:r>
            <a:r>
              <a:rPr lang="cs-CZ" b="1" dirty="0" smtClean="0"/>
              <a:t>zvídavý</a:t>
            </a:r>
            <a:r>
              <a:rPr lang="cs-CZ" dirty="0" smtClean="0"/>
              <a:t>, …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</a:t>
            </a:r>
            <a:endParaRPr lang="cs-CZ" dirty="0"/>
          </a:p>
        </p:txBody>
      </p:sp>
      <p:sp>
        <p:nvSpPr>
          <p:cNvPr id="10" name="Rovnoramenný trojúhelník 9"/>
          <p:cNvSpPr/>
          <p:nvPr/>
        </p:nvSpPr>
        <p:spPr>
          <a:xfrm>
            <a:off x="1187624" y="2708920"/>
            <a:ext cx="1224136" cy="165618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196752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správné toto tvrzení ?</a:t>
            </a:r>
          </a:p>
          <a:p>
            <a:r>
              <a:rPr lang="cs-CZ" dirty="0" smtClean="0"/>
              <a:t>                                        </a:t>
            </a:r>
            <a:r>
              <a:rPr lang="cs-CZ" b="1" dirty="0" smtClean="0"/>
              <a:t>„Čím více se dovídáme, tím lépe?“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755576" y="2276872"/>
            <a:ext cx="756084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Eduard  BASS : „ Kvalita žurnalisty tkví v tom, že víc ví, než píše. </a:t>
            </a:r>
          </a:p>
          <a:p>
            <a:pPr algn="ctr"/>
            <a:r>
              <a:rPr lang="cs-CZ" dirty="0" smtClean="0"/>
              <a:t>                               Jeho tragika je zpravidla v tom, že víc píše , než ví“.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9572" y="3228077"/>
            <a:ext cx="7632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Objasněte tento výrok. </a:t>
            </a:r>
          </a:p>
          <a:p>
            <a:r>
              <a:rPr lang="cs-CZ" dirty="0" smtClean="0"/>
              <a:t>Vysvětlete, co je „</a:t>
            </a:r>
            <a:r>
              <a:rPr lang="cs-CZ" b="1" dirty="0" smtClean="0"/>
              <a:t>novinářská kachna“, „ bulvární tisk“.</a:t>
            </a:r>
          </a:p>
          <a:p>
            <a:endParaRPr lang="cs-CZ" dirty="0" smtClean="0"/>
          </a:p>
          <a:p>
            <a:r>
              <a:rPr lang="cs-CZ" dirty="0" smtClean="0"/>
              <a:t>Novinář by měl rozpoznat problémy, vybrat to, co by se měli dozvědět všichni,  a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správně jim to sdělit. </a:t>
            </a:r>
          </a:p>
          <a:p>
            <a:endParaRPr lang="cs-CZ" dirty="0" smtClean="0"/>
          </a:p>
          <a:p>
            <a:r>
              <a:rPr lang="cs-CZ" dirty="0" smtClean="0"/>
              <a:t>Novinář by si měl nejdřív přečíst všechno dostupné, co bylo napsáno o osobě, se</a:t>
            </a:r>
          </a:p>
          <a:p>
            <a:r>
              <a:rPr lang="cs-CZ" dirty="0" smtClean="0"/>
              <a:t>kterou chce dělat rozhovor(nebo o tématu, které zkoumá). Jde-li o portrét osobnosti, je dobré zeptat se také lidí, jež tuto osobu znají.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12664" y="1484784"/>
            <a:ext cx="82089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Reakce novináře na vybranou situaci – možnosti formy zpracování 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Příklad: událost – </a:t>
            </a:r>
            <a:r>
              <a:rPr lang="cs-CZ" b="1" dirty="0" smtClean="0"/>
              <a:t>požár v rodinném domku </a:t>
            </a:r>
          </a:p>
          <a:p>
            <a:r>
              <a:rPr lang="cs-CZ" dirty="0" smtClean="0"/>
              <a:t> 1. </a:t>
            </a:r>
            <a:r>
              <a:rPr lang="cs-CZ" b="1" dirty="0" smtClean="0"/>
              <a:t>stručná zpráva  </a:t>
            </a:r>
            <a:r>
              <a:rPr lang="cs-CZ" dirty="0" smtClean="0"/>
              <a:t>v denním tisku,</a:t>
            </a:r>
          </a:p>
          <a:p>
            <a:r>
              <a:rPr lang="cs-CZ" dirty="0"/>
              <a:t> </a:t>
            </a:r>
            <a:r>
              <a:rPr lang="cs-CZ" dirty="0" smtClean="0"/>
              <a:t>2. </a:t>
            </a:r>
            <a:r>
              <a:rPr lang="cs-CZ" b="1" dirty="0" smtClean="0"/>
              <a:t>komentář,</a:t>
            </a:r>
          </a:p>
          <a:p>
            <a:r>
              <a:rPr lang="cs-CZ" dirty="0"/>
              <a:t> </a:t>
            </a:r>
            <a:r>
              <a:rPr lang="cs-CZ" dirty="0" smtClean="0"/>
              <a:t>3. </a:t>
            </a:r>
            <a:r>
              <a:rPr lang="cs-CZ" b="1" dirty="0" smtClean="0"/>
              <a:t>interview – rozhovor </a:t>
            </a:r>
            <a:r>
              <a:rPr lang="cs-CZ" dirty="0" smtClean="0"/>
              <a:t>s účastníkem (svědek události)-  s majitelem domku,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s velitelem požárníků,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s osobou, která jako první spatřila </a:t>
            </a:r>
            <a:r>
              <a:rPr lang="cs-CZ" dirty="0"/>
              <a:t>požár a nahlásila </a:t>
            </a:r>
            <a:r>
              <a:rPr lang="cs-CZ" dirty="0" smtClean="0"/>
              <a:t>ho   </a:t>
            </a:r>
            <a:endParaRPr lang="cs-CZ" dirty="0"/>
          </a:p>
          <a:p>
            <a:r>
              <a:rPr lang="cs-CZ" dirty="0" smtClean="0"/>
              <a:t>                                                             telefonicky na PÚ,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s Policií ČR,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s občany, kteří požár sledovali a pomáhali při odstraňování 	                                           následků,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se sousedem majitele rodinného domku,…</a:t>
            </a:r>
          </a:p>
          <a:p>
            <a:r>
              <a:rPr lang="cs-CZ" dirty="0"/>
              <a:t> </a:t>
            </a:r>
            <a:r>
              <a:rPr lang="cs-CZ" dirty="0" smtClean="0"/>
              <a:t> 4. </a:t>
            </a:r>
            <a:r>
              <a:rPr lang="cs-CZ" b="1" dirty="0" smtClean="0"/>
              <a:t>reportáž</a:t>
            </a:r>
            <a:r>
              <a:rPr lang="cs-CZ" dirty="0" smtClean="0"/>
              <a:t> -   z místa požáru,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z obecního úřadu,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z policejní stanice,                                                                                                    </a:t>
            </a:r>
            <a:r>
              <a:rPr lang="cs-CZ" b="1" dirty="0" smtClean="0"/>
              <a:t>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41277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5. </a:t>
            </a:r>
            <a:r>
              <a:rPr lang="cs-CZ" b="1" dirty="0" smtClean="0"/>
              <a:t>fejeton</a:t>
            </a:r>
            <a:r>
              <a:rPr lang="cs-CZ" dirty="0" smtClean="0"/>
              <a:t>  - o neschopnosti požárníků včas oheň lokalizovat,</a:t>
            </a:r>
          </a:p>
          <a:p>
            <a:r>
              <a:rPr lang="cs-CZ" dirty="0"/>
              <a:t> </a:t>
            </a:r>
            <a:r>
              <a:rPr lang="cs-CZ" dirty="0" smtClean="0"/>
              <a:t>   6. </a:t>
            </a:r>
            <a:r>
              <a:rPr lang="cs-CZ" b="1" dirty="0" smtClean="0"/>
              <a:t>kritika</a:t>
            </a:r>
            <a:r>
              <a:rPr lang="cs-CZ" dirty="0" smtClean="0"/>
              <a:t> – nedostatečná péče o strojní vybavení požárníků,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-  chování přihlížejících občanů,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-  nepoctivé jednání sousedů ,…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2780928"/>
            <a:ext cx="38164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Vznik fundovaného novinového článku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426715"/>
            <a:ext cx="813690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1. dostat nápad</a:t>
            </a:r>
          </a:p>
          <a:p>
            <a:endParaRPr lang="cs-CZ" dirty="0" smtClean="0"/>
          </a:p>
          <a:p>
            <a:r>
              <a:rPr lang="cs-CZ" dirty="0" smtClean="0"/>
              <a:t>                                   2</a:t>
            </a:r>
            <a:r>
              <a:rPr lang="cs-CZ" dirty="0"/>
              <a:t>.  získat podklady – např. práce v terénu</a:t>
            </a:r>
          </a:p>
          <a:p>
            <a:r>
              <a:rPr lang="cs-CZ" sz="4000" b="1" dirty="0"/>
              <a:t>    5</a:t>
            </a:r>
            <a:r>
              <a:rPr lang="cs-CZ" sz="4000" b="1" dirty="0" smtClean="0"/>
              <a:t>          </a:t>
            </a:r>
            <a:r>
              <a:rPr lang="cs-CZ" dirty="0" smtClean="0"/>
              <a:t>3.  analyzovat získaná fakta – naplánovat článek</a:t>
            </a:r>
          </a:p>
          <a:p>
            <a:r>
              <a:rPr lang="cs-CZ" dirty="0" smtClean="0"/>
              <a:t>    </a:t>
            </a:r>
            <a:r>
              <a:rPr lang="cs-CZ" dirty="0"/>
              <a:t>základních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kroků                     4.   použít vhodného názvu – vhodný titulek,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napsat článek </a:t>
            </a:r>
            <a:r>
              <a:rPr lang="cs-CZ" dirty="0"/>
              <a:t>nanečisto </a:t>
            </a:r>
          </a:p>
          <a:p>
            <a:r>
              <a:rPr lang="cs-CZ" dirty="0" smtClean="0"/>
              <a:t>	  	5.  </a:t>
            </a:r>
            <a:r>
              <a:rPr lang="cs-CZ" dirty="0"/>
              <a:t>opravit článek, přepsat ho načisto</a:t>
            </a:r>
          </a:p>
          <a:p>
            <a:endParaRPr lang="cs-CZ" dirty="0" smtClean="0"/>
          </a:p>
          <a:p>
            <a:r>
              <a:rPr lang="cs-CZ" dirty="0" smtClean="0"/>
              <a:t>                                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1979712" y="3717032"/>
            <a:ext cx="1073881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1979712" y="4185084"/>
            <a:ext cx="1073881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979712" y="4653136"/>
            <a:ext cx="11521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979712" y="4689140"/>
            <a:ext cx="1152128" cy="615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979712" y="4689140"/>
            <a:ext cx="1073881" cy="1188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Každý novinář po sobě článek přečte – </a:t>
            </a:r>
            <a:r>
              <a:rPr lang="cs-CZ" b="1" dirty="0" smtClean="0"/>
              <a:t>rediguje</a:t>
            </a:r>
            <a:r>
              <a:rPr lang="cs-CZ" dirty="0" smtClean="0"/>
              <a:t> ho-  dává pozor, aby v něm </a:t>
            </a:r>
            <a:r>
              <a:rPr lang="cs-CZ" b="1" dirty="0" smtClean="0"/>
              <a:t>nebyly chyby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věcné, pravopisné, gramatické,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slohové </a:t>
            </a:r>
            <a:r>
              <a:rPr lang="cs-CZ" b="1" dirty="0" smtClean="0"/>
              <a:t>nedostatky</a:t>
            </a:r>
            <a:r>
              <a:rPr lang="cs-CZ" dirty="0" smtClean="0"/>
              <a:t>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soustřeďuje se </a:t>
            </a:r>
            <a:r>
              <a:rPr lang="cs-CZ" dirty="0" smtClean="0"/>
              <a:t>na to, aby text nebyl rozvláčný,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aby byl dostatečně srozumitelný,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aby neobsahoval věci, které jsou proti </a:t>
            </a:r>
          </a:p>
          <a:p>
            <a:r>
              <a:rPr lang="cs-CZ" dirty="0" smtClean="0"/>
              <a:t>                                                                                   dobrému  vkusu a dobrým mravům,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aby byl objektivní a fakticky správný.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3505076"/>
            <a:ext cx="3744416" cy="4279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Význam titulků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-36512" y="4099931"/>
            <a:ext cx="9001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= usnadňují čtenářům orientaci v textu-                     </a:t>
            </a:r>
            <a:r>
              <a:rPr lang="cs-CZ" b="1" dirty="0" smtClean="0"/>
              <a:t>jsou prostředkem aktualizace – je aktuální,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bývá záměrně graficky zvýrazněn                   dynamický, poutavý – k aktualizaci se nabízí       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b="1" u="sng" dirty="0" smtClean="0"/>
              <a:t>hlavní typy titulků :  </a:t>
            </a:r>
            <a:r>
              <a:rPr lang="cs-CZ" b="1" dirty="0" smtClean="0"/>
              <a:t>a)</a:t>
            </a:r>
            <a:r>
              <a:rPr lang="cs-CZ" b="1" u="sng" dirty="0" smtClean="0"/>
              <a:t> </a:t>
            </a:r>
            <a:r>
              <a:rPr lang="cs-CZ" dirty="0" smtClean="0"/>
              <a:t>jakési </a:t>
            </a:r>
            <a:r>
              <a:rPr lang="cs-CZ" b="1" dirty="0" smtClean="0"/>
              <a:t>shrnutí následujícího textu</a:t>
            </a:r>
            <a:r>
              <a:rPr lang="cs-CZ" dirty="0" smtClean="0"/>
              <a:t>( nejstručnější vyjádření obsahu)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„ Hypotéky  zdražily, měsíčně stojí o stovky více.“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b) titulek obsahuje </a:t>
            </a:r>
            <a:r>
              <a:rPr lang="cs-CZ" b="1" dirty="0" smtClean="0"/>
              <a:t>jen částečnou </a:t>
            </a:r>
            <a:r>
              <a:rPr lang="cs-CZ" dirty="0" smtClean="0"/>
              <a:t>(neúplnou )</a:t>
            </a:r>
            <a:r>
              <a:rPr lang="cs-CZ" b="1" dirty="0" smtClean="0"/>
              <a:t>informaci.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</a:t>
            </a:r>
            <a:r>
              <a:rPr lang="cs-CZ" dirty="0" smtClean="0"/>
              <a:t>„ Mají za úkol vyřadit nevhodné.“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účinnější – vyžaduje, aby si čtenář přečetl celý text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>
            <a:off x="4139952" y="4261738"/>
            <a:ext cx="432047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1619672" y="5877272"/>
            <a:ext cx="86409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124744"/>
            <a:ext cx="8352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/>
              <a:t>Titulek  užívá </a:t>
            </a:r>
            <a:r>
              <a:rPr lang="cs-CZ" dirty="0" smtClean="0"/>
              <a:t>rozmanité  druhy vět: </a:t>
            </a:r>
          </a:p>
          <a:p>
            <a:r>
              <a:rPr lang="cs-CZ" dirty="0"/>
              <a:t> </a:t>
            </a:r>
            <a:r>
              <a:rPr lang="cs-CZ" dirty="0" smtClean="0"/>
              <a:t>a) věta dvojčlenná s vyjádřeným podmětem – „ Napětí nepovoluje“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- „ Mluví psycholog“</a:t>
            </a:r>
          </a:p>
          <a:p>
            <a:r>
              <a:rPr lang="cs-CZ" dirty="0"/>
              <a:t> </a:t>
            </a:r>
            <a:r>
              <a:rPr lang="cs-CZ" dirty="0" smtClean="0"/>
              <a:t>b) věta jednočlenná jmenná ( nominativní)    - „Nový občanský zákoník“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- „Úrazy dětí v létě“</a:t>
            </a:r>
          </a:p>
          <a:p>
            <a:endParaRPr lang="cs-CZ" dirty="0"/>
          </a:p>
          <a:p>
            <a:r>
              <a:rPr lang="cs-CZ" dirty="0" smtClean="0"/>
              <a:t>Zhodnoťte následující titulky:  „ Spor o divadlo“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Od chaosu k občanské válce“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Kauza metanol u soudu!“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Putin děsí  svět“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Ukrajina varuje : Zastavte Rusy, nebo bude válka“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Táta Krejčíř v base“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„ Pařila i malá Grossová“</a:t>
            </a:r>
          </a:p>
          <a:p>
            <a:r>
              <a:rPr lang="cs-CZ" dirty="0" smtClean="0"/>
              <a:t>Který z výše uvedených  titulků může být vybrán z Blesku? Podle čeho tak soudíš?                  </a:t>
            </a:r>
          </a:p>
        </p:txBody>
      </p:sp>
      <p:sp>
        <p:nvSpPr>
          <p:cNvPr id="4" name="Pěticípá hvězda 3"/>
          <p:cNvSpPr/>
          <p:nvPr/>
        </p:nvSpPr>
        <p:spPr>
          <a:xfrm>
            <a:off x="1403648" y="3645024"/>
            <a:ext cx="648072" cy="50405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268760"/>
            <a:ext cx="77048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Cvičení souvislé</a:t>
            </a:r>
          </a:p>
          <a:p>
            <a:r>
              <a:rPr lang="cs-CZ" b="1" dirty="0" smtClean="0"/>
              <a:t>Výchozí text </a:t>
            </a:r>
            <a:r>
              <a:rPr lang="cs-CZ" dirty="0" smtClean="0"/>
              <a:t>: „ </a:t>
            </a:r>
            <a:r>
              <a:rPr lang="cs-CZ" sz="1400" dirty="0" smtClean="0"/>
              <a:t>Novináři prý ztrácejí nezávislost. Rozumí se, že tím pádem také svobodu  rozhodování, etická měřítka i zábrany.  Úhrnem vzato, novináři a jejich zákazníci </a:t>
            </a:r>
            <a:r>
              <a:rPr lang="cs-CZ" sz="1400" dirty="0"/>
              <a:t>jsou </a:t>
            </a:r>
            <a:endParaRPr lang="cs-CZ" sz="1400" dirty="0" smtClean="0"/>
          </a:p>
          <a:p>
            <a:r>
              <a:rPr lang="cs-CZ" sz="1400" dirty="0" smtClean="0"/>
              <a:t>ve vážném nebezpečí.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Praxe však ukazuje, že českému srdci tak drahá nezávislost je </a:t>
            </a:r>
            <a:r>
              <a:rPr lang="cs-CZ" sz="1400" dirty="0"/>
              <a:t>v mediální sféře </a:t>
            </a:r>
            <a:endParaRPr lang="cs-CZ" sz="1400" dirty="0" smtClean="0"/>
          </a:p>
          <a:p>
            <a:r>
              <a:rPr lang="cs-CZ" sz="1400" dirty="0" smtClean="0"/>
              <a:t>poněkud ošidná věc.  Bez upřesnění se jeví spíše jen jako bojový výkřik. Představa soukromého vydavatele  a jeho šéfredaktora  coby  ušlechtilých </a:t>
            </a:r>
            <a:r>
              <a:rPr lang="cs-CZ" sz="1400" dirty="0"/>
              <a:t>pracantů  na společném lánu nezávislosti </a:t>
            </a:r>
            <a:endParaRPr lang="cs-CZ" sz="1400" dirty="0" smtClean="0"/>
          </a:p>
          <a:p>
            <a:r>
              <a:rPr lang="cs-CZ" sz="1400" dirty="0" smtClean="0"/>
              <a:t>a přidružených vymožeností  nám připadá nevěrohodná</a:t>
            </a:r>
            <a:r>
              <a:rPr lang="cs-CZ" sz="1400" dirty="0"/>
              <a:t>. Ani jako představa předlistopadového</a:t>
            </a:r>
            <a:endParaRPr lang="cs-CZ" sz="1400" dirty="0" smtClean="0"/>
          </a:p>
          <a:p>
            <a:r>
              <a:rPr lang="cs-CZ" sz="1400" dirty="0" smtClean="0"/>
              <a:t>Rudého práva, </a:t>
            </a:r>
            <a:r>
              <a:rPr lang="cs-CZ" sz="1400" dirty="0"/>
              <a:t>nezištně nabízejícího novinářskou spolupráci  jakémusi Václavu Havlovi.</a:t>
            </a:r>
          </a:p>
          <a:p>
            <a:r>
              <a:rPr lang="cs-CZ" sz="1400" dirty="0"/>
              <a:t>Některé věci zkrátka nejdou dohromady.  Vyčítat prodejci </a:t>
            </a:r>
            <a:r>
              <a:rPr lang="cs-CZ" sz="1400" dirty="0" smtClean="0"/>
              <a:t>závislos</a:t>
            </a:r>
            <a:r>
              <a:rPr lang="cs-CZ" sz="1400" dirty="0"/>
              <a:t>t na podmínkách odbytu je nesmysl. </a:t>
            </a:r>
          </a:p>
          <a:p>
            <a:endParaRPr lang="cs-CZ" sz="1400" dirty="0" smtClean="0"/>
          </a:p>
          <a:p>
            <a:r>
              <a:rPr lang="cs-CZ" sz="1400" dirty="0" smtClean="0"/>
              <a:t>                                                                                                                               Vít Urban , časopis Týden 2000 </a:t>
            </a:r>
          </a:p>
          <a:p>
            <a:pPr marL="342900" indent="-342900">
              <a:buAutoNum type="arabicPeriod"/>
            </a:pPr>
            <a:r>
              <a:rPr lang="cs-CZ" sz="1400" dirty="0" smtClean="0"/>
              <a:t>Pokus se vymyslet titulek článku. </a:t>
            </a:r>
          </a:p>
          <a:p>
            <a:pPr marL="342900" indent="-342900">
              <a:buAutoNum type="arabicPeriod"/>
            </a:pPr>
            <a:r>
              <a:rPr lang="cs-CZ" sz="1400" dirty="0" smtClean="0"/>
              <a:t>Ukázku můžeme zařadit k funkčnímu stylu: a) administrativnímu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b) odbornému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c) publicistickému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d) uměleckému</a:t>
            </a:r>
          </a:p>
          <a:p>
            <a:pPr marL="342900" indent="-342900">
              <a:buAutoNum type="arabicPeriod" startAt="3"/>
            </a:pPr>
            <a:r>
              <a:rPr lang="cs-CZ" sz="1400" dirty="0" smtClean="0"/>
              <a:t>Žánr úryvku  je nejpravděpodobněji :             a)  povídka</a:t>
            </a:r>
          </a:p>
          <a:p>
            <a:r>
              <a:rPr lang="cs-CZ" sz="1400" dirty="0" smtClean="0"/>
              <a:t>                                                                                        b) interview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c)  reportáž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d) sloupek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</a:t>
            </a:r>
            <a:r>
              <a:rPr lang="cs-CZ" dirty="0" smtClean="0"/>
              <a:t>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3528" y="1124744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4. Autor článku věnuje uvedený úryvek     a) kritice novinářů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b)  kritice vydavatelů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c)  kritice redakcí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d)  kritice všech </a:t>
            </a:r>
          </a:p>
          <a:p>
            <a:endParaRPr lang="cs-CZ" sz="1400" dirty="0"/>
          </a:p>
          <a:p>
            <a:r>
              <a:rPr lang="cs-CZ" sz="1400" dirty="0" smtClean="0"/>
              <a:t>   5. Přečtěte si pozorně úryvek od slova „Představa“ … ke slovu „nevěrohodná“.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a) Autor vyjadřuje objektivní pravdu a zároveň ji dokládá.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b) Autor  vyjadřuje objektivní pravdu.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c)  Autor vyjadřuje svůj subjektivní názor.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d) Autor vyjadřuje svůj subjektivní názor, avšak dokládá ho 	                                                                       objektivně platnými skutečnostmi. </a:t>
            </a:r>
          </a:p>
          <a:p>
            <a:endParaRPr lang="cs-CZ" sz="1400" dirty="0"/>
          </a:p>
          <a:p>
            <a:r>
              <a:rPr lang="cs-CZ" sz="1400" dirty="0" smtClean="0"/>
              <a:t>   6. Přečtěte si dále pozorně větu začínající slovem „ Asi … a končící … Havlovi.“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a) Touto větou dokázal autor pravdivost své předchozí věty.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b) Toto přirovnání ( vztahující se k předchozí větě) vystihuje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myšlenku předchozí věty.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c)  Toto přirovnání „nesedí“ – není logické.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d)  Toto přirovnání nemá s předchozí větou nic společného.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484784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77074" y="1693652"/>
            <a:ext cx="40324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77074" y="3212976"/>
            <a:ext cx="403244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zdroje </a:t>
            </a:r>
            <a:endParaRPr lang="cs-CZ" dirty="0"/>
          </a:p>
        </p:txBody>
      </p:sp>
      <p:cxnSp>
        <p:nvCxnSpPr>
          <p:cNvPr id="10" name="Přímá spojnice se šipkou 9"/>
          <p:cNvCxnSpPr>
            <a:stCxn id="4" idx="2"/>
            <a:endCxn id="5" idx="0"/>
          </p:cNvCxnSpPr>
          <p:nvPr/>
        </p:nvCxnSpPr>
        <p:spPr>
          <a:xfrm>
            <a:off x="4493298" y="2341724"/>
            <a:ext cx="0" cy="8712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1921</TotalTime>
  <Words>1205</Words>
  <Application>Microsoft Office PowerPoint</Application>
  <PresentationFormat>Předvádění na obrazovce (4:3)</PresentationFormat>
  <Paragraphs>223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111</cp:revision>
  <cp:lastPrinted>2014-03-04T08:41:59Z</cp:lastPrinted>
  <dcterms:created xsi:type="dcterms:W3CDTF">2010-11-01T23:40:31Z</dcterms:created>
  <dcterms:modified xsi:type="dcterms:W3CDTF">2014-03-04T11:22:38Z</dcterms:modified>
</cp:coreProperties>
</file>