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DAE3"/>
    <a:srgbClr val="00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23D970-C10D-4DFB-92AB-3E556D47FAA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B2A80-D084-43B0-BDE0-2A983644984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2A80-D084-43B0-BDE0-2A9836449845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838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8941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8718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7498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5251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6942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6244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4243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878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1661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8465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2B5F9-8F61-468C-978A-3FAEBC266D5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326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7935115"/>
              </p:ext>
            </p:extLst>
          </p:nvPr>
        </p:nvGraphicFramePr>
        <p:xfrm>
          <a:off x="1431887" y="2204864"/>
          <a:ext cx="6208395" cy="19308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Ročník: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5.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Vzdělávací oblast: 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Vzdělávací obor: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Vlastivěda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Tematický okruh: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Místo, kde žijeme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Téma: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Středočeský </a:t>
                      </a:r>
                      <a:r>
                        <a:rPr lang="cs-CZ" sz="1400" kern="50" baseline="0" dirty="0" smtClean="0">
                          <a:effectLst/>
                        </a:rPr>
                        <a:t>kraj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2397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Jméno autora: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Vytvořeno dne: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10. srpna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Metodický popis,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(anotace):</a:t>
                      </a:r>
                      <a:endParaRPr lang="cs-CZ" sz="1200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</a:t>
                      </a:r>
                      <a:r>
                        <a:rPr lang="cs-CZ" sz="1400" kern="50" baseline="0" dirty="0" smtClean="0">
                          <a:effectLst/>
                        </a:rPr>
                        <a:t> výkladové hodiny  Středočeský kraj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15402" y="4293096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VY_32_INOVACE_06-27</a:t>
            </a:r>
            <a:endParaRPr lang="cs-CZ" sz="3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95536" y="476672"/>
            <a:ext cx="80648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STŘEDOČESKÝ KRAJ</a:t>
            </a:r>
            <a:endParaRPr lang="cs-CZ" sz="72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811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733550"/>
            <a:ext cx="8081389" cy="464777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STŘEDOČESKÝ KRAJ</a:t>
            </a:r>
            <a:endParaRPr lang="cs-CZ" sz="6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92349" y="1733550"/>
            <a:ext cx="5328592" cy="769441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ROZLOHA 11 014 Km</a:t>
            </a:r>
            <a:r>
              <a:rPr lang="cs-CZ" sz="4400" baseline="30000" dirty="0" smtClean="0"/>
              <a:t>2</a:t>
            </a:r>
            <a:endParaRPr lang="cs-CZ" sz="4400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934778"/>
            <a:ext cx="5328592" cy="1446550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POLOHA – JIHOVÝCHOD MORAVY</a:t>
            </a:r>
            <a:endParaRPr lang="cs-CZ" sz="4400" baseline="30000" dirty="0"/>
          </a:p>
        </p:txBody>
      </p:sp>
    </p:spTree>
    <p:extLst>
      <p:ext uri="{BB962C8B-B14F-4D97-AF65-F5344CB8AC3E}">
        <p14:creationId xmlns:p14="http://schemas.microsoft.com/office/powerpoint/2010/main" xmlns="" val="36308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STŘEDOČESKÝ KRAJ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6120680" cy="2908919"/>
          </a:xfrm>
        </p:spPr>
        <p:txBody>
          <a:bodyPr>
            <a:normAutofit/>
          </a:bodyPr>
          <a:lstStyle/>
          <a:p>
            <a:r>
              <a:rPr lang="cs-CZ" dirty="0" smtClean="0"/>
              <a:t>KRAJSKÉ MĚSTO – PRAHA</a:t>
            </a:r>
          </a:p>
          <a:p>
            <a:r>
              <a:rPr lang="cs-CZ" dirty="0" smtClean="0"/>
              <a:t>POČET OBYVATEL – 1 287 277</a:t>
            </a:r>
          </a:p>
          <a:p>
            <a:r>
              <a:rPr lang="cs-CZ" dirty="0" smtClean="0"/>
              <a:t>OKRESY:  </a:t>
            </a:r>
            <a:r>
              <a:rPr lang="cs-CZ" sz="4800" b="1" dirty="0" smtClean="0"/>
              <a:t>12 </a:t>
            </a:r>
            <a:endParaRPr lang="cs-CZ" b="1" dirty="0" smtClean="0"/>
          </a:p>
          <a:p>
            <a:r>
              <a:rPr lang="cs-CZ" dirty="0" smtClean="0"/>
              <a:t>POČET OBCÍ: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28184" y="1196752"/>
            <a:ext cx="2160240" cy="4524315"/>
          </a:xfrm>
          <a:prstGeom prst="rect">
            <a:avLst/>
          </a:prstGeom>
          <a:solidFill>
            <a:srgbClr val="FFFF00">
              <a:alpha val="58000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Benešov</a:t>
            </a:r>
          </a:p>
          <a:p>
            <a:r>
              <a:rPr lang="cs-CZ" sz="2400" b="1" dirty="0" smtClean="0"/>
              <a:t>Beroun</a:t>
            </a:r>
          </a:p>
          <a:p>
            <a:r>
              <a:rPr lang="cs-CZ" sz="2400" b="1" dirty="0" smtClean="0"/>
              <a:t>Kladno </a:t>
            </a:r>
          </a:p>
          <a:p>
            <a:r>
              <a:rPr lang="cs-CZ" sz="2400" b="1" dirty="0" smtClean="0"/>
              <a:t>Kolín</a:t>
            </a:r>
          </a:p>
          <a:p>
            <a:r>
              <a:rPr lang="cs-CZ" sz="2400" b="1" dirty="0" smtClean="0"/>
              <a:t>Kutná Hora</a:t>
            </a:r>
          </a:p>
          <a:p>
            <a:r>
              <a:rPr lang="cs-CZ" sz="2400" b="1" dirty="0" smtClean="0"/>
              <a:t>Mělník</a:t>
            </a:r>
          </a:p>
          <a:p>
            <a:r>
              <a:rPr lang="cs-CZ" sz="2400" b="1" dirty="0" smtClean="0"/>
              <a:t>Mladá Boleslav</a:t>
            </a:r>
          </a:p>
          <a:p>
            <a:r>
              <a:rPr lang="cs-CZ" sz="2400" b="1" dirty="0" smtClean="0"/>
              <a:t>Nymburk</a:t>
            </a:r>
          </a:p>
          <a:p>
            <a:r>
              <a:rPr lang="cs-CZ" sz="2400" b="1" dirty="0" smtClean="0"/>
              <a:t>Praha východ</a:t>
            </a:r>
          </a:p>
          <a:p>
            <a:r>
              <a:rPr lang="cs-CZ" sz="2400" b="1" dirty="0" smtClean="0"/>
              <a:t>Praha západ</a:t>
            </a:r>
          </a:p>
          <a:p>
            <a:r>
              <a:rPr lang="cs-CZ" sz="2400" b="1" dirty="0" smtClean="0"/>
              <a:t>Příbram </a:t>
            </a:r>
          </a:p>
          <a:p>
            <a:r>
              <a:rPr lang="cs-CZ" sz="2400" b="1" dirty="0" smtClean="0"/>
              <a:t>Rakovník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07363" y="5715635"/>
            <a:ext cx="78488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DALŠÍ VELKÁ MĚSTA: Kralupy nad Vltavou, Neratovice, Poděbrady, Sedlčany,…..</a:t>
            </a:r>
          </a:p>
        </p:txBody>
      </p:sp>
    </p:spTree>
    <p:extLst>
      <p:ext uri="{BB962C8B-B14F-4D97-AF65-F5344CB8AC3E}">
        <p14:creationId xmlns:p14="http://schemas.microsoft.com/office/powerpoint/2010/main" xmlns="" val="211129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8421"/>
            <a:ext cx="8229600" cy="1143000"/>
          </a:xfrm>
        </p:spPr>
        <p:txBody>
          <a:bodyPr/>
          <a:lstStyle/>
          <a:p>
            <a:r>
              <a:rPr lang="cs-CZ" b="1" dirty="0" smtClean="0"/>
              <a:t>SYMBOLY KRAJE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13407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ZNAK KRAJE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13407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VLAJKA KRAJE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060848"/>
            <a:ext cx="3670685" cy="442251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645" y="1949580"/>
            <a:ext cx="6971928" cy="46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61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733550"/>
            <a:ext cx="8081389" cy="464777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POVRCH, VODSTVO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1" y="4442336"/>
            <a:ext cx="5652751" cy="1938992"/>
          </a:xfrm>
          <a:prstGeom prst="rect">
            <a:avLst/>
          </a:prstGeom>
          <a:solidFill>
            <a:srgbClr val="FFFF00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400" dirty="0" smtClean="0"/>
              <a:t>Severovýchod – převážně rovinatá Česká tabule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400" dirty="0" smtClean="0"/>
              <a:t>Podél Labe – Polabská nížina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400" dirty="0" smtClean="0"/>
              <a:t>Jihozápad – Brdská vrchovina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400" dirty="0" smtClean="0"/>
              <a:t>Jihovýchod – Středočeská pahorkatina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92303" y="1980123"/>
            <a:ext cx="2428638" cy="440120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Vltava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Labe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Sázava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Berounka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Želivka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Vodní nádrže Švihov, Orlík, Slapy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Jizera</a:t>
            </a:r>
          </a:p>
        </p:txBody>
      </p:sp>
    </p:spTree>
    <p:extLst>
      <p:ext uri="{BB962C8B-B14F-4D97-AF65-F5344CB8AC3E}">
        <p14:creationId xmlns:p14="http://schemas.microsoft.com/office/powerpoint/2010/main" xmlns="" val="300405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/>
              <a:t>Průmysl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112568"/>
          </a:xfrm>
        </p:spPr>
        <p:txBody>
          <a:bodyPr>
            <a:noAutofit/>
          </a:bodyPr>
          <a:lstStyle/>
          <a:p>
            <a:r>
              <a:rPr lang="cs-CZ" sz="2800" dirty="0" smtClean="0"/>
              <a:t>Ložiska černého uhlí – KLADENSKO</a:t>
            </a:r>
          </a:p>
          <a:p>
            <a:endParaRPr lang="cs-CZ" sz="2800" dirty="0" smtClean="0"/>
          </a:p>
          <a:p>
            <a:r>
              <a:rPr lang="cs-CZ" sz="2800" dirty="0" smtClean="0"/>
              <a:t>Těžba vápence – území Českého krasu</a:t>
            </a:r>
          </a:p>
          <a:p>
            <a:endParaRPr lang="cs-CZ" sz="2800" dirty="0" smtClean="0"/>
          </a:p>
          <a:p>
            <a:r>
              <a:rPr lang="cs-CZ" sz="2800" dirty="0" smtClean="0"/>
              <a:t>Rozvinutý potravinářský průmysl</a:t>
            </a:r>
          </a:p>
          <a:p>
            <a:endParaRPr lang="cs-CZ" sz="2800" dirty="0" smtClean="0"/>
          </a:p>
          <a:p>
            <a:r>
              <a:rPr lang="cs-CZ" sz="2800" dirty="0" smtClean="0"/>
              <a:t>Chemický průmysl – Kralupy nad Vltavou, Kolín</a:t>
            </a:r>
          </a:p>
          <a:p>
            <a:endParaRPr lang="cs-CZ" sz="2800" dirty="0" smtClean="0"/>
          </a:p>
          <a:p>
            <a:r>
              <a:rPr lang="cs-CZ" sz="2800" dirty="0" smtClean="0"/>
              <a:t>Automobilový průmysl – Škoda Mladá Boleslav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96302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ZEMĚDĚLSTVÍ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Polabská nížina – nejúrodnější oblast ČR</a:t>
            </a:r>
          </a:p>
          <a:p>
            <a:pPr algn="just"/>
            <a:r>
              <a:rPr lang="cs-CZ" b="1" dirty="0" smtClean="0"/>
              <a:t>Pěstování:</a:t>
            </a:r>
          </a:p>
          <a:p>
            <a:pPr algn="just"/>
            <a:r>
              <a:rPr lang="cs-CZ" dirty="0" smtClean="0"/>
              <a:t>pšenice, </a:t>
            </a:r>
          </a:p>
          <a:p>
            <a:pPr algn="just"/>
            <a:r>
              <a:rPr lang="cs-CZ" dirty="0" smtClean="0"/>
              <a:t>ječmene, </a:t>
            </a:r>
          </a:p>
          <a:p>
            <a:pPr algn="just"/>
            <a:r>
              <a:rPr lang="cs-CZ" dirty="0" smtClean="0"/>
              <a:t>cukrovky, </a:t>
            </a:r>
          </a:p>
          <a:p>
            <a:pPr algn="just"/>
            <a:r>
              <a:rPr lang="cs-CZ" dirty="0" smtClean="0"/>
              <a:t>kukuřice, </a:t>
            </a:r>
          </a:p>
          <a:p>
            <a:pPr algn="just"/>
            <a:r>
              <a:rPr lang="cs-CZ" dirty="0" smtClean="0"/>
              <a:t>n</a:t>
            </a:r>
            <a:r>
              <a:rPr lang="cs-CZ" dirty="0" smtClean="0"/>
              <a:t>ejrůznější </a:t>
            </a:r>
            <a:r>
              <a:rPr lang="cs-CZ" dirty="0" smtClean="0"/>
              <a:t>zeleniny</a:t>
            </a:r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35223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ZAJÍMAVOSTI KRAJE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/>
          <a:lstStyle/>
          <a:p>
            <a:r>
              <a:rPr lang="cs-CZ" dirty="0" smtClean="0"/>
              <a:t>Sídlo krajského úřadu – PRAHA</a:t>
            </a:r>
          </a:p>
          <a:p>
            <a:r>
              <a:rPr lang="cs-CZ" dirty="0" smtClean="0"/>
              <a:t>Hejtman Středočeského kraje je:</a:t>
            </a:r>
          </a:p>
          <a:p>
            <a:r>
              <a:rPr lang="cs-CZ" dirty="0" smtClean="0"/>
              <a:t>MUDr. David Rath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67544" y="4135593"/>
            <a:ext cx="8229600" cy="1900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Chráněné krajinné oblasti zasahující do </a:t>
            </a:r>
            <a:r>
              <a:rPr lang="cs-CZ" dirty="0" err="1" smtClean="0"/>
              <a:t>StřK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CHKO Blaník, CHKO Křivoklátsko, CHKO Český ráj, CHKO Český kras, CHKO Kokořínsko</a:t>
            </a:r>
            <a:endParaRPr lang="cs-CZ" baseline="30000" dirty="0" smtClean="0"/>
          </a:p>
        </p:txBody>
      </p:sp>
    </p:spTree>
    <p:extLst>
      <p:ext uri="{BB962C8B-B14F-4D97-AF65-F5344CB8AC3E}">
        <p14:creationId xmlns:p14="http://schemas.microsoft.com/office/powerpoint/2010/main" xmlns="" val="363303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Národní kulturní památky a jiné zajímavosti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61294" y="2204864"/>
            <a:ext cx="7128791" cy="3970318"/>
          </a:xfrm>
          <a:prstGeom prst="rect">
            <a:avLst/>
          </a:prstGeom>
          <a:solidFill>
            <a:srgbClr val="FFFF00">
              <a:alpha val="38000"/>
            </a:srgb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Hrad Karlštejn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PRAHA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Zámek Průhonice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Lidice – památník obětem války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Koněpruská jeskyně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Český kras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Chrám sv. Barbory – Kutná Hora</a:t>
            </a:r>
          </a:p>
        </p:txBody>
      </p:sp>
    </p:spTree>
    <p:extLst>
      <p:ext uri="{BB962C8B-B14F-4D97-AF65-F5344CB8AC3E}">
        <p14:creationId xmlns:p14="http://schemas.microsoft.com/office/powerpoint/2010/main" xmlns="" val="203197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Národní kulturní památky a jiné zajímavosti</a:t>
            </a:r>
            <a:endParaRPr lang="cs-CZ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1772816"/>
            <a:ext cx="7308304" cy="47960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6352" y="1675102"/>
            <a:ext cx="6198800" cy="489378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706715"/>
            <a:ext cx="6871731" cy="502495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4228" y="1667598"/>
            <a:ext cx="6804248" cy="510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60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46848" cy="562074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Použitá literatura, zdroje: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400600"/>
          </a:xfrm>
        </p:spPr>
        <p:txBody>
          <a:bodyPr>
            <a:noAutofit/>
          </a:bodyPr>
          <a:lstStyle/>
          <a:p>
            <a:r>
              <a:rPr lang="cs-CZ" sz="1400" dirty="0"/>
              <a:t>Soubor:2004 </a:t>
            </a:r>
            <a:r>
              <a:rPr lang="cs-CZ" sz="1400" dirty="0" err="1"/>
              <a:t>Stredocesky</a:t>
            </a:r>
            <a:r>
              <a:rPr lang="cs-CZ" sz="1400" dirty="0"/>
              <a:t> kraj.PNG.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&lt;http://cs.wikipedia.org/wiki/Soubor:2004_Stredocesky_kraj.PNG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Soubor:Central</a:t>
            </a:r>
            <a:r>
              <a:rPr lang="cs-CZ" sz="1400" dirty="0"/>
              <a:t> Bohemian Region </a:t>
            </a:r>
            <a:r>
              <a:rPr lang="cs-CZ" sz="1400" dirty="0" err="1"/>
              <a:t>CoA</a:t>
            </a:r>
            <a:r>
              <a:rPr lang="cs-CZ" sz="1400" dirty="0"/>
              <a:t> </a:t>
            </a:r>
            <a:r>
              <a:rPr lang="cs-CZ" sz="1400" dirty="0" err="1"/>
              <a:t>CZ.svg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Soubor:Central_Bohemian_Region_CoA_CZ.svg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Soubor:Flag</a:t>
            </a:r>
            <a:r>
              <a:rPr lang="cs-CZ" sz="1400" dirty="0"/>
              <a:t> </a:t>
            </a:r>
            <a:r>
              <a:rPr lang="cs-CZ" sz="1400" dirty="0" err="1"/>
              <a:t>of</a:t>
            </a:r>
            <a:r>
              <a:rPr lang="cs-CZ" sz="1400" dirty="0"/>
              <a:t> </a:t>
            </a:r>
            <a:r>
              <a:rPr lang="cs-CZ" sz="1400" dirty="0" err="1"/>
              <a:t>Central</a:t>
            </a:r>
            <a:r>
              <a:rPr lang="cs-CZ" sz="1400" dirty="0"/>
              <a:t> Bohemian </a:t>
            </a:r>
            <a:r>
              <a:rPr lang="cs-CZ" sz="1400" dirty="0" err="1"/>
              <a:t>Region.svg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Soubor:Flag_of_Central_Bohemian_Region.svg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Soubor:Franti%C5%A1ek </a:t>
            </a:r>
            <a:r>
              <a:rPr lang="cs-CZ" sz="1400" dirty="0"/>
              <a:t>Xaver </a:t>
            </a:r>
            <a:r>
              <a:rPr lang="cs-CZ" sz="1400" dirty="0" err="1"/>
              <a:t>Sandmann</a:t>
            </a:r>
            <a:r>
              <a:rPr lang="cs-CZ" sz="1400" dirty="0"/>
              <a:t> %28Franz Xaver Sandmann%29, Karl%C5%AFv Most, pam%C3%A1tn%C3%A1 l%C3%ADpa.jpg.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&lt;http://cs.wikipedia.org/wiki/Soubor:Franti%C5%A1ek_Xaver_Sandmann_%28Franz_Xaver_Sandmann%29,_Karl%C5%AFv_Most,_pam%C3%A1tn%C3%A1_l%C3%ADpa.jpg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Soubor:FFridrich</a:t>
            </a:r>
            <a:r>
              <a:rPr lang="cs-CZ" sz="1400" dirty="0"/>
              <a:t>, Karl%C5%A1tejn.jpg.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&lt;http://cs.wikipedia.org/wiki/Soubor:FFridrich,_Karl%C5%A1tejn.jpg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Soubor:Lidice</a:t>
            </a:r>
            <a:r>
              <a:rPr lang="cs-CZ" sz="1400" dirty="0"/>
              <a:t> CZ </a:t>
            </a:r>
            <a:r>
              <a:rPr lang="cs-CZ" sz="1400" dirty="0" err="1"/>
              <a:t>new</a:t>
            </a:r>
            <a:r>
              <a:rPr lang="cs-CZ" sz="1400" dirty="0"/>
              <a:t> Lidice </a:t>
            </a:r>
            <a:r>
              <a:rPr lang="cs-CZ" sz="1400" dirty="0" err="1"/>
              <a:t>municipal</a:t>
            </a:r>
            <a:r>
              <a:rPr lang="cs-CZ" sz="1400" dirty="0"/>
              <a:t> office.JPG.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Soubor:Lidice_CZ_new_Lidice_municipal_office.JPG</a:t>
            </a:r>
            <a:r>
              <a:rPr lang="cs-CZ" sz="1400" dirty="0" smtClean="0"/>
              <a:t>&gt;.</a:t>
            </a:r>
          </a:p>
          <a:p>
            <a:r>
              <a:rPr lang="cs-CZ" sz="1400" dirty="0"/>
              <a:t>Soubor:Groll09.jpg.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2011-08-10]. </a:t>
            </a:r>
            <a:r>
              <a:rPr lang="cs-CZ" sz="1400" dirty="0"/>
              <a:t>Dostupné z WWW: &lt;http://cs.wikipedia.org/wiki/Soubor:Groll09.jpg&gt;.</a:t>
            </a:r>
          </a:p>
        </p:txBody>
      </p:sp>
    </p:spTree>
    <p:extLst>
      <p:ext uri="{BB962C8B-B14F-4D97-AF65-F5344CB8AC3E}">
        <p14:creationId xmlns:p14="http://schemas.microsoft.com/office/powerpoint/2010/main" xmlns="" val="41007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282</Words>
  <Application>Microsoft Office PowerPoint</Application>
  <PresentationFormat>Předvádění na obrazovce (4:3)</PresentationFormat>
  <Paragraphs>109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STŘEDOČESKÝ KRAJ</vt:lpstr>
      <vt:lpstr>STŘEDOČESKÝ KRAJ</vt:lpstr>
      <vt:lpstr>SYMBOLY KRAJE</vt:lpstr>
      <vt:lpstr>POVRCH, VODSTVO</vt:lpstr>
      <vt:lpstr>Průmysl</vt:lpstr>
      <vt:lpstr>ZEMĚDĚLSTVÍ</vt:lpstr>
      <vt:lpstr>ZAJÍMAVOSTI KRAJE</vt:lpstr>
      <vt:lpstr>Národní kulturní památky a jiné zajímavosti</vt:lpstr>
      <vt:lpstr>Národní kulturní památky a jiné zajímavosti</vt:lpstr>
      <vt:lpstr>Použitá literatura,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74</cp:revision>
  <dcterms:created xsi:type="dcterms:W3CDTF">2011-12-09T17:34:54Z</dcterms:created>
  <dcterms:modified xsi:type="dcterms:W3CDTF">2012-03-27T14:58:59Z</dcterms:modified>
</cp:coreProperties>
</file>