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6" r:id="rId3"/>
    <p:sldId id="281" r:id="rId4"/>
    <p:sldId id="282" r:id="rId5"/>
    <p:sldId id="292" r:id="rId6"/>
    <p:sldId id="283" r:id="rId7"/>
    <p:sldId id="284" r:id="rId8"/>
    <p:sldId id="285" r:id="rId9"/>
    <p:sldId id="294" r:id="rId10"/>
    <p:sldId id="295" r:id="rId11"/>
    <p:sldId id="302" r:id="rId12"/>
    <p:sldId id="296" r:id="rId13"/>
    <p:sldId id="297" r:id="rId14"/>
    <p:sldId id="298" r:id="rId15"/>
    <p:sldId id="299" r:id="rId16"/>
    <p:sldId id="300" r:id="rId17"/>
    <p:sldId id="303" r:id="rId18"/>
    <p:sldId id="301" r:id="rId19"/>
    <p:sldId id="275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9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24.2.2014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mobilrevue.cz/obrazek/510baf23da971/11a-rear.jpg" TargetMode="External"/><Relationship Id="rId13" Type="http://schemas.openxmlformats.org/officeDocument/2006/relationships/hyperlink" Target="http://www.cad.cz/images/stories/clanky/2013/01/off-road06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new-actros.trucks-mercedes-benz.com/media/common/images/zoom/driving-dynamics_powertrain_hypoid-rear-axle@2x.jpg" TargetMode="External"/><Relationship Id="rId12" Type="http://schemas.openxmlformats.org/officeDocument/2006/relationships/hyperlink" Target="http://cs.autolexicon.net/obr_clanky/cs_panhard_004.jpg" TargetMode="External"/><Relationship Id="rId17" Type="http://schemas.openxmlformats.org/officeDocument/2006/relationships/hyperlink" Target="http://www.automobilrevue.cz/obrazek/524437f57a521/reseni-podvozku.jpg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cs.autolexicon.net/obr_clanky/cs_klikova_naprava_002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atra.cz/cache/images/galleryPreviewBig/02_naprava-t810_predni.png" TargetMode="External"/><Relationship Id="rId11" Type="http://schemas.openxmlformats.org/officeDocument/2006/relationships/hyperlink" Target="http://cs.autolexicon.net/obr_clanky/cs_panhard_001.jpg" TargetMode="External"/><Relationship Id="rId5" Type="http://schemas.openxmlformats.org/officeDocument/2006/relationships/hyperlink" Target="http://www.lafliberec.cz/laf/UserFiles/Image/610v.JPG" TargetMode="External"/><Relationship Id="rId15" Type="http://schemas.openxmlformats.org/officeDocument/2006/relationships/hyperlink" Target="http://cs.autolexicon.net/obr_clanky/cs_klikova_naprava_003.jpg" TargetMode="External"/><Relationship Id="rId10" Type="http://schemas.openxmlformats.org/officeDocument/2006/relationships/hyperlink" Target="http://cs.autolexicon.net/obr_clanky/cs_wattuv_primovod_001.jpg" TargetMode="External"/><Relationship Id="rId4" Type="http://schemas.openxmlformats.org/officeDocument/2006/relationships/hyperlink" Target="http://www.autickar.cz/files/clanky/clanek-4747-1389451143.jpg" TargetMode="External"/><Relationship Id="rId9" Type="http://schemas.openxmlformats.org/officeDocument/2006/relationships/hyperlink" Target="http://cs.autolexicon.net/obr_clanky/cs_klikova_naprava_008.jpg" TargetMode="External"/><Relationship Id="rId14" Type="http://schemas.openxmlformats.org/officeDocument/2006/relationships/hyperlink" Target="http://www.autouaz.cz/get.php?id=40&amp;s=x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10767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Nápravy tuhé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závěs kola, tuhá náprava, výkyvná náprava, nápravnice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Nápravy tuhé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VY_32_INOVACE_14_269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 tIns="360000"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dirty="0" smtClean="0"/>
              <a:t>Nápravy </a:t>
            </a:r>
            <a:r>
              <a:rPr lang="cs-CZ" sz="3200" dirty="0"/>
              <a:t>tuhé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pl-PL" sz="3100" dirty="0"/>
              <a:t/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361950" indent="-361950">
              <a:buNone/>
            </a:pPr>
            <a:r>
              <a:rPr lang="cs-CZ" sz="2400" dirty="0" smtClean="0"/>
              <a:t>Kola tuhé nápravy jsou spojena do jednoho, celku pomocí:</a:t>
            </a:r>
          </a:p>
          <a:p>
            <a:r>
              <a:rPr lang="cs-CZ" sz="2000" dirty="0" smtClean="0"/>
              <a:t>nápravnice – většinou řídící přední nápravy</a:t>
            </a:r>
          </a:p>
          <a:p>
            <a:r>
              <a:rPr lang="cs-CZ" sz="2000" dirty="0" smtClean="0"/>
              <a:t>tuhého mostu (mostová náprava) – hnací zadní/přední – řídící</a:t>
            </a:r>
          </a:p>
          <a:p>
            <a:pPr marL="0" indent="0">
              <a:buNone/>
            </a:pPr>
            <a:endParaRPr lang="cs-CZ" sz="2200" i="1" u="sng" dirty="0" smtClean="0"/>
          </a:p>
          <a:p>
            <a:pPr marL="0" indent="0">
              <a:buNone/>
            </a:pPr>
            <a:r>
              <a:rPr lang="cs-CZ" sz="2200" i="1" u="sng" dirty="0" smtClean="0"/>
              <a:t>Výhody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jednoduchá výroba</a:t>
            </a:r>
          </a:p>
          <a:p>
            <a:r>
              <a:rPr lang="cs-CZ" sz="2000" dirty="0" smtClean="0"/>
              <a:t>nízká pořizovací cena</a:t>
            </a:r>
          </a:p>
          <a:p>
            <a:r>
              <a:rPr lang="cs-CZ" sz="2000" dirty="0" smtClean="0"/>
              <a:t>snadná opravitelnost</a:t>
            </a:r>
          </a:p>
          <a:p>
            <a:r>
              <a:rPr lang="cs-CZ" sz="2000" dirty="0" smtClean="0"/>
              <a:t>snáší poměrně velké zatížení</a:t>
            </a:r>
          </a:p>
          <a:p>
            <a:r>
              <a:rPr lang="cs-CZ" sz="2000" dirty="0" smtClean="0"/>
              <a:t>poměrně snadné umístění nápravy v konstrukci vozidla, zejména u vozidel s rámem</a:t>
            </a:r>
          </a:p>
          <a:p>
            <a:r>
              <a:rPr lang="cs-CZ" sz="2000" dirty="0"/>
              <a:t>není </a:t>
            </a:r>
            <a:r>
              <a:rPr lang="cs-CZ" sz="2000" dirty="0" smtClean="0"/>
              <a:t>možná </a:t>
            </a:r>
            <a:r>
              <a:rPr lang="cs-CZ" sz="2000" dirty="0"/>
              <a:t>změna </a:t>
            </a:r>
            <a:r>
              <a:rPr lang="cs-CZ" sz="2000" dirty="0" smtClean="0"/>
              <a:t>rozchodu</a:t>
            </a:r>
          </a:p>
          <a:p>
            <a:r>
              <a:rPr lang="cs-CZ" sz="2000" dirty="0" smtClean="0"/>
              <a:t>náprava </a:t>
            </a:r>
            <a:r>
              <a:rPr lang="cs-CZ" sz="2000" dirty="0"/>
              <a:t>je odpružena jako celek vzhledem k </a:t>
            </a:r>
            <a:r>
              <a:rPr lang="cs-CZ" sz="2000" dirty="0" smtClean="0"/>
              <a:t>vozidlu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 tIns="360000"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Nápravy </a:t>
            </a:r>
            <a:r>
              <a:rPr lang="cs-CZ" sz="3600" dirty="0"/>
              <a:t>tuhé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Nevýhody</a:t>
            </a:r>
            <a:r>
              <a:rPr lang="cs-CZ" sz="2200" dirty="0" smtClean="0"/>
              <a:t>:</a:t>
            </a:r>
          </a:p>
          <a:p>
            <a:r>
              <a:rPr lang="cs-CZ" sz="2000" dirty="0" smtClean="0"/>
              <a:t>velká hmotnost nápravy a tím velká část neodpružených hmot, které nejsou vhodné pro stabilitu vozidla při jízdě</a:t>
            </a:r>
          </a:p>
          <a:p>
            <a:r>
              <a:rPr lang="cs-CZ" sz="2000" dirty="0"/>
              <a:t>poskakování vozidla po nerovnostech </a:t>
            </a:r>
            <a:r>
              <a:rPr lang="cs-CZ" sz="2000" dirty="0" smtClean="0"/>
              <a:t>vozovky (vysoké nároky na tlumení)</a:t>
            </a:r>
          </a:p>
          <a:p>
            <a:r>
              <a:rPr lang="cs-CZ" sz="2000" dirty="0"/>
              <a:t>u hnacích náprav se rázy přenášejí na rotační </a:t>
            </a:r>
            <a:r>
              <a:rPr lang="cs-CZ" sz="2000" dirty="0" smtClean="0"/>
              <a:t>části, které </a:t>
            </a:r>
            <a:r>
              <a:rPr lang="cs-CZ" sz="2000" dirty="0"/>
              <a:t>jsou součástí nápravy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547" y="3541435"/>
            <a:ext cx="6477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Nápravy </a:t>
            </a:r>
            <a:r>
              <a:rPr lang="cs-CZ" sz="3600" dirty="0"/>
              <a:t>tuhé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tuhých náprav</a:t>
            </a:r>
          </a:p>
          <a:p>
            <a:pPr>
              <a:buNone/>
            </a:pPr>
            <a:r>
              <a:rPr lang="cs-CZ" sz="2400" i="1" u="sng" dirty="0" smtClean="0"/>
              <a:t>Dle konstrukce</a:t>
            </a:r>
            <a:r>
              <a:rPr lang="cs-CZ" sz="2400" i="1" dirty="0" smtClean="0"/>
              <a:t>:</a:t>
            </a:r>
            <a:endParaRPr lang="cs-CZ" sz="2400" i="1" u="sng" dirty="0"/>
          </a:p>
          <a:p>
            <a:r>
              <a:rPr lang="cs-CZ" sz="2200" dirty="0" smtClean="0"/>
              <a:t>tuhé (pevné) -			</a:t>
            </a:r>
            <a:r>
              <a:rPr lang="cs-CZ" sz="2000" dirty="0" smtClean="0"/>
              <a:t>rozvidlená</a:t>
            </a:r>
          </a:p>
          <a:p>
            <a:pPr marL="800100" lvl="2" indent="0">
              <a:buNone/>
            </a:pPr>
            <a:r>
              <a:rPr lang="cs-CZ" sz="2000" dirty="0"/>
              <a:t>		</a:t>
            </a:r>
            <a:r>
              <a:rPr lang="cs-CZ" sz="2000" dirty="0" smtClean="0"/>
              <a:t>přední tuhá náprava 	nerozvidlená</a:t>
            </a:r>
          </a:p>
          <a:p>
            <a:pPr marL="800100" lvl="2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zadní vlečené</a:t>
            </a:r>
          </a:p>
          <a:p>
            <a:pPr marL="0" indent="0">
              <a:buNone/>
            </a:pPr>
            <a:r>
              <a:rPr lang="cs-CZ" sz="2000" dirty="0" smtClean="0"/>
              <a:t>		zadní hnací</a:t>
            </a:r>
          </a:p>
          <a:p>
            <a:pPr marL="0" indent="0">
              <a:buNone/>
            </a:pPr>
            <a:r>
              <a:rPr lang="cs-CZ" sz="2000" dirty="0" smtClean="0"/>
              <a:t>		přední </a:t>
            </a:r>
            <a:r>
              <a:rPr lang="cs-CZ" sz="2000" dirty="0"/>
              <a:t>řídící a hnací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Přední tuhá náprava využívá nápravnice, která může být na koncích: 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rozvidlená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nerozvidlená</a:t>
            </a:r>
          </a:p>
          <a:p>
            <a:pPr marL="0" indent="0">
              <a:buNone/>
            </a:pPr>
            <a:r>
              <a:rPr lang="cs-CZ" sz="2000" dirty="0" smtClean="0"/>
              <a:t>Odpružení bývá většinou pomocí listových per – jednolistých/vícelistých, což velmi usnadňuje vedení nápravy v příčném i podélném směru, není většinou potřeba dalších konstrukčních úprav pro přenos trakčních, suvných a brzdných sil.</a:t>
            </a:r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361950" indent="-36195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719071" y="2570551"/>
            <a:ext cx="505158" cy="351692"/>
          </a:xfrm>
          <a:prstGeom prst="straightConnector1">
            <a:avLst/>
          </a:prstGeom>
          <a:ln w="190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719071" y="2922243"/>
            <a:ext cx="505158" cy="0"/>
          </a:xfrm>
          <a:prstGeom prst="straightConnector1">
            <a:avLst/>
          </a:prstGeom>
          <a:ln w="190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i="1" u="sng" dirty="0" smtClean="0"/>
              <a:t>Přední - řídící tuhá náprava (nehnaná)</a:t>
            </a:r>
          </a:p>
          <a:p>
            <a:pPr marL="0" indent="0" algn="just">
              <a:buNone/>
            </a:pPr>
            <a:r>
              <a:rPr lang="cs-CZ" sz="2000" dirty="0" smtClean="0"/>
              <a:t>Nápravnice má na obou koncích zakulacení, kterým prochází čep, na kterém je uložena rozvidlená těhlice, která umožní natáčení kola. Opakem je nápravnice rozvidlená, kdy čep prochází oky rozvidlení a těhlice má zakulacený nástavec s dírou, kterou prochází čep a obě části spojuje.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00" y="3348000"/>
            <a:ext cx="7701485" cy="3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432772" y="4591183"/>
            <a:ext cx="645835" cy="236593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090971" y="4827776"/>
            <a:ext cx="748145" cy="115100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/>
          <a:lstStyle/>
          <a:p>
            <a:pPr marL="0" indent="0">
              <a:buNone/>
            </a:pPr>
            <a:r>
              <a:rPr lang="cs-CZ" sz="2200" i="1" u="sng" dirty="0" smtClean="0"/>
              <a:t>Tuhá přední náprava (hnací)</a:t>
            </a:r>
          </a:p>
          <a:p>
            <a:pPr marL="0" indent="0">
              <a:buNone/>
            </a:pPr>
            <a:r>
              <a:rPr lang="cs-CZ" sz="2000" dirty="0" smtClean="0"/>
              <a:t>Mostová náprava pro nákladní automobily hnací, k mostu je připevněna rozvodovka, která pomocí hřídelí, kloubů a ozubených kol pohání kola. Zdvojený křížový kloub nebo „homokinetický kloub“ umožňuje natáčení předních kol do rejdů. </a:t>
            </a:r>
            <a:endParaRPr lang="cs-CZ" sz="2000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2" t="10601" r="2739" b="17156"/>
          <a:stretch/>
        </p:blipFill>
        <p:spPr bwMode="auto">
          <a:xfrm>
            <a:off x="1188000" y="3132000"/>
            <a:ext cx="6712808" cy="34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86400" y="5774148"/>
            <a:ext cx="123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Tatra T-810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Tuhá zadní náprava (hnací)</a:t>
            </a:r>
          </a:p>
          <a:p>
            <a:pPr marL="0" indent="0">
              <a:buNone/>
            </a:pPr>
            <a:r>
              <a:rPr lang="cs-CZ" sz="2000" dirty="0" smtClean="0"/>
              <a:t>Zadní hnací tuhá náprava MB Actros s hypoidní rozvodovkou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0" t="7939" r="6102" b="19970"/>
          <a:stretch/>
        </p:blipFill>
        <p:spPr bwMode="auto">
          <a:xfrm>
            <a:off x="720000" y="2922242"/>
            <a:ext cx="7724279" cy="36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Tuhá zadní náprava (hnaná)</a:t>
            </a:r>
          </a:p>
          <a:p>
            <a:pPr marL="0" indent="0">
              <a:buNone/>
            </a:pPr>
            <a:r>
              <a:rPr lang="cs-CZ" sz="2000" dirty="0" smtClean="0"/>
              <a:t>Zadní </a:t>
            </a:r>
            <a:r>
              <a:rPr lang="cs-CZ" sz="2000" dirty="0" smtClean="0"/>
              <a:t>hnaná </a:t>
            </a:r>
            <a:r>
              <a:rPr lang="cs-CZ" sz="2000" dirty="0" smtClean="0"/>
              <a:t>tuhá náprava Ford Transit Custom.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Konstrukce: nosník (nápravnice) na jehož koncích jsou připevněny čepy s náboji kol a brzdy. Pérování je pomocí listových per, která jako jediný prvek pérování vedou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nápravu. Tlumení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pomocí tlumičů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šikmo uložených.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7" t="13963" r="3989" b="11393"/>
          <a:stretch/>
        </p:blipFill>
        <p:spPr bwMode="auto">
          <a:xfrm>
            <a:off x="2583894" y="2872900"/>
            <a:ext cx="5943982" cy="36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723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Tuhá zadní náprava (hnaná) kliková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Zadní </a:t>
            </a:r>
            <a:r>
              <a:rPr lang="cs-CZ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kliková náprava </a:t>
            </a: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Wattovým přímovodem - Opel Zafira </a:t>
            </a: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Tourer.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Tuhá zadní náprava kliková, s vlečenými rameny, na kterých jsou připevněny čepy s náboji a brzdami. Nosník nápravy je dutý, což umožňuje částečnou torzi (zkroucení) při propérování. Odpružení vinutými pružinami,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které nemohou vést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nápravu, proto je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připevněna pomocí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úchytů se silentbloky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ke karoserii. Boční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posun nápravy je vyře-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šen pomocí Wattova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přímovodu. Tlumení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tlumiči, připevněnými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ve svislém směru.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6" t="10588" r="7443" b="17151"/>
          <a:stretch/>
        </p:blipFill>
        <p:spPr bwMode="auto">
          <a:xfrm>
            <a:off x="3096000" y="3384000"/>
            <a:ext cx="5413835" cy="30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549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Tuhá zadní náprava (hnaná) kliková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 </a:t>
            </a:r>
            <a:endParaRPr lang="cs-CZ" sz="2000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90027" y="2689957"/>
            <a:ext cx="4625753" cy="2645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60" y="2146356"/>
            <a:ext cx="3271580" cy="4179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Wattův přímovod </a:t>
            </a:r>
            <a:r>
              <a:rPr lang="cs-CZ" sz="2400" dirty="0" smtClean="0"/>
              <a:t> </a:t>
            </a:r>
            <a:r>
              <a:rPr lang="cs-CZ" sz="2000" dirty="0" smtClean="0"/>
              <a:t>je mechanismus, který je využíván k </a:t>
            </a:r>
            <a:r>
              <a:rPr lang="cs-CZ" sz="2000" dirty="0"/>
              <a:t>příčnému vedení zadní tuhé </a:t>
            </a:r>
            <a:r>
              <a:rPr lang="cs-CZ" sz="2000" dirty="0" smtClean="0"/>
              <a:t>nápravy. Funkce </a:t>
            </a:r>
            <a:r>
              <a:rPr lang="cs-CZ" sz="2000" dirty="0"/>
              <a:t>celého </a:t>
            </a:r>
            <a:r>
              <a:rPr lang="cs-CZ" sz="2000" dirty="0" smtClean="0"/>
              <a:t>mechanismu, </a:t>
            </a:r>
            <a:r>
              <a:rPr lang="cs-CZ" sz="2000" dirty="0"/>
              <a:t>je umožnit rovné přímé vedení s možností přenosu bočních </a:t>
            </a:r>
            <a:r>
              <a:rPr lang="cs-CZ" sz="2000" dirty="0" smtClean="0"/>
              <a:t>sil na nápravu od kol, při průjezdu zatáčkou. Většinou se používá u odpružení vinutými pružinami.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901" y="3497740"/>
            <a:ext cx="6758085" cy="2784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Panhardská tyč </a:t>
            </a:r>
            <a:r>
              <a:rPr lang="cs-CZ" sz="2400" dirty="0" smtClean="0"/>
              <a:t> </a:t>
            </a:r>
            <a:r>
              <a:rPr lang="cs-CZ" sz="2000" dirty="0" smtClean="0"/>
              <a:t>slouží </a:t>
            </a:r>
            <a:r>
              <a:rPr lang="cs-CZ" sz="2000" dirty="0"/>
              <a:t>k příčnému vedení tuhé </a:t>
            </a:r>
            <a:r>
              <a:rPr lang="cs-CZ" sz="2000" dirty="0" smtClean="0"/>
              <a:t>nápravy odpružené vinutými pružinami. V současnosti se používá hlavně </a:t>
            </a:r>
            <a:r>
              <a:rPr lang="cs-CZ" sz="2000" dirty="0"/>
              <a:t>u lehkých nákladních automobilů a terénních vozidel. </a:t>
            </a:r>
            <a:endParaRPr lang="cs-CZ" sz="2000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5" t="3442" r="7355" b="4210"/>
          <a:stretch/>
        </p:blipFill>
        <p:spPr bwMode="auto">
          <a:xfrm>
            <a:off x="4866142" y="2186887"/>
            <a:ext cx="3683177" cy="2253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19" y="4350199"/>
            <a:ext cx="4987636" cy="2317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Tuhá náprava hnací jednodílná (mostová)</a:t>
            </a:r>
          </a:p>
          <a:p>
            <a:pPr marL="0" indent="0">
              <a:buNone/>
            </a:pPr>
            <a:r>
              <a:rPr lang="cs-CZ" sz="2000" dirty="0" smtClean="0"/>
              <a:t>Používá se u osobních automobilů nebo u lehkých užitkových vozidel, slangově se jí říká „BANJO“.</a:t>
            </a:r>
          </a:p>
          <a:p>
            <a:pPr marL="0" indent="0">
              <a:buNone/>
            </a:pPr>
            <a:r>
              <a:rPr lang="cs-CZ" sz="2000" dirty="0" smtClean="0"/>
              <a:t>Materiál pro výrobu jsou dva výlisky plechu podélně svařené, který tvoří most nápravy. Tloušťka plechu </a:t>
            </a:r>
            <a:r>
              <a:rPr lang="cs-CZ" sz="2000" dirty="0" smtClean="0"/>
              <a:t>je navržena podle </a:t>
            </a:r>
            <a:r>
              <a:rPr lang="cs-CZ" sz="2000" dirty="0" smtClean="0"/>
              <a:t>zatížení nápravy. Ve středu nápravy je umístěna rozvodovka. Na mostu jsou vytvořeny plochy pro uložení pružících prvků a uchycení pro tlumiče.</a:t>
            </a:r>
            <a:endParaRPr lang="cs-CZ" sz="2000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4114800" y="4584939"/>
            <a:ext cx="966158" cy="979099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82815" y="4934309"/>
            <a:ext cx="1431985" cy="2760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80958" y="4934309"/>
            <a:ext cx="1371600" cy="2760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952000" y="4860000"/>
            <a:ext cx="360000" cy="7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flipV="1">
            <a:off x="5832000" y="4860001"/>
            <a:ext cx="360000" cy="7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92000" y="4680000"/>
            <a:ext cx="301925" cy="57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2124000" y="4140000"/>
            <a:ext cx="540000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80000" y="4140000"/>
            <a:ext cx="540000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2268000" y="4140000"/>
            <a:ext cx="0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520000" y="4140000"/>
            <a:ext cx="1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6624000" y="4140000"/>
            <a:ext cx="1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883879" y="4140000"/>
            <a:ext cx="0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Tuhá náprava hnací vícedílná (mostová)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Používá se u nákladních automobilů kategorie N₂; N₃.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Materiál pro výrobu jsou odlitky litiny nebo ocelolitiny, které tvoří most nápravy. Tloušťka odlitku </a:t>
            </a:r>
            <a:r>
              <a:rPr lang="cs-CZ" sz="2000" dirty="0" smtClean="0"/>
              <a:t>je navržena </a:t>
            </a:r>
            <a:r>
              <a:rPr lang="cs-CZ" sz="2000" dirty="0" smtClean="0"/>
              <a:t>podle zatížení nápravy. Ve středu nápravy je umístěna rozvodovka, na níž jsou připevněny nohavice s náboji kol, na těch mohou být redukce pro zvýšení trakční síly. Na mostu jsou vytvořeny plochy pro uložení pružících prvků, uchycení tlumičů a stabilizátoru popř. podélné vedení nápravy.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808000" y="4934309"/>
            <a:ext cx="1188000" cy="2760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84000" y="4934309"/>
            <a:ext cx="1152000" cy="2760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952000" y="4860000"/>
            <a:ext cx="360000" cy="7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flipV="1">
            <a:off x="5832000" y="4860001"/>
            <a:ext cx="360000" cy="7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92000" y="4680000"/>
            <a:ext cx="301925" cy="57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2124000" y="4140000"/>
            <a:ext cx="540000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80000" y="4140000"/>
            <a:ext cx="540000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2268000" y="4140000"/>
            <a:ext cx="0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520000" y="4140000"/>
            <a:ext cx="1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6624000" y="4140000"/>
            <a:ext cx="1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883879" y="4140000"/>
            <a:ext cx="0" cy="1800000"/>
          </a:xfrm>
          <a:prstGeom prst="line">
            <a:avLst/>
          </a:prstGeom>
          <a:ln w="50800" cmpd="tri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122000" y="4500000"/>
            <a:ext cx="936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93215" y="4787660"/>
            <a:ext cx="128786" cy="5865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58000" y="4787660"/>
            <a:ext cx="118800" cy="5865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9" name="Přímá spojnice 18"/>
          <p:cNvCxnSpPr>
            <a:stCxn id="14" idx="0"/>
            <a:endCxn id="14" idx="2"/>
          </p:cNvCxnSpPr>
          <p:nvPr/>
        </p:nvCxnSpPr>
        <p:spPr>
          <a:xfrm>
            <a:off x="4057608" y="4787660"/>
            <a:ext cx="0" cy="586597"/>
          </a:xfrm>
          <a:prstGeom prst="line">
            <a:avLst/>
          </a:prstGeom>
          <a:ln w="158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6" idx="0"/>
          </p:cNvCxnSpPr>
          <p:nvPr/>
        </p:nvCxnSpPr>
        <p:spPr>
          <a:xfrm>
            <a:off x="5117400" y="4787660"/>
            <a:ext cx="0" cy="586597"/>
          </a:xfrm>
          <a:prstGeom prst="line">
            <a:avLst/>
          </a:prstGeom>
          <a:ln w="158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000" y="4787660"/>
            <a:ext cx="1524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600" y="4772983"/>
            <a:ext cx="1524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2736000" y="4787660"/>
            <a:ext cx="0" cy="612000"/>
          </a:xfrm>
          <a:prstGeom prst="line">
            <a:avLst/>
          </a:prstGeom>
          <a:ln w="158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027" idx="0"/>
            <a:endCxn id="1027" idx="2"/>
          </p:cNvCxnSpPr>
          <p:nvPr/>
        </p:nvCxnSpPr>
        <p:spPr>
          <a:xfrm>
            <a:off x="6403800" y="4772983"/>
            <a:ext cx="0" cy="615950"/>
          </a:xfrm>
          <a:prstGeom prst="line">
            <a:avLst/>
          </a:prstGeom>
          <a:ln w="158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1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200" dirty="0" smtClean="0"/>
              <a:t>Porovnání tuhých náprav z hlediska průchodnosti ( světlé výšky) změny je dosaženo vložením reduktoru, který zvýší sílu trakce na kola a průchodnost v terénu.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000" y="4068000"/>
            <a:ext cx="6579686" cy="237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559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6422" y="1473605"/>
            <a:ext cx="7920000" cy="50400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/>
              <a:t>Porovnání tuhých náprav z hlediska průchodnosti ( světlé výšky) změny je dosaženo vložením reduktoru, který zvýší sílu trakce na kola a průchodnost v terénu</a:t>
            </a:r>
            <a:r>
              <a:rPr lang="cs-CZ" sz="2000" dirty="0" smtClean="0"/>
              <a:t>. Na obrázku schéma MB UNIMOG.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076" y="2485891"/>
            <a:ext cx="6810043" cy="4027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3128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tuhé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Vícedílná tuhá řídící náprava</a:t>
            </a:r>
          </a:p>
          <a:p>
            <a:pPr marL="0" indent="0">
              <a:buNone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dirty="0" smtClean="0"/>
              <a:t>Gaz Uaz</a:t>
            </a:r>
          </a:p>
          <a:p>
            <a:pPr marL="0" indent="0">
              <a:buNone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428" y="2976114"/>
            <a:ext cx="6418345" cy="3284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625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tuhými nápravami vozidel, s jejich funkcí a použitím v automobilech. Nápravy 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Jaká negativa mají tuhé nápravy pro použití v OA?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Jaká je možná konstrukce tuhých náprav?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 čemu slouží „Panhardská tyč“ a „Wattův přímovod“?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43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</a:t>
            </a:r>
            <a:r>
              <a:rPr lang="cs-CZ" dirty="0" smtClean="0">
                <a:solidFill>
                  <a:prstClr val="black"/>
                </a:solidFill>
              </a:rPr>
              <a:t>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100" dirty="0" smtClean="0">
                <a:hlinkClick r:id="rId4"/>
              </a:rPr>
              <a:t>http</a:t>
            </a:r>
            <a:r>
              <a:rPr lang="cs-CZ" sz="1100" dirty="0">
                <a:hlinkClick r:id="rId4"/>
              </a:rPr>
              <a:t>://</a:t>
            </a:r>
            <a:r>
              <a:rPr lang="cs-CZ" sz="1100" dirty="0" smtClean="0">
                <a:hlinkClick r:id="rId4"/>
              </a:rPr>
              <a:t>www.autickar.cz/files/clanky/clanek-4747-1389451143.jpg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www.lafliberec.cz/laf/UserFiles/Image/610v.JPG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www.tatra.cz/cache/images/galleryPreviewBig/02_naprava-t810_predni.png</a:t>
            </a:r>
            <a:endParaRPr lang="cs-CZ" sz="1100" dirty="0" smtClean="0"/>
          </a:p>
          <a:p>
            <a:pPr algn="just"/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new-actros.trucks-mercedes-benz.com/media/common/images/zoom/driving-dynamics_powertrain_hypoid-rear-axle@2x.jpg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www.automobilrevue.cz/obrazek/510baf23da971/11a-rear.jpg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cs.autolexicon.net/obr_clanky/cs_klikova_naprava_008.jpg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cs.autolexicon.net/obr_clanky/cs_wattuv_primovod_001.jpg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cs.autolexicon.net/obr_clanky/cs_panhard_001.jpg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cs.autolexicon.net/obr_clanky/cs_panhard_004.jpg</a:t>
            </a:r>
            <a:endParaRPr lang="cs-CZ" sz="1100" dirty="0" smtClean="0"/>
          </a:p>
          <a:p>
            <a:pPr algn="just"/>
            <a:r>
              <a:rPr lang="cs-CZ" sz="1100" dirty="0" smtClean="0">
                <a:hlinkClick r:id="rId13"/>
              </a:rPr>
              <a:t>http</a:t>
            </a:r>
            <a:r>
              <a:rPr lang="cs-CZ" sz="1100" dirty="0">
                <a:hlinkClick r:id="rId13"/>
              </a:rPr>
              <a:t>://</a:t>
            </a:r>
            <a:r>
              <a:rPr lang="cs-CZ" sz="1100" dirty="0" smtClean="0">
                <a:hlinkClick r:id="rId13"/>
              </a:rPr>
              <a:t>www.cad.cz/images/stories/clanky/2013/01/off-road06.jpg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www.autouaz.cz/get.php?id=40&amp;s=xl</a:t>
            </a:r>
            <a:endParaRPr lang="cs-CZ" sz="1100" dirty="0" smtClean="0"/>
          </a:p>
          <a:p>
            <a:pPr algn="just"/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cs.autolexicon.net/obr_clanky/cs_klikova_naprava_003.jpg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cs.autolexicon.net/obr_clanky/cs_klikova_naprava_002.jpg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www.automobilrevue.cz/obrazek/524437f57a521/reseni-podvozku.jpg</a:t>
            </a:r>
            <a:endParaRPr lang="cs-CZ" sz="11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9880</TotalTime>
  <Words>1000</Words>
  <Application>Microsoft Office PowerPoint</Application>
  <PresentationFormat>Předvádění na obrazovce (4:3)</PresentationFormat>
  <Paragraphs>210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   Nápravy tuhé     </vt:lpstr>
      <vt:lpstr>  Nápravy tuhé    </vt:lpstr>
      <vt:lpstr>   Nápravy tuhé   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Nápravy tuhé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707</cp:revision>
  <dcterms:created xsi:type="dcterms:W3CDTF">2010-11-01T23:40:31Z</dcterms:created>
  <dcterms:modified xsi:type="dcterms:W3CDTF">2014-02-24T07:44:00Z</dcterms:modified>
</cp:coreProperties>
</file>