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281" r:id="rId4"/>
    <p:sldId id="282" r:id="rId5"/>
    <p:sldId id="292" r:id="rId6"/>
    <p:sldId id="283" r:id="rId7"/>
    <p:sldId id="284" r:id="rId8"/>
    <p:sldId id="285" r:id="rId9"/>
    <p:sldId id="294" r:id="rId10"/>
    <p:sldId id="295" r:id="rId11"/>
    <p:sldId id="304" r:id="rId12"/>
    <p:sldId id="297" r:id="rId13"/>
    <p:sldId id="298" r:id="rId14"/>
    <p:sldId id="305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815" y="13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4.3.2014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ldtimer-markt.de/sites/default/files/Bilder/mcpherson_achse_0.jpg" TargetMode="External"/><Relationship Id="rId13" Type="http://schemas.openxmlformats.org/officeDocument/2006/relationships/hyperlink" Target="http://www.automobilrevue.cz/obrazek/clanek39505/10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upload.wikimedia.org/wikipedia/commons/3/38/Suspension.jpg" TargetMode="External"/><Relationship Id="rId12" Type="http://schemas.openxmlformats.org/officeDocument/2006/relationships/hyperlink" Target="http://cs.autolexicon.net/obr_clanky/cs_kyvadlova_002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cs.autolexicon.net/obr_clanky/cs_lichobeznikova_naprava_003.jpg" TargetMode="External"/><Relationship Id="rId11" Type="http://schemas.openxmlformats.org/officeDocument/2006/relationships/hyperlink" Target="http://www.km77.com/glosario/m/med/mcpherson.jpg" TargetMode="External"/><Relationship Id="rId5" Type="http://schemas.openxmlformats.org/officeDocument/2006/relationships/hyperlink" Target="http://cs.autolexicon.net/obr_clanky/cs_lichobeznikova_naprava_006.jpg" TargetMode="External"/><Relationship Id="rId15" Type="http://schemas.openxmlformats.org/officeDocument/2006/relationships/hyperlink" Target="http://tatra.wbs.cz/Perovani-listy.jpg" TargetMode="External"/><Relationship Id="rId10" Type="http://schemas.openxmlformats.org/officeDocument/2006/relationships/hyperlink" Target="http://www.km77.com/glosario/m/med/mcphersonmd.jpg" TargetMode="External"/><Relationship Id="rId4" Type="http://schemas.openxmlformats.org/officeDocument/2006/relationships/hyperlink" Target="http://cs.autolexicon.net/obr_clanky/cs_lichobeznikova_naprava_001.jpg" TargetMode="External"/><Relationship Id="rId9" Type="http://schemas.openxmlformats.org/officeDocument/2006/relationships/hyperlink" Target="http://cs.autolexicon.net/obr_clanky/cs_mcpherson_001.jpg" TargetMode="External"/><Relationship Id="rId14" Type="http://schemas.openxmlformats.org/officeDocument/2006/relationships/hyperlink" Target="http://tatra.wbs.cz/Perovani-KF-heav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289056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Kyvné nápravy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Náprava, závěs kola, Mc Pherson, výkyvná náprava, nápravnice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60256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Kyvné nápravy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VY_32_INOVACE_14_270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 tIns="360000">
            <a:noAutofit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200" dirty="0" smtClean="0"/>
              <a:t>Kyvné </a:t>
            </a:r>
            <a:r>
              <a:rPr lang="cs-CZ" sz="3200" dirty="0"/>
              <a:t>nápravy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pl-PL" sz="3100" dirty="0"/>
              <a:t/>
            </a:r>
            <a:br>
              <a:rPr lang="pl-PL" sz="3100" dirty="0"/>
            </a:b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361950" indent="-361950">
              <a:buNone/>
            </a:pPr>
            <a:r>
              <a:rPr lang="cs-CZ" sz="2400" dirty="0" smtClean="0"/>
              <a:t>Kola kyvné nápravy jsou připojena k celku pomocí:</a:t>
            </a:r>
          </a:p>
          <a:p>
            <a:r>
              <a:rPr lang="cs-CZ" sz="2000" dirty="0" smtClean="0"/>
              <a:t>nápravnice – většinou řídící přední nápravy</a:t>
            </a:r>
          </a:p>
          <a:p>
            <a:r>
              <a:rPr lang="cs-CZ" sz="2000" dirty="0" smtClean="0"/>
              <a:t>výkyvného nezávislého zavěšení kola na samonosné karoserii popř. na rámu vozidla mohou být hnací zadní/přední – řídící</a:t>
            </a:r>
          </a:p>
          <a:p>
            <a:pPr marL="0" indent="0">
              <a:buNone/>
            </a:pPr>
            <a:endParaRPr lang="cs-CZ" sz="2200" i="1" u="sng" dirty="0" smtClean="0"/>
          </a:p>
          <a:p>
            <a:pPr marL="0" indent="0">
              <a:buNone/>
            </a:pPr>
            <a:r>
              <a:rPr lang="cs-CZ" sz="2200" i="1" u="sng" dirty="0" smtClean="0"/>
              <a:t>Výhody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jednoduchá výroba prvků</a:t>
            </a:r>
          </a:p>
          <a:p>
            <a:r>
              <a:rPr lang="cs-CZ" sz="2000" dirty="0" smtClean="0"/>
              <a:t>nízká pořizovací cena</a:t>
            </a:r>
          </a:p>
          <a:p>
            <a:r>
              <a:rPr lang="cs-CZ" sz="2000" dirty="0" smtClean="0"/>
              <a:t>snadná opravitelnost prvků a jejich výměna</a:t>
            </a:r>
          </a:p>
          <a:p>
            <a:r>
              <a:rPr lang="cs-CZ" sz="2000" dirty="0" smtClean="0"/>
              <a:t>zatížení odpovídá konstrukci vozidla a jeho použití</a:t>
            </a:r>
          </a:p>
          <a:p>
            <a:r>
              <a:rPr lang="cs-CZ" sz="2000" dirty="0" smtClean="0"/>
              <a:t>snadné umístění nápravy v konstrukci vozidla</a:t>
            </a:r>
          </a:p>
          <a:p>
            <a:r>
              <a:rPr lang="cs-CZ" sz="2000" dirty="0" smtClean="0"/>
              <a:t>každé kolo nápravy </a:t>
            </a:r>
            <a:r>
              <a:rPr lang="cs-CZ" sz="2000" dirty="0"/>
              <a:t>je </a:t>
            </a:r>
            <a:r>
              <a:rPr lang="cs-CZ" sz="2000" dirty="0" smtClean="0"/>
              <a:t>odpruženo a odtlumeno samostatně</a:t>
            </a:r>
          </a:p>
          <a:p>
            <a:r>
              <a:rPr lang="cs-CZ" sz="2000" dirty="0" smtClean="0"/>
              <a:t>malé neodpružené hmoty a tím vyšší stabilita vozidla 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 tIns="360000"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Kyvné </a:t>
            </a:r>
            <a:r>
              <a:rPr lang="cs-CZ" sz="3600" dirty="0"/>
              <a:t>nápravy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Nevýhody</a:t>
            </a:r>
            <a:r>
              <a:rPr lang="cs-CZ" sz="2200" dirty="0" smtClean="0"/>
              <a:t>:</a:t>
            </a:r>
          </a:p>
          <a:p>
            <a:r>
              <a:rPr lang="cs-CZ" sz="2000" dirty="0" smtClean="0"/>
              <a:t>možná změna geometrie postavení kol (rozchod, odklon)</a:t>
            </a:r>
          </a:p>
          <a:p>
            <a:r>
              <a:rPr lang="cs-CZ" sz="2000" dirty="0" smtClean="0"/>
              <a:t>velmi omezené použití u NA vozidel vyjma NA₁ a částečně NA₂</a:t>
            </a:r>
          </a:p>
          <a:p>
            <a:endParaRPr lang="cs-CZ" sz="2000" dirty="0"/>
          </a:p>
          <a:p>
            <a:pPr marL="0" indent="0" algn="ctr">
              <a:buNone/>
            </a:pPr>
            <a:r>
              <a:rPr lang="cs-CZ" sz="2000" u="dbl" dirty="0" smtClean="0">
                <a:solidFill>
                  <a:srgbClr val="C00000"/>
                </a:solidFill>
              </a:rPr>
              <a:t>Tato konstrukce </a:t>
            </a:r>
            <a:r>
              <a:rPr lang="cs-CZ" sz="2000" u="dbl" dirty="0">
                <a:solidFill>
                  <a:srgbClr val="C00000"/>
                </a:solidFill>
              </a:rPr>
              <a:t>zavěšení kol </a:t>
            </a:r>
            <a:r>
              <a:rPr lang="cs-CZ" sz="2000" u="dbl" dirty="0" smtClean="0">
                <a:solidFill>
                  <a:srgbClr val="C00000"/>
                </a:solidFill>
              </a:rPr>
              <a:t>umožňuje </a:t>
            </a:r>
            <a:r>
              <a:rPr lang="cs-CZ" sz="2000" u="dbl" dirty="0">
                <a:solidFill>
                  <a:srgbClr val="C00000"/>
                </a:solidFill>
              </a:rPr>
              <a:t>pohyb kola jedné </a:t>
            </a:r>
            <a:r>
              <a:rPr lang="cs-CZ" sz="2000" u="dbl" dirty="0" smtClean="0">
                <a:solidFill>
                  <a:srgbClr val="C00000"/>
                </a:solidFill>
              </a:rPr>
              <a:t>nápravy, nezávisle </a:t>
            </a:r>
            <a:r>
              <a:rPr lang="cs-CZ" sz="2000" u="dbl" dirty="0">
                <a:solidFill>
                  <a:srgbClr val="C00000"/>
                </a:solidFill>
              </a:rPr>
              <a:t>na </a:t>
            </a:r>
            <a:r>
              <a:rPr lang="cs-CZ" sz="2000" u="dbl" dirty="0" smtClean="0">
                <a:solidFill>
                  <a:srgbClr val="C00000"/>
                </a:solidFill>
              </a:rPr>
              <a:t>odpružení  </a:t>
            </a:r>
            <a:r>
              <a:rPr lang="cs-CZ" sz="2000" u="dbl" dirty="0">
                <a:solidFill>
                  <a:srgbClr val="C00000"/>
                </a:solidFill>
              </a:rPr>
              <a:t>druhého kola </a:t>
            </a:r>
            <a:r>
              <a:rPr lang="cs-CZ" sz="2000" u="dbl" dirty="0" smtClean="0">
                <a:solidFill>
                  <a:srgbClr val="C00000"/>
                </a:solidFill>
              </a:rPr>
              <a:t>téže </a:t>
            </a:r>
            <a:r>
              <a:rPr lang="cs-CZ" sz="2000" u="dbl" dirty="0">
                <a:solidFill>
                  <a:srgbClr val="C00000"/>
                </a:solidFill>
              </a:rPr>
              <a:t>nápravy</a:t>
            </a:r>
            <a:r>
              <a:rPr lang="cs-CZ" sz="2000" u="dbl" dirty="0" smtClean="0">
                <a:solidFill>
                  <a:srgbClr val="C00000"/>
                </a:solidFill>
              </a:rPr>
              <a:t>.</a:t>
            </a:r>
          </a:p>
          <a:p>
            <a:pPr marL="0" indent="0">
              <a:buNone/>
            </a:pPr>
            <a:endParaRPr lang="cs-CZ" sz="2000" i="1" u="sng" dirty="0" smtClean="0"/>
          </a:p>
          <a:p>
            <a:pPr marL="0" indent="0">
              <a:buNone/>
            </a:pPr>
            <a:r>
              <a:rPr lang="cs-CZ" sz="2000" i="1" u="sng" dirty="0" smtClean="0"/>
              <a:t>Přední </a:t>
            </a:r>
            <a:r>
              <a:rPr lang="cs-CZ" sz="2000" i="1" u="sng" dirty="0"/>
              <a:t>kola </a:t>
            </a:r>
            <a:r>
              <a:rPr lang="cs-CZ" sz="2000" i="1" u="sng" dirty="0" smtClean="0"/>
              <a:t>mohou být </a:t>
            </a:r>
            <a:r>
              <a:rPr lang="cs-CZ" sz="2000" i="1" u="sng" dirty="0"/>
              <a:t>zavěšena na </a:t>
            </a:r>
            <a:r>
              <a:rPr lang="cs-CZ" sz="2000" dirty="0"/>
              <a:t>:</a:t>
            </a:r>
          </a:p>
          <a:p>
            <a:r>
              <a:rPr lang="cs-CZ" sz="2000" dirty="0" smtClean="0"/>
              <a:t>dvojitých </a:t>
            </a:r>
            <a:r>
              <a:rPr lang="cs-CZ" sz="2000" dirty="0"/>
              <a:t>příčných ramenech;</a:t>
            </a:r>
          </a:p>
          <a:p>
            <a:r>
              <a:rPr lang="cs-CZ" sz="2000" dirty="0" smtClean="0"/>
              <a:t>podélných </a:t>
            </a:r>
            <a:r>
              <a:rPr lang="cs-CZ" sz="2000" dirty="0"/>
              <a:t>výkyvných ramenech;</a:t>
            </a:r>
          </a:p>
          <a:p>
            <a:r>
              <a:rPr lang="cs-CZ" sz="2000" dirty="0" smtClean="0"/>
              <a:t>nápravách Mc Pherson</a:t>
            </a:r>
            <a:endParaRPr lang="cs-CZ" sz="2000" dirty="0"/>
          </a:p>
          <a:p>
            <a:pPr marL="0" indent="0">
              <a:buNone/>
            </a:pPr>
            <a:r>
              <a:rPr lang="cs-CZ" sz="2000" i="1" u="sng" dirty="0"/>
              <a:t>Zadní kola jsou zavěšena na</a:t>
            </a:r>
            <a:r>
              <a:rPr lang="cs-CZ" sz="2000" dirty="0"/>
              <a:t>:</a:t>
            </a:r>
          </a:p>
          <a:p>
            <a:r>
              <a:rPr lang="cs-CZ" sz="2000" dirty="0" smtClean="0"/>
              <a:t>podélných </a:t>
            </a:r>
            <a:r>
              <a:rPr lang="cs-CZ" sz="2000" dirty="0"/>
              <a:t>výkyvných ramenech;</a:t>
            </a:r>
          </a:p>
          <a:p>
            <a:r>
              <a:rPr lang="cs-CZ" sz="2000" dirty="0" smtClean="0"/>
              <a:t>šikmých </a:t>
            </a:r>
            <a:r>
              <a:rPr lang="cs-CZ" sz="2000" dirty="0"/>
              <a:t>ramenech;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/>
              <a:t>Kyvné nápravy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Zavěšení kol </a:t>
            </a:r>
            <a:r>
              <a:rPr lang="cs-CZ" sz="2400" dirty="0" smtClean="0"/>
              <a:t> </a:t>
            </a:r>
            <a:r>
              <a:rPr lang="cs-CZ" sz="2400" dirty="0"/>
              <a:t>(lichoběžníkové)</a:t>
            </a:r>
          </a:p>
          <a:p>
            <a:pPr marL="0" indent="0">
              <a:buNone/>
            </a:pPr>
            <a:r>
              <a:rPr lang="cs-CZ" sz="2000" dirty="0"/>
              <a:t>U </a:t>
            </a:r>
            <a:r>
              <a:rPr lang="cs-CZ" sz="2000" dirty="0" smtClean="0"/>
              <a:t>této konstrukce </a:t>
            </a:r>
            <a:r>
              <a:rPr lang="cs-CZ" sz="2000" dirty="0"/>
              <a:t>zavěšení </a:t>
            </a:r>
            <a:r>
              <a:rPr lang="cs-CZ" sz="2000" dirty="0" smtClean="0"/>
              <a:t>kol je </a:t>
            </a:r>
            <a:r>
              <a:rPr lang="cs-CZ" sz="2000" dirty="0"/>
              <a:t>vždy horní rameno nápravy kratší než </a:t>
            </a:r>
            <a:r>
              <a:rPr lang="cs-CZ" sz="2000" dirty="0" smtClean="0"/>
              <a:t>spodní rameno nápravy. </a:t>
            </a:r>
            <a:r>
              <a:rPr lang="cs-CZ" sz="2000" dirty="0"/>
              <a:t>Při propérování vzniká negativní sklon a tím i velmi malá změna stopy, což vede ke zlepšení stability v zatáčkách</a:t>
            </a:r>
            <a:r>
              <a:rPr lang="cs-CZ" sz="2000" dirty="0" smtClean="0"/>
              <a:t>. </a:t>
            </a:r>
            <a:endParaRPr lang="cs-CZ" sz="2000" dirty="0"/>
          </a:p>
          <a:p>
            <a:pPr marL="0" indent="0">
              <a:buNone/>
            </a:pPr>
            <a:endParaRPr lang="cs-CZ" sz="2400" dirty="0" smtClean="0"/>
          </a:p>
          <a:p>
            <a:pPr marL="361950" indent="-36195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123" y="2954215"/>
            <a:ext cx="6285570" cy="3413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Lichoběžníkové zavěšení kol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85" y="1981035"/>
            <a:ext cx="4298655" cy="2571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709" y="2228151"/>
            <a:ext cx="3387204" cy="4018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65930" y="5678232"/>
            <a:ext cx="1581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Honda Prelude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4137180" y="5160285"/>
            <a:ext cx="997529" cy="702613"/>
          </a:xfrm>
          <a:prstGeom prst="straightConnector1">
            <a:avLst/>
          </a:prstGeom>
          <a:ln w="28575">
            <a:solidFill>
              <a:schemeClr val="tx1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/>
          <a:lstStyle/>
          <a:p>
            <a:pPr marL="0" indent="0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Zavěšení kol </a:t>
            </a:r>
            <a:r>
              <a:rPr lang="cs-CZ" sz="2400" dirty="0" smtClean="0"/>
              <a:t>(</a:t>
            </a:r>
            <a:r>
              <a:rPr lang="cs-CZ" sz="2400" dirty="0"/>
              <a:t>rovnoběžníkové)</a:t>
            </a:r>
          </a:p>
          <a:p>
            <a:pPr marL="0" indent="0" algn="just">
              <a:buNone/>
            </a:pPr>
            <a:r>
              <a:rPr lang="cs-CZ" sz="2000" dirty="0" smtClean="0"/>
              <a:t>U této konstrukce zavěšení kol, se </a:t>
            </a:r>
            <a:r>
              <a:rPr lang="cs-CZ" sz="2000" dirty="0"/>
              <a:t>sklon kol při propérování nemění, ale dochází ke změně </a:t>
            </a:r>
            <a:r>
              <a:rPr lang="cs-CZ" sz="2000" dirty="0" smtClean="0"/>
              <a:t>rozchodu kol. Ramena </a:t>
            </a:r>
            <a:r>
              <a:rPr lang="cs-CZ" sz="2000" dirty="0"/>
              <a:t>jsou většinou </a:t>
            </a:r>
            <a:r>
              <a:rPr lang="cs-CZ" sz="2000" dirty="0" smtClean="0"/>
              <a:t>konstruována ve tvaru trojúhelníku, </a:t>
            </a:r>
            <a:r>
              <a:rPr lang="cs-CZ" sz="2000" dirty="0"/>
              <a:t>z důvodu zvýšení </a:t>
            </a: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jejich tuhosti a tím nejen k přenosu</a:t>
            </a:r>
          </a:p>
          <a:p>
            <a:pPr marL="0" indent="0" algn="just">
              <a:buNone/>
            </a:pPr>
            <a:r>
              <a:rPr lang="cs-CZ" sz="2000" dirty="0" smtClean="0"/>
              <a:t>sil ve směru jízdy, ale i při průjezdu </a:t>
            </a:r>
          </a:p>
          <a:p>
            <a:pPr marL="0" indent="0" algn="just">
              <a:buNone/>
            </a:pPr>
            <a:r>
              <a:rPr lang="cs-CZ" sz="2000" dirty="0" smtClean="0"/>
              <a:t>zatáčkou. Ramena jsou připevněna k </a:t>
            </a:r>
          </a:p>
          <a:p>
            <a:pPr marL="0" indent="0" algn="just">
              <a:buNone/>
            </a:pPr>
            <a:r>
              <a:rPr lang="cs-CZ" sz="2000" dirty="0" smtClean="0"/>
              <a:t>podvozku pomocí </a:t>
            </a:r>
            <a:r>
              <a:rPr lang="cs-CZ" sz="2000" dirty="0"/>
              <a:t>silentbloků.</a:t>
            </a:r>
          </a:p>
          <a:p>
            <a:pPr marL="0" indent="0">
              <a:buNone/>
            </a:pPr>
            <a:r>
              <a:rPr lang="cs-CZ" sz="2000" dirty="0"/>
              <a:t>Rovnoběžníková náprava </a:t>
            </a:r>
            <a:r>
              <a:rPr lang="cs-CZ" sz="2000" dirty="0" smtClean="0"/>
              <a:t>je považována</a:t>
            </a:r>
          </a:p>
          <a:p>
            <a:pPr marL="0" indent="0">
              <a:buNone/>
            </a:pPr>
            <a:r>
              <a:rPr lang="cs-CZ" sz="2000" dirty="0" smtClean="0"/>
              <a:t>za výbornou </a:t>
            </a:r>
            <a:r>
              <a:rPr lang="cs-CZ" sz="2000" dirty="0"/>
              <a:t>z hlediska </a:t>
            </a:r>
            <a:r>
              <a:rPr lang="cs-CZ" sz="2000" dirty="0" smtClean="0"/>
              <a:t>dynamických </a:t>
            </a:r>
          </a:p>
          <a:p>
            <a:pPr marL="0" indent="0">
              <a:buNone/>
            </a:pPr>
            <a:r>
              <a:rPr lang="cs-CZ" sz="2000" dirty="0" smtClean="0"/>
              <a:t>charakteristik</a:t>
            </a:r>
            <a:r>
              <a:rPr lang="cs-CZ" sz="2000" dirty="0"/>
              <a:t>, </a:t>
            </a:r>
            <a:r>
              <a:rPr lang="cs-CZ" sz="2000" dirty="0" smtClean="0"/>
              <a:t>schopnosti zvládat zátěž</a:t>
            </a:r>
          </a:p>
          <a:p>
            <a:pPr marL="0" indent="0">
              <a:buNone/>
            </a:pPr>
            <a:r>
              <a:rPr lang="cs-CZ" sz="2000" dirty="0" smtClean="0"/>
              <a:t>a </a:t>
            </a:r>
            <a:r>
              <a:rPr lang="cs-CZ" sz="2000" dirty="0"/>
              <a:t>stále se vyskytuje u </a:t>
            </a:r>
            <a:r>
              <a:rPr lang="cs-CZ" sz="2000" dirty="0" smtClean="0"/>
              <a:t>vysoce </a:t>
            </a:r>
            <a:r>
              <a:rPr lang="cs-CZ" sz="2000" dirty="0"/>
              <a:t>výkonných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sportovních vozidel</a:t>
            </a:r>
            <a:r>
              <a:rPr lang="cs-CZ" sz="2000" dirty="0"/>
              <a:t>.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565" y="2544437"/>
            <a:ext cx="3574475" cy="4123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Zavěšení kol</a:t>
            </a:r>
            <a:r>
              <a:rPr lang="cs-CZ" sz="2400" dirty="0" smtClean="0"/>
              <a:t> (McPherson)</a:t>
            </a:r>
          </a:p>
          <a:p>
            <a:pPr marL="360363" indent="-360363"/>
            <a:r>
              <a:rPr lang="cs-CZ" sz="2000" dirty="0" smtClean="0"/>
              <a:t>je odvozeno od lichoběžníkové nápravy</a:t>
            </a:r>
          </a:p>
          <a:p>
            <a:pPr marL="360363" indent="-360363"/>
            <a:r>
              <a:rPr lang="cs-CZ" sz="2000" dirty="0" smtClean="0"/>
              <a:t>horní rameno je nahrazeno posuvným vedením (sdružená tlumící a pružící jednotka)</a:t>
            </a:r>
          </a:p>
          <a:p>
            <a:pPr marL="360363" indent="-360363"/>
            <a:r>
              <a:rPr lang="cs-CZ" sz="2000" dirty="0" smtClean="0"/>
              <a:t>výhoda oproti lichoběžníkové nápravě je v </a:t>
            </a:r>
            <a:r>
              <a:rPr lang="cs-CZ" sz="2000" b="1" i="1" dirty="0" smtClean="0">
                <a:solidFill>
                  <a:srgbClr val="C00000"/>
                </a:solidFill>
              </a:rPr>
              <a:t>získání většího prostoru</a:t>
            </a:r>
            <a:r>
              <a:rPr lang="cs-CZ" sz="2000" dirty="0" smtClean="0"/>
              <a:t>, pro uložení agregátů či prostornějšího zavazadlového prostoru</a:t>
            </a:r>
          </a:p>
          <a:p>
            <a:pPr marL="360363" indent="-360363"/>
            <a:r>
              <a:rPr lang="cs-CZ" sz="2000" dirty="0" smtClean="0"/>
              <a:t>toto zavěšení </a:t>
            </a:r>
            <a:r>
              <a:rPr lang="cs-CZ" sz="2000" b="1" i="1" dirty="0" smtClean="0">
                <a:solidFill>
                  <a:srgbClr val="C00000"/>
                </a:solidFill>
              </a:rPr>
              <a:t>vyžaduje velmi tuhou a pevnější konstrukci tlumiče</a:t>
            </a:r>
            <a:r>
              <a:rPr lang="cs-CZ" sz="2000" i="1" dirty="0" smtClean="0">
                <a:solidFill>
                  <a:srgbClr val="C00000"/>
                </a:solidFill>
              </a:rPr>
              <a:t> </a:t>
            </a:r>
            <a:endParaRPr lang="cs-CZ" sz="2000" dirty="0" smtClean="0"/>
          </a:p>
          <a:p>
            <a:pPr marL="360363" indent="-360363"/>
            <a:r>
              <a:rPr lang="cs-CZ" sz="2000" dirty="0" smtClean="0"/>
              <a:t>pístnice tlumiče je mnohem silnější než u jiných typů náprav</a:t>
            </a:r>
          </a:p>
          <a:p>
            <a:pPr marL="360363" indent="-360363"/>
            <a:r>
              <a:rPr lang="cs-CZ" sz="2000" dirty="0" smtClean="0"/>
              <a:t>eliminaci nežádoucího tření píst – teleskop,  pístnice – vedení, se mnohdy vinutá pružina ukládá na šikmo a vždy je horní ložisko uloženo do měkkého pryžového lůžka</a:t>
            </a:r>
          </a:p>
          <a:p>
            <a:pPr marL="360363" indent="-360363"/>
            <a:r>
              <a:rPr lang="cs-CZ" sz="2000" dirty="0" smtClean="0"/>
              <a:t>po malé konstrukční úpravě, je vhodné použití i pro nezávislé zavěšení kol zadních náprav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8" name="sb-player" descr="http://cs.autolexicon.net/obr_clanky/cs_mcpherson_001.jpg"/>
          <p:cNvPicPr>
            <a:picLocks noGrp="1"/>
          </p:cNvPicPr>
          <p:nvPr>
            <p:ph idx="1"/>
          </p:nvPr>
        </p:nvPicPr>
        <p:blipFill>
          <a:blip r:embed="rId2" cstate="print"/>
          <a:srcRect l="4890" t="3741" r="7099"/>
          <a:stretch>
            <a:fillRect/>
          </a:stretch>
        </p:blipFill>
        <p:spPr bwMode="auto">
          <a:xfrm>
            <a:off x="623843" y="1525701"/>
            <a:ext cx="4862168" cy="2943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www.oldtimer-markt.de/sites/default/files/Bilder/mcpherson_achse_0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29917" y="3623885"/>
            <a:ext cx="3935730" cy="2949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832764" y="1641764"/>
            <a:ext cx="20276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Kinematika nápravy</a:t>
            </a:r>
          </a:p>
          <a:p>
            <a:r>
              <a:rPr lang="cs-CZ" dirty="0" smtClean="0"/>
              <a:t>Mc Pherson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8709" y="5146964"/>
            <a:ext cx="3882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Detaily uložení zavěšení př. řídícího 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7232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 algn="ctr">
              <a:spcBef>
                <a:spcPts val="0"/>
              </a:spcBef>
              <a:buNone/>
            </a:pPr>
            <a:r>
              <a:rPr lang="cs-CZ" sz="2000" dirty="0" smtClean="0"/>
              <a:t>Přední náprava VW Passat 2009 →</a:t>
            </a:r>
          </a:p>
        </p:txBody>
      </p:sp>
      <p:pic>
        <p:nvPicPr>
          <p:cNvPr id="6" name="Obrázek 5" descr="Suspensión McPherson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7622" y="1473408"/>
            <a:ext cx="5921431" cy="4560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4549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 algn="ctr">
              <a:spcBef>
                <a:spcPts val="0"/>
              </a:spcBef>
              <a:buNone/>
            </a:pPr>
            <a:r>
              <a:rPr lang="cs-CZ" sz="2000" dirty="0" smtClean="0"/>
              <a:t>Přední náprava Renault Clio RS 2006</a:t>
            </a:r>
          </a:p>
        </p:txBody>
      </p:sp>
      <p:pic>
        <p:nvPicPr>
          <p:cNvPr id="7" name="Obrázek 6" descr="Suspensión McPherson con mangueta desacoplada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3563" y="1433073"/>
            <a:ext cx="6724309" cy="45994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45494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Zavěšení kol</a:t>
            </a:r>
            <a:r>
              <a:rPr lang="cs-CZ" sz="2400" dirty="0" smtClean="0"/>
              <a:t>  (úhlová náprava</a:t>
            </a:r>
            <a:r>
              <a:rPr lang="cs-CZ" sz="2400" dirty="0" smtClean="0"/>
              <a:t>)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kyvadlová náprava se používá pouze jako náprava zadní (hnací)</a:t>
            </a:r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má konstrukční základ s klikovou nápravou</a:t>
            </a:r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na rozdíl od klikové nápravy má kyvadlová náprava šikmou osu kývání obou úhlových ramen</a:t>
            </a:r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rameno je uchyceno pomocí silentbloků do nápravnice nebo karoserie</a:t>
            </a:r>
          </a:p>
          <a:p>
            <a:pPr marL="360363" indent="-360363">
              <a:spcBef>
                <a:spcPts val="0"/>
              </a:spcBef>
            </a:pPr>
            <a:r>
              <a:rPr lang="cs-CZ" sz="2000" dirty="0" smtClean="0"/>
              <a:t>propružením kyvadlové nápravy, vzniká změna odklonu a rozchodu kol</a:t>
            </a:r>
          </a:p>
          <a:p>
            <a:pPr marL="360363" indent="-360363">
              <a:spcBef>
                <a:spcPts val="0"/>
              </a:spcBef>
              <a:buNone/>
            </a:pPr>
            <a:endParaRPr lang="cs-CZ" sz="2000" i="1" dirty="0" smtClean="0"/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1 – vinutá pružina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2 – horní opěra pružiny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3 – tlumič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4 – torzní stabilizátor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5 – rozvodovka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6 – klouby poloosy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7 – vlečené rameno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8 – úchyt vlečného ramene</a:t>
            </a:r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9 – nápravnice</a:t>
            </a:r>
            <a:r>
              <a:rPr lang="cs-CZ" sz="1600" b="1" i="1" dirty="0" smtClean="0"/>
              <a:t> </a:t>
            </a:r>
          </a:p>
          <a:p>
            <a:pPr marL="360363" indent="-360363">
              <a:spcBef>
                <a:spcPts val="0"/>
              </a:spcBef>
              <a:buNone/>
            </a:pPr>
            <a:endParaRPr lang="cs-CZ" sz="1600" b="1" i="1" dirty="0" smtClean="0"/>
          </a:p>
          <a:p>
            <a:pPr marL="360363" indent="-360363">
              <a:spcBef>
                <a:spcPts val="0"/>
              </a:spcBef>
              <a:buNone/>
            </a:pPr>
            <a:r>
              <a:rPr lang="cs-CZ" sz="1600" i="1" dirty="0" smtClean="0"/>
              <a:t>úhlová zadní náprava BMW3</a:t>
            </a:r>
          </a:p>
          <a:p>
            <a:pPr marL="360363" indent="-360363">
              <a:spcBef>
                <a:spcPts val="0"/>
              </a:spcBef>
              <a:buNone/>
            </a:pPr>
            <a:endParaRPr lang="cs-CZ" sz="1600" dirty="0" smtClean="0"/>
          </a:p>
        </p:txBody>
      </p:sp>
      <p:pic>
        <p:nvPicPr>
          <p:cNvPr id="7" name="Obrázek 6" descr="http://cs.autolexicon.net/obr_clanky/cs_kyvadlova_00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56710" y="3678382"/>
            <a:ext cx="4929100" cy="2937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8" name="Zástupný symbol pro obsah 17" descr="http://cs.autolexicon.net/obr_clanky/cs_kyvadlova_0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5236" y="1302327"/>
            <a:ext cx="7023110" cy="4637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>
            <a:off x="955964" y="6386945"/>
            <a:ext cx="4588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zadní kyvadlová úhlová náprava Opel OMEGA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Kyvné nápravy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7" name="Zástupný symbol pro obsah 6" descr="http://tatra.wbs.cz/Perovani-lis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00" y="1440000"/>
            <a:ext cx="3879274" cy="28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ttp://tatra.wbs.cz/Perovani-KF-heavy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000" y="1440000"/>
            <a:ext cx="4023145" cy="28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rc_mi" descr="http://www.automobilrevue.cz/obrazek/clanek39505/10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06983" y="4114800"/>
            <a:ext cx="4384962" cy="2473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644236" y="5257800"/>
            <a:ext cx="2876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Výkyvné nápravy – koncepce</a:t>
            </a:r>
          </a:p>
          <a:p>
            <a:r>
              <a:rPr lang="cs-CZ" dirty="0" smtClean="0"/>
              <a:t>Tatra hnací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výkyvnými nápravami vozidel, s jejich funkcí a použitím v automobilech. Nápravy jsou nedílnou součástí  podvozků osobních vozidel a jsou velmi důležitým článkem v konstrukci stavby 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Druhy výkyvných náprav?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Jaká je nejčastější konstrukce výkyvných náprav u O.A.?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Výhody výkyvných náprav oproti tuhým nápravám?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277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cs.autolexicon.net/obr_clanky/cs_lichobeznikova_naprava_001.jpg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cs.autolexicon.net/obr_clanky/cs_lichobeznikova_naprava_006.jpg</a:t>
            </a:r>
            <a:endParaRPr lang="cs-CZ" sz="1100" dirty="0" smtClean="0"/>
          </a:p>
          <a:p>
            <a:pPr algn="just"/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cs.autolexicon.net/obr_clanky/cs_lichobeznikova_naprava_003.jpg</a:t>
            </a:r>
            <a:endParaRPr lang="cs-CZ" sz="1100" dirty="0" smtClean="0"/>
          </a:p>
          <a:p>
            <a:pPr algn="just"/>
            <a:r>
              <a:rPr lang="cs-CZ" sz="1100" dirty="0" smtClean="0">
                <a:hlinkClick r:id="rId7"/>
              </a:rPr>
              <a:t>http://upload.wikimedia.org/wikipedia/commons/3/38/Suspension.jpg</a:t>
            </a:r>
            <a:endParaRPr lang="cs-CZ" sz="1100" dirty="0" smtClean="0"/>
          </a:p>
          <a:p>
            <a:pPr algn="just"/>
            <a:r>
              <a:rPr lang="cs-CZ" sz="1100" u="sng" dirty="0" smtClean="0">
                <a:hlinkClick r:id="rId8"/>
              </a:rPr>
              <a:t>http://www.oldtimer-markt.de/sites/default/files/Bilder/mcpherson_achse_0.jpg</a:t>
            </a:r>
            <a:endParaRPr lang="cs-CZ" sz="1100" dirty="0" smtClean="0"/>
          </a:p>
          <a:p>
            <a:pPr algn="just"/>
            <a:r>
              <a:rPr lang="cs-CZ" sz="1100" u="sng" dirty="0" smtClean="0">
                <a:hlinkClick r:id="rId9"/>
              </a:rPr>
              <a:t>http://cs.autolexicon.net/obr_clanky/cs_mcpherson_001.jpg</a:t>
            </a:r>
            <a:endParaRPr lang="cs-CZ" sz="1100" u="sng" dirty="0" smtClean="0"/>
          </a:p>
          <a:p>
            <a:pPr algn="just"/>
            <a:r>
              <a:rPr lang="cs-CZ" sz="1100" u="sng" dirty="0" smtClean="0">
                <a:hlinkClick r:id="rId10"/>
              </a:rPr>
              <a:t>http://www.km77.com/glosario/m/med/mcphersonmd.jpg</a:t>
            </a:r>
            <a:endParaRPr lang="cs-CZ" sz="1100" dirty="0" smtClean="0"/>
          </a:p>
          <a:p>
            <a:pPr algn="just"/>
            <a:r>
              <a:rPr lang="cs-CZ" sz="1100" u="sng" dirty="0" smtClean="0">
                <a:hlinkClick r:id="rId11"/>
              </a:rPr>
              <a:t>http://www.km77.com/glosario/m/med/mcpherson.jpg</a:t>
            </a:r>
            <a:endParaRPr lang="cs-CZ" sz="1100" u="sng" dirty="0" smtClean="0"/>
          </a:p>
          <a:p>
            <a:pPr algn="just"/>
            <a:r>
              <a:rPr lang="cs-CZ" sz="1100" u="sng" dirty="0" smtClean="0">
                <a:hlinkClick r:id="rId12"/>
              </a:rPr>
              <a:t>http</a:t>
            </a:r>
            <a:r>
              <a:rPr lang="cs-CZ" sz="1100" u="sng" dirty="0" smtClean="0">
                <a:hlinkClick r:id="rId12"/>
              </a:rPr>
              <a:t>://cs.autolexicon.net/obr_clanky/cs_kyvadlova_002.jpg</a:t>
            </a:r>
            <a:endParaRPr lang="cs-CZ" sz="1100" u="sng" dirty="0" smtClean="0"/>
          </a:p>
          <a:p>
            <a:pPr algn="just"/>
            <a:r>
              <a:rPr lang="cs-CZ" sz="1100" u="sng" dirty="0" smtClean="0">
                <a:hlinkClick r:id="rId13"/>
              </a:rPr>
              <a:t>http://www.automobilrevue.cz/obrazek/clanek39505/10.jpg</a:t>
            </a:r>
            <a:endParaRPr lang="cs-CZ" sz="1100" dirty="0" smtClean="0"/>
          </a:p>
          <a:p>
            <a:pPr algn="just"/>
            <a:r>
              <a:rPr lang="cs-CZ" sz="1100" dirty="0" smtClean="0">
                <a:hlinkClick r:id="rId14"/>
              </a:rPr>
              <a:t>http://tatra.wbs.cz/Perovani-KF-heavy.jpg</a:t>
            </a:r>
            <a:endParaRPr lang="cs-CZ" sz="1100" dirty="0" smtClean="0"/>
          </a:p>
          <a:p>
            <a:pPr algn="just"/>
            <a:r>
              <a:rPr lang="cs-CZ" sz="1100" u="sng" dirty="0" smtClean="0">
                <a:hlinkClick r:id="rId15"/>
              </a:rPr>
              <a:t>http://tatra.wbs.cz/Perovani-listy.jpg</a:t>
            </a:r>
            <a:endParaRPr lang="cs-CZ" sz="11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10848</TotalTime>
  <Words>803</Words>
  <Application>Microsoft Office PowerPoint</Application>
  <PresentationFormat>Předvádění na obrazovce (4:3)</PresentationFormat>
  <Paragraphs>245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    Kyvné nápravy      </vt:lpstr>
      <vt:lpstr>   Kyvné nápravy     </vt:lpstr>
      <vt:lpstr>   Kyvné nápravy   </vt:lpstr>
      <vt:lpstr>Kyvné nápravy</vt:lpstr>
      <vt:lpstr>Kyvné nápravy</vt:lpstr>
      <vt:lpstr>Kyvné nápravy</vt:lpstr>
      <vt:lpstr>Kyvné nápravy</vt:lpstr>
      <vt:lpstr>Kyvné nápravy</vt:lpstr>
      <vt:lpstr>Kyvné nápravy</vt:lpstr>
      <vt:lpstr>Kyvné nápravy</vt:lpstr>
      <vt:lpstr>Kyvné nápravy</vt:lpstr>
      <vt:lpstr>Kyvné nápravy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749</cp:revision>
  <dcterms:created xsi:type="dcterms:W3CDTF">2010-11-01T23:40:31Z</dcterms:created>
  <dcterms:modified xsi:type="dcterms:W3CDTF">2014-03-04T08:35:25Z</dcterms:modified>
</cp:coreProperties>
</file>