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56" r:id="rId3"/>
    <p:sldId id="302" r:id="rId4"/>
    <p:sldId id="296" r:id="rId5"/>
    <p:sldId id="297" r:id="rId6"/>
    <p:sldId id="298" r:id="rId7"/>
    <p:sldId id="305" r:id="rId8"/>
    <p:sldId id="306" r:id="rId9"/>
    <p:sldId id="307" r:id="rId10"/>
    <p:sldId id="275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815" y="13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autolexicon.net/obr_clanky/cs_viceprvkova_005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primadily.cz/fotky1177/fotos/_vyrp11_19729kosti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primadily.cz/fotky1177/fotos/_vyr_197298D0498998S1.JPG" TargetMode="External"/><Relationship Id="rId5" Type="http://schemas.openxmlformats.org/officeDocument/2006/relationships/hyperlink" Target="http://www.eurotuning.cz/images/galery/21/1319545879_octavia-ii-e1_predni_naprava2.jpg" TargetMode="External"/><Relationship Id="rId4" Type="http://schemas.openxmlformats.org/officeDocument/2006/relationships/hyperlink" Target="http://cs.autolexicon.net/obr_clanky/cs_viceprvkova_001.jpg" TargetMode="External"/><Relationship Id="rId9" Type="http://schemas.openxmlformats.org/officeDocument/2006/relationships/hyperlink" Target="http://cs.autolexicon.net/obr_clanky/cs_viceprvkova_0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827903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Nápravy s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víceprvkovým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zavěšením kola</a:t>
                      </a:r>
                    </a:p>
                  </a:txBody>
                  <a:tcPr marL="7620" marR="7620" marT="7620" marB="0" anchor="b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Náprava, závěs kola, vzpěra, výkyvná náprava, nápravnice, pomocný rám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60256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/>
              <a:t>Nápravy s </a:t>
            </a:r>
            <a:r>
              <a:rPr lang="cs-CZ" sz="2800" b="1" dirty="0"/>
              <a:t>víceprvkovým</a:t>
            </a:r>
            <a:r>
              <a:rPr lang="cs-CZ" sz="2800" b="1" dirty="0"/>
              <a:t> zavěšením kola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489" y="1500732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VY_32_INOVACE_14_271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s </a:t>
            </a:r>
            <a:r>
              <a:rPr lang="cs-CZ" sz="3200" dirty="0"/>
              <a:t>víceprvkovým</a:t>
            </a:r>
            <a:r>
              <a:rPr lang="cs-CZ" sz="3200" dirty="0"/>
              <a:t> zavěšením 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Zavěšení kol</a:t>
            </a:r>
            <a:r>
              <a:rPr lang="cs-CZ" sz="2400" i="1" dirty="0" smtClean="0"/>
              <a:t>  </a:t>
            </a:r>
            <a:r>
              <a:rPr lang="cs-CZ" sz="2400" dirty="0" smtClean="0"/>
              <a:t>(víceprvkové)</a:t>
            </a:r>
          </a:p>
          <a:p>
            <a:pPr marL="360363" indent="-360363">
              <a:spcBef>
                <a:spcPts val="0"/>
              </a:spcBef>
            </a:pPr>
            <a:r>
              <a:rPr lang="pt-BR" sz="2000" dirty="0" smtClean="0"/>
              <a:t>každé kolo</a:t>
            </a:r>
            <a:r>
              <a:rPr lang="cs-CZ" sz="2000" dirty="0" smtClean="0"/>
              <a:t> je</a:t>
            </a:r>
            <a:r>
              <a:rPr lang="pt-BR" sz="2000" dirty="0" smtClean="0"/>
              <a:t> zavěšeno na více ramenech</a:t>
            </a:r>
            <a:r>
              <a:rPr lang="cs-CZ" sz="2000" dirty="0" smtClean="0"/>
              <a:t> </a:t>
            </a:r>
            <a:r>
              <a:rPr lang="pt-BR" sz="2000" dirty="0" smtClean="0"/>
              <a:t>(až pěti)</a:t>
            </a:r>
            <a:endParaRPr lang="cs-CZ" sz="2000" dirty="0" smtClean="0"/>
          </a:p>
          <a:p>
            <a:pPr marL="360363" indent="-360363">
              <a:spcBef>
                <a:spcPts val="0"/>
              </a:spcBef>
            </a:pPr>
            <a:r>
              <a:rPr lang="cs-CZ" sz="2000" dirty="0" smtClean="0"/>
              <a:t>prostorově komplikovaný mechanismus - optimální kinematika nápravy</a:t>
            </a:r>
          </a:p>
          <a:p>
            <a:pPr marL="360363" indent="-360363">
              <a:spcBef>
                <a:spcPts val="0"/>
              </a:spcBef>
            </a:pPr>
            <a:r>
              <a:rPr lang="cs-CZ" sz="2000" dirty="0" smtClean="0"/>
              <a:t>použití – přední / zadní náprava, může být hnaná nebo hnací</a:t>
            </a:r>
          </a:p>
          <a:p>
            <a:pPr marL="360363" indent="-360363">
              <a:spcBef>
                <a:spcPts val="0"/>
              </a:spcBef>
            </a:pPr>
            <a:r>
              <a:rPr lang="cs-CZ" sz="2000" dirty="0" smtClean="0"/>
              <a:t>je považována za nejlepší konstrukční zavěšení kola</a:t>
            </a:r>
          </a:p>
          <a:p>
            <a:pPr marL="360363" indent="-360363">
              <a:spcBef>
                <a:spcPts val="0"/>
              </a:spcBef>
            </a:pPr>
            <a:r>
              <a:rPr lang="cs-CZ" sz="2000" dirty="0" smtClean="0"/>
              <a:t>mezi nezávisle zavěšenými koly je vložen stabilizátor, který snižuje naklápění karoserie </a:t>
            </a:r>
          </a:p>
          <a:p>
            <a:pPr marL="358775" indent="-358775">
              <a:spcBef>
                <a:spcPts val="0"/>
              </a:spcBef>
              <a:buNone/>
            </a:pPr>
            <a:r>
              <a:rPr lang="cs-CZ" sz="2000" dirty="0"/>
              <a:t>	</a:t>
            </a:r>
            <a:r>
              <a:rPr lang="cs-CZ" sz="2000" dirty="0" smtClean="0"/>
              <a:t>při průjezdu zatáčkou</a:t>
            </a:r>
          </a:p>
          <a:p>
            <a:pPr marL="360363" indent="-360363">
              <a:spcBef>
                <a:spcPts val="0"/>
              </a:spcBef>
              <a:buNone/>
            </a:pPr>
            <a:endParaRPr lang="cs-CZ" sz="2000" dirty="0" smtClean="0"/>
          </a:p>
        </p:txBody>
      </p:sp>
      <p:pic>
        <p:nvPicPr>
          <p:cNvPr id="7" name="sb-player" descr="http://cs.autolexicon.net/obr_clanky/cs_viceprvkova_00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1006" y="3389034"/>
            <a:ext cx="4943941" cy="3137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7028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s </a:t>
            </a:r>
            <a:r>
              <a:rPr lang="cs-CZ" sz="3200" dirty="0"/>
              <a:t>víceprvkovým</a:t>
            </a:r>
            <a:r>
              <a:rPr lang="cs-CZ" sz="3200" dirty="0"/>
              <a:t> zavěšením 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Možné provedení víceprvkového zavěšení kola: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Tuningové</a:t>
            </a:r>
            <a:r>
              <a:rPr lang="cs-CZ" sz="2000" dirty="0"/>
              <a:t> </a:t>
            </a:r>
            <a:r>
              <a:rPr lang="cs-CZ" sz="2000" dirty="0"/>
              <a:t>víceprvkové</a:t>
            </a:r>
            <a:r>
              <a:rPr lang="cs-CZ" sz="2000" dirty="0"/>
              <a:t> </a:t>
            </a:r>
            <a:r>
              <a:rPr lang="cs-CZ" sz="2000" dirty="0" smtClean="0"/>
              <a:t>zavěšení kol </a:t>
            </a:r>
            <a:r>
              <a:rPr lang="cs-CZ" sz="2000" dirty="0"/>
              <a:t>Škoda Octavia od </a:t>
            </a:r>
            <a:r>
              <a:rPr lang="cs-CZ" sz="2000" dirty="0" smtClean="0"/>
              <a:t>firmy Euro </a:t>
            </a:r>
            <a:r>
              <a:rPr lang="cs-CZ" sz="2000" dirty="0"/>
              <a:t>tuning</a:t>
            </a: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</p:txBody>
      </p:sp>
      <p:pic>
        <p:nvPicPr>
          <p:cNvPr id="7" name="Obrázek 6" descr="http://www.eurotuning.cz/images/galery/21/1319545879_octavia-ii-e1_predni_naprava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7646" y="1828800"/>
            <a:ext cx="5384088" cy="40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3109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s </a:t>
            </a:r>
            <a:r>
              <a:rPr lang="cs-CZ" sz="3200" dirty="0"/>
              <a:t>víceprvkovým</a:t>
            </a:r>
            <a:r>
              <a:rPr lang="cs-CZ" sz="3200" dirty="0"/>
              <a:t> zavěšením 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 lnSpcReduction="10000"/>
          </a:bodyPr>
          <a:lstStyle/>
          <a:p>
            <a:pPr marL="360363" indent="-360363">
              <a:spcBef>
                <a:spcPts val="0"/>
              </a:spcBef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Materiály pro výrobu jednotlivých prvků zavěšení</a:t>
            </a:r>
            <a:r>
              <a:rPr lang="cs-CZ" sz="2000" i="1" dirty="0" smtClean="0"/>
              <a:t>:</a:t>
            </a:r>
          </a:p>
          <a:p>
            <a:pPr marL="360363" indent="-360363">
              <a:spcBef>
                <a:spcPts val="0"/>
              </a:spcBef>
              <a:buNone/>
            </a:pPr>
            <a:endParaRPr lang="cs-CZ" sz="2000" i="1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ocelové výlisky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Al. odlitky – slitiny kovů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Prvky jsou na koncích opatřeny </a:t>
            </a:r>
            <a:r>
              <a:rPr lang="cs-CZ" sz="2000" dirty="0" smtClean="0"/>
              <a:t>silentbloky</a:t>
            </a:r>
            <a:r>
              <a:rPr lang="cs-CZ" sz="2000" dirty="0" smtClean="0"/>
              <a:t>, popř. kulovými klouby nebo v kombinaci z hlediska konstrukce nápravy.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Zavěšení může být: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přímo do úchytů samonosné karoserie ( zavěšení předních kol) hnacích/hnaných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do pomocného rámu ( zavěšení zadních kol) hnacích/hnaných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 algn="ctr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Pro vzájemnou nezávislost </a:t>
            </a:r>
            <a:r>
              <a:rPr lang="cs-CZ" sz="2400" dirty="0">
                <a:solidFill>
                  <a:srgbClr val="C00000"/>
                </a:solidFill>
              </a:rPr>
              <a:t>všech </a:t>
            </a:r>
            <a:r>
              <a:rPr lang="cs-CZ" sz="2400" dirty="0" smtClean="0">
                <a:solidFill>
                  <a:srgbClr val="C00000"/>
                </a:solidFill>
              </a:rPr>
              <a:t>prvků (ramen) </a:t>
            </a:r>
            <a:r>
              <a:rPr lang="cs-CZ" sz="2400" dirty="0">
                <a:solidFill>
                  <a:srgbClr val="C00000"/>
                </a:solidFill>
              </a:rPr>
              <a:t>zavěšení </a:t>
            </a:r>
            <a:r>
              <a:rPr lang="cs-CZ" sz="2400" dirty="0" smtClean="0">
                <a:solidFill>
                  <a:srgbClr val="C00000"/>
                </a:solidFill>
              </a:rPr>
              <a:t>je dosaženo nejvýhodnějšího </a:t>
            </a:r>
            <a:r>
              <a:rPr lang="cs-CZ" sz="2400" dirty="0">
                <a:solidFill>
                  <a:srgbClr val="C00000"/>
                </a:solidFill>
              </a:rPr>
              <a:t>kinematického pohybu kola.</a:t>
            </a:r>
            <a:endParaRPr lang="cs-CZ" sz="2400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s </a:t>
            </a:r>
            <a:r>
              <a:rPr lang="cs-CZ" sz="3200" dirty="0"/>
              <a:t>víceprvkovým</a:t>
            </a:r>
            <a:r>
              <a:rPr lang="cs-CZ" sz="3200" dirty="0"/>
              <a:t> zavěšením 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Sada dílů pro Audi A4; A6 přední náprava</a:t>
            </a:r>
            <a:endParaRPr lang="cs-CZ" sz="20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855" y="2233779"/>
            <a:ext cx="41243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311" y="3036695"/>
            <a:ext cx="3703845" cy="2788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s </a:t>
            </a:r>
            <a:r>
              <a:rPr lang="cs-CZ" sz="3200" dirty="0"/>
              <a:t>víceprvkovým</a:t>
            </a:r>
            <a:r>
              <a:rPr lang="cs-CZ" sz="3200" dirty="0"/>
              <a:t> zavěšením 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3" y="1440008"/>
            <a:ext cx="79200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Na </a:t>
            </a:r>
            <a:r>
              <a:rPr lang="cs-CZ" dirty="0" smtClean="0"/>
              <a:t>obrázku </a:t>
            </a:r>
            <a:r>
              <a:rPr lang="cs-CZ" dirty="0"/>
              <a:t>je vidět, jak počet ramen ovlivňuje kinematiku (přesnost </a:t>
            </a:r>
            <a:r>
              <a:rPr lang="cs-CZ" dirty="0" smtClean="0"/>
              <a:t>vedení kola</a:t>
            </a:r>
            <a:r>
              <a:rPr lang="cs-CZ" dirty="0"/>
              <a:t>) zavěšení. </a:t>
            </a:r>
            <a:r>
              <a:rPr lang="cs-CZ" dirty="0" smtClean="0"/>
              <a:t>S rostoucím </a:t>
            </a:r>
            <a:r>
              <a:rPr lang="cs-CZ" dirty="0"/>
              <a:t>počtem ramen klesá možnost pohybu kola. Cílem je </a:t>
            </a:r>
            <a:r>
              <a:rPr lang="cs-CZ" dirty="0" smtClean="0"/>
              <a:t>dosáhnout stavu, </a:t>
            </a:r>
            <a:r>
              <a:rPr lang="cs-CZ" dirty="0"/>
              <a:t>kdy se kolo může pohybovat jen ve svislém směru</a:t>
            </a:r>
            <a:r>
              <a:rPr lang="cs-CZ" dirty="0" smtClean="0"/>
              <a:t>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Díky </a:t>
            </a:r>
            <a:r>
              <a:rPr lang="cs-CZ" dirty="0"/>
              <a:t>vzájemné nezávislosti uchycení </a:t>
            </a:r>
            <a:r>
              <a:rPr lang="cs-CZ" dirty="0" smtClean="0"/>
              <a:t>ramen lze </a:t>
            </a:r>
            <a:r>
              <a:rPr lang="cs-CZ" dirty="0"/>
              <a:t>jejich počtem a vzájemnou polohou</a:t>
            </a:r>
            <a:r>
              <a:rPr lang="cs-CZ" dirty="0" smtClean="0"/>
              <a:t>:</a:t>
            </a:r>
          </a:p>
          <a:p>
            <a:pPr algn="just"/>
            <a:endParaRPr lang="cs-CZ" dirty="0" smtClean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optimálně nastavit požadované </a:t>
            </a:r>
            <a:r>
              <a:rPr lang="cs-CZ" dirty="0"/>
              <a:t>kinematické vlastnosti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řešit požadavky </a:t>
            </a:r>
            <a:r>
              <a:rPr lang="cs-CZ" dirty="0"/>
              <a:t>na dynamiku jízdy, jízdní komfort a </a:t>
            </a:r>
            <a:r>
              <a:rPr lang="cs-CZ" dirty="0" smtClean="0"/>
              <a:t>zastavěný </a:t>
            </a:r>
            <a:r>
              <a:rPr lang="cs-CZ" dirty="0"/>
              <a:t>prostor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přesněji vést kola </a:t>
            </a:r>
            <a:r>
              <a:rPr lang="cs-CZ" dirty="0"/>
              <a:t>s minimální </a:t>
            </a:r>
            <a:r>
              <a:rPr lang="cs-CZ" dirty="0" smtClean="0"/>
              <a:t>změnou geometrie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zvýšit stabilitu</a:t>
            </a:r>
            <a:endParaRPr lang="cs-CZ" dirty="0" smtClean="0"/>
          </a:p>
          <a:p>
            <a:pPr algn="just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09" y="4427272"/>
            <a:ext cx="7673068" cy="2024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s </a:t>
            </a:r>
            <a:r>
              <a:rPr lang="cs-CZ" sz="3200" dirty="0"/>
              <a:t>víceprvkovým</a:t>
            </a:r>
            <a:r>
              <a:rPr lang="cs-CZ" sz="3200" dirty="0"/>
              <a:t> zavěšením 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3" y="1440008"/>
            <a:ext cx="7920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565" y="1425544"/>
            <a:ext cx="7165093" cy="4163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2000" y="6120000"/>
            <a:ext cx="53541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zadní </a:t>
            </a:r>
            <a:r>
              <a:rPr lang="cs-CZ" dirty="0"/>
              <a:t>víceprvková</a:t>
            </a:r>
            <a:r>
              <a:rPr lang="cs-CZ" dirty="0"/>
              <a:t> náprava Škoda Octavia 4×4</a:t>
            </a:r>
          </a:p>
        </p:txBody>
      </p:sp>
    </p:spTree>
    <p:extLst>
      <p:ext uri="{BB962C8B-B14F-4D97-AF65-F5344CB8AC3E}">
        <p14:creationId xmlns:p14="http://schemas.microsoft.com/office/powerpoint/2010/main" val="1174668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Nápravy s </a:t>
            </a:r>
            <a:r>
              <a:rPr lang="cs-CZ" sz="3200" dirty="0"/>
              <a:t>víceprvkovým</a:t>
            </a:r>
            <a:r>
              <a:rPr lang="cs-CZ" sz="3200" dirty="0"/>
              <a:t> zavěšením 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3" y="1440008"/>
            <a:ext cx="7920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999" y="6120000"/>
            <a:ext cx="79199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zadní </a:t>
            </a:r>
            <a:r>
              <a:rPr lang="cs-CZ" dirty="0"/>
              <a:t>víceprvková</a:t>
            </a:r>
            <a:r>
              <a:rPr lang="cs-CZ" dirty="0"/>
              <a:t> náprava </a:t>
            </a:r>
            <a:r>
              <a:rPr lang="cs-CZ" dirty="0" smtClean="0"/>
              <a:t>Porsche </a:t>
            </a:r>
            <a:r>
              <a:rPr lang="cs-CZ" dirty="0" smtClean="0"/>
              <a:t>Cayenne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183" y="1493681"/>
            <a:ext cx="6969519" cy="4626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243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 </a:t>
            </a:r>
            <a:r>
              <a:rPr lang="cs-CZ" sz="2000" dirty="0"/>
              <a:t>víceprvkovým</a:t>
            </a:r>
            <a:r>
              <a:rPr lang="cs-CZ" sz="2000" dirty="0"/>
              <a:t> zavěšením kola</a:t>
            </a:r>
          </a:p>
          <a:p>
            <a:pPr algn="just"/>
            <a:r>
              <a:rPr lang="cs-CZ" sz="2000" dirty="0" smtClean="0"/>
              <a:t>výkyvných náprav vozidel, s jejich funkcí a použitím v automobilech. Nápravy jsou nedílnou součástí  podvozků osobních vozidel a jsou velmi důležitým článkem v konstrukci stavby  vozidel.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Konstrukce </a:t>
            </a:r>
            <a:r>
              <a:rPr lang="cs-CZ" sz="2000" dirty="0" smtClean="0"/>
              <a:t>víceprvkového</a:t>
            </a:r>
            <a:r>
              <a:rPr lang="cs-CZ" sz="2000" dirty="0" smtClean="0"/>
              <a:t> zavěšení kola?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Jaký vliv má </a:t>
            </a:r>
            <a:r>
              <a:rPr lang="cs-CZ" sz="2000" dirty="0" smtClean="0"/>
              <a:t>víceprvkové</a:t>
            </a:r>
            <a:r>
              <a:rPr lang="cs-CZ" sz="2000" dirty="0" smtClean="0"/>
              <a:t> zavěšení kola na jízdní vlastnosti O.A.?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Výhody/nevýhody </a:t>
            </a:r>
            <a:r>
              <a:rPr lang="cs-CZ" sz="2000" dirty="0" smtClean="0"/>
              <a:t>víceprvkových</a:t>
            </a:r>
            <a:r>
              <a:rPr lang="cs-CZ" sz="2000" dirty="0" smtClean="0"/>
              <a:t> náprav oproti tuhým nápravám?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20956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u="sng" dirty="0" smtClean="0">
                <a:hlinkClick r:id="rId4"/>
              </a:rPr>
              <a:t>http://cs.autolexicon.net/obr_clanky/cs_viceprvkova_001.jpg</a:t>
            </a:r>
            <a:endParaRPr lang="cs-CZ" sz="1200" u="sng" dirty="0" smtClean="0"/>
          </a:p>
          <a:p>
            <a:pPr algn="just"/>
            <a:r>
              <a:rPr lang="cs-CZ" sz="1200" dirty="0" smtClean="0">
                <a:hlinkClick r:id="rId5"/>
              </a:rPr>
              <a:t>http://www.eurotuning.cz/images/galery/21/1319545879_octavia-ii-e1_predni_naprava2.jpg</a:t>
            </a:r>
            <a:endParaRPr lang="cs-CZ" sz="1200" dirty="0" smtClean="0"/>
          </a:p>
          <a:p>
            <a:pPr algn="just"/>
            <a:r>
              <a:rPr lang="cs-CZ" sz="1200" dirty="0">
                <a:hlinkClick r:id="rId6"/>
              </a:rPr>
              <a:t>http://www.primadily.cz/fotky1177/fotos/_</a:t>
            </a:r>
            <a:r>
              <a:rPr lang="cs-CZ" sz="1200" dirty="0" smtClean="0">
                <a:hlinkClick r:id="rId6"/>
              </a:rPr>
              <a:t>vyr_197298D0498998S1.JPG</a:t>
            </a:r>
            <a:endParaRPr lang="cs-CZ" sz="1200" dirty="0" smtClean="0"/>
          </a:p>
          <a:p>
            <a:pPr algn="just"/>
            <a:r>
              <a:rPr lang="cs-CZ" sz="1200" dirty="0">
                <a:hlinkClick r:id="rId7"/>
              </a:rPr>
              <a:t>http://www.primadily.cz/fotky1177/fotos/_</a:t>
            </a:r>
            <a:r>
              <a:rPr lang="cs-CZ" sz="1200" dirty="0" smtClean="0">
                <a:hlinkClick r:id="rId7"/>
              </a:rPr>
              <a:t>vyrp11_19729kosti.jpg</a:t>
            </a:r>
            <a:endParaRPr lang="cs-CZ" sz="1200" dirty="0" smtClean="0"/>
          </a:p>
          <a:p>
            <a:pPr algn="just"/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cs.autolexicon.net/obr_clanky/cs_viceprvkova_005.jpg</a:t>
            </a:r>
            <a:endParaRPr lang="cs-CZ" sz="1200" dirty="0" smtClean="0"/>
          </a:p>
          <a:p>
            <a:pPr algn="just"/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cs.autolexicon.net/obr_clanky/cs_viceprvkova_003.jpg</a:t>
            </a:r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10946</TotalTime>
  <Words>542</Words>
  <Application>Microsoft Office PowerPoint</Application>
  <PresentationFormat>Předvádění na obrazovce (4:3)</PresentationFormat>
  <Paragraphs>172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Nápravy s víceprvkovým zavěšením kola</vt:lpstr>
      <vt:lpstr>Nápravy s víceprvkovým zavěšením kola</vt:lpstr>
      <vt:lpstr>Nápravy s víceprvkovým zavěšením kola</vt:lpstr>
      <vt:lpstr>Nápravy s víceprvkovým zavěšením kola</vt:lpstr>
      <vt:lpstr>Nápravy s víceprvkovým zavěšením kola</vt:lpstr>
      <vt:lpstr>Nápravy s víceprvkovým zavěšením kola</vt:lpstr>
      <vt:lpstr>Nápravy s víceprvkovým zavěšením kola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Ladislav Hajný</cp:lastModifiedBy>
  <cp:revision>758</cp:revision>
  <dcterms:created xsi:type="dcterms:W3CDTF">2010-11-01T23:40:31Z</dcterms:created>
  <dcterms:modified xsi:type="dcterms:W3CDTF">2014-03-04T08:21:52Z</dcterms:modified>
</cp:coreProperties>
</file>