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3" r:id="rId2"/>
    <p:sldId id="264" r:id="rId3"/>
    <p:sldId id="272" r:id="rId4"/>
    <p:sldId id="279" r:id="rId5"/>
    <p:sldId id="274" r:id="rId6"/>
    <p:sldId id="275" r:id="rId7"/>
    <p:sldId id="276" r:id="rId8"/>
    <p:sldId id="280" r:id="rId9"/>
    <p:sldId id="267" r:id="rId10"/>
    <p:sldId id="277" r:id="rId11"/>
    <p:sldId id="27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5CA9CF-8ED6-4A6C-8F8C-8D8A1373D92B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0C7444-4BDC-40C9-B019-99E1A3542C3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17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0C7444-4BDC-40C9-B019-99E1A3542C3B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8303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0C7444-4BDC-40C9-B019-99E1A3542C3B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415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33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518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309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62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76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002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101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64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74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58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170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C1F8C-0F1E-4FF6-89E9-B8679B6ED490}" type="datetimeFigureOut">
              <a:rPr lang="cs-CZ" smtClean="0"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515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" TargetMode="External"/><Relationship Id="rId2" Type="http://schemas.openxmlformats.org/officeDocument/2006/relationships/hyperlink" Target="http://www.helpforenglish.cz/article/2008103001-jak-pocitat-nepocitatelna-podstatna-jmen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31.1.2014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VY_32_INOVACE_7A_AJ7_11_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Jak počítat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            		     nepočitatelná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podstatná jména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Jak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počítat nepočitatelná podstatná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jména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    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countable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nouns,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uncoutable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nouns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piece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	   	      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bottle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glass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 cup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packet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014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827584" y="1411713"/>
            <a:ext cx="7416824" cy="1766637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Žáci si procvičí používání množstevních výrazů pro počítání nepočitatelných podstatných jmen.</a:t>
            </a:r>
          </a:p>
        </p:txBody>
      </p:sp>
    </p:spTree>
    <p:extLst>
      <p:ext uri="{BB962C8B-B14F-4D97-AF65-F5344CB8AC3E}">
        <p14:creationId xmlns:p14="http://schemas.microsoft.com/office/powerpoint/2010/main" val="279955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Už víme, že u </a:t>
            </a:r>
            <a:r>
              <a:rPr lang="cs-CZ" sz="2800" b="1" dirty="0" smtClean="0"/>
              <a:t>nepočitatelných </a:t>
            </a:r>
            <a:r>
              <a:rPr lang="cs-CZ" sz="2800" dirty="0" smtClean="0"/>
              <a:t>podstatných jmen</a:t>
            </a:r>
            <a:r>
              <a:rPr lang="cs-CZ" sz="3200" dirty="0" smtClean="0"/>
              <a:t>    	  </a:t>
            </a:r>
            <a:r>
              <a:rPr lang="cs-CZ" sz="2800" b="1" dirty="0" smtClean="0"/>
              <a:t>nemůžeme</a:t>
            </a:r>
            <a:r>
              <a:rPr lang="cs-CZ" sz="2800" dirty="0" smtClean="0"/>
              <a:t> vytvořit množné číslo.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500389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Jak ale vyřešit, když je přeci jen počítat potřebujeme?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96952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one </a:t>
            </a:r>
            <a:r>
              <a:rPr lang="en-US" sz="2800" dirty="0"/>
              <a:t>snow, two snows, three snows</a:t>
            </a:r>
            <a:r>
              <a:rPr lang="en-US" sz="2800" dirty="0" smtClean="0"/>
              <a:t>...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87624" y="2852936"/>
            <a:ext cx="4608512" cy="72008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87624" y="2492896"/>
            <a:ext cx="4536504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187624" y="4221088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Můžeme říci, že je dané věci hodně či málo, ale</a:t>
            </a:r>
            <a:r>
              <a:rPr lang="cs-CZ" sz="2800" b="1" dirty="0"/>
              <a:t> nelze </a:t>
            </a:r>
            <a:r>
              <a:rPr lang="cs-CZ" sz="2800" dirty="0"/>
              <a:t>vyjádřit počet.</a:t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9191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Řešením </a:t>
            </a:r>
            <a:r>
              <a:rPr lang="cs-CZ" sz="2400" dirty="0"/>
              <a:t>je, že </a:t>
            </a:r>
            <a:r>
              <a:rPr lang="cs-CZ" sz="2400" b="1" dirty="0"/>
              <a:t>nebudeme počítat danou věc</a:t>
            </a:r>
            <a:r>
              <a:rPr lang="cs-CZ" sz="2400" dirty="0"/>
              <a:t>, ale nějakou </a:t>
            </a:r>
            <a:r>
              <a:rPr lang="cs-CZ" sz="2400" b="1" dirty="0"/>
              <a:t>jednotku</a:t>
            </a:r>
            <a:r>
              <a:rPr lang="cs-CZ" sz="2400" dirty="0"/>
              <a:t>. 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005064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Pojďme si nyní uvést nejčastější slovíčka, která pro takové počítání můžeme </a:t>
            </a:r>
            <a:r>
              <a:rPr lang="cs-CZ" sz="3200" b="1" dirty="0"/>
              <a:t>použít.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12776"/>
            <a:ext cx="878497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Např. nebudeme mléko počítat na </a:t>
            </a:r>
            <a:r>
              <a:rPr lang="cs-CZ" sz="2400" dirty="0" smtClean="0">
                <a:solidFill>
                  <a:prstClr val="black"/>
                </a:solidFill>
              </a:rPr>
              <a:t>mléka, </a:t>
            </a:r>
            <a:r>
              <a:rPr lang="cs-CZ" sz="2400" dirty="0">
                <a:solidFill>
                  <a:prstClr val="black"/>
                </a:solidFill>
              </a:rPr>
              <a:t>ale na</a:t>
            </a:r>
            <a:r>
              <a:rPr lang="cs-CZ" sz="2400" b="1" dirty="0">
                <a:solidFill>
                  <a:srgbClr val="FF0000"/>
                </a:solidFill>
              </a:rPr>
              <a:t> lahve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Nebudeme kávu počítat na </a:t>
            </a:r>
            <a:r>
              <a:rPr lang="cs-CZ" sz="2400" dirty="0" smtClean="0">
                <a:solidFill>
                  <a:prstClr val="black"/>
                </a:solidFill>
              </a:rPr>
              <a:t>kávy, </a:t>
            </a:r>
            <a:r>
              <a:rPr lang="cs-CZ" sz="2400" dirty="0">
                <a:solidFill>
                  <a:prstClr val="black"/>
                </a:solidFill>
              </a:rPr>
              <a:t>ale na </a:t>
            </a:r>
            <a:r>
              <a:rPr lang="cs-CZ" sz="2400" b="1" dirty="0">
                <a:solidFill>
                  <a:srgbClr val="FF0000"/>
                </a:solidFill>
              </a:rPr>
              <a:t>šálky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Maso také přeci nepočítáme na </a:t>
            </a:r>
            <a:r>
              <a:rPr lang="cs-CZ" sz="2400" dirty="0" smtClean="0">
                <a:solidFill>
                  <a:prstClr val="black"/>
                </a:solidFill>
              </a:rPr>
              <a:t>masa, </a:t>
            </a:r>
            <a:r>
              <a:rPr lang="cs-CZ" sz="2400" dirty="0">
                <a:solidFill>
                  <a:prstClr val="black"/>
                </a:solidFill>
              </a:rPr>
              <a:t>ale na </a:t>
            </a:r>
            <a:r>
              <a:rPr lang="cs-CZ" sz="2400" b="1" dirty="0">
                <a:solidFill>
                  <a:srgbClr val="FF0000"/>
                </a:solidFill>
              </a:rPr>
              <a:t>kusy</a:t>
            </a:r>
            <a:r>
              <a:rPr lang="cs-CZ" sz="2400" dirty="0">
                <a:solidFill>
                  <a:prstClr val="black"/>
                </a:solidFill>
              </a:rPr>
              <a:t> či na </a:t>
            </a:r>
            <a:r>
              <a:rPr lang="cs-CZ" sz="2400" b="1" dirty="0">
                <a:solidFill>
                  <a:srgbClr val="FF0000"/>
                </a:solidFill>
              </a:rPr>
              <a:t>kilogramy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Na </a:t>
            </a:r>
            <a:r>
              <a:rPr lang="cs-CZ" sz="2400" dirty="0">
                <a:solidFill>
                  <a:prstClr val="black"/>
                </a:solidFill>
              </a:rPr>
              <a:t>chléb si nedáme dva </a:t>
            </a:r>
            <a:r>
              <a:rPr lang="cs-CZ" sz="2400" dirty="0" smtClean="0">
                <a:solidFill>
                  <a:prstClr val="black"/>
                </a:solidFill>
              </a:rPr>
              <a:t>sýry, </a:t>
            </a:r>
            <a:r>
              <a:rPr lang="cs-CZ" sz="2400" dirty="0">
                <a:solidFill>
                  <a:prstClr val="black"/>
                </a:solidFill>
              </a:rPr>
              <a:t>ale dva</a:t>
            </a:r>
            <a:r>
              <a:rPr lang="cs-CZ" sz="2400" b="1" dirty="0">
                <a:solidFill>
                  <a:srgbClr val="FF0000"/>
                </a:solidFill>
              </a:rPr>
              <a:t> plátky </a:t>
            </a:r>
            <a:r>
              <a:rPr lang="cs-CZ" sz="2400" dirty="0">
                <a:solidFill>
                  <a:prstClr val="black"/>
                </a:solidFill>
              </a:rPr>
              <a:t>sýra.</a:t>
            </a:r>
            <a:br>
              <a:rPr lang="cs-CZ" sz="2400" dirty="0">
                <a:solidFill>
                  <a:prstClr val="black"/>
                </a:solidFill>
              </a:rPr>
            </a:b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67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6984776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 piece </a:t>
            </a:r>
            <a:r>
              <a:rPr lang="cs-CZ" sz="2400" b="1" dirty="0" smtClean="0">
                <a:solidFill>
                  <a:srgbClr val="FF0000"/>
                </a:solidFill>
              </a:rPr>
              <a:t>of </a:t>
            </a:r>
            <a:r>
              <a:rPr lang="cs-CZ" sz="2400" dirty="0" smtClean="0"/>
              <a:t>– kus, kousek</a:t>
            </a:r>
            <a:endParaRPr lang="cs-CZ" sz="2000" dirty="0" smtClean="0"/>
          </a:p>
          <a:p>
            <a:r>
              <a:rPr lang="cs-CZ" sz="2000" dirty="0" smtClean="0"/>
              <a:t>a </a:t>
            </a:r>
            <a:r>
              <a:rPr lang="cs-CZ" sz="2000" dirty="0"/>
              <a:t>piece of cheese</a:t>
            </a:r>
            <a:br>
              <a:rPr lang="cs-CZ" sz="2000" dirty="0"/>
            </a:br>
            <a:r>
              <a:rPr lang="cs-CZ" sz="2000" dirty="0"/>
              <a:t>a piece of cake</a:t>
            </a:r>
            <a:br>
              <a:rPr lang="cs-CZ" sz="2000" dirty="0"/>
            </a:br>
            <a:r>
              <a:rPr lang="cs-CZ" sz="2000" dirty="0"/>
              <a:t>a piece of bread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Dokonce se používá s </a:t>
            </a:r>
            <a:r>
              <a:rPr lang="cs-CZ" sz="2000" b="1" dirty="0"/>
              <a:t>abstraktními</a:t>
            </a:r>
            <a:r>
              <a:rPr lang="cs-CZ" sz="2000" dirty="0"/>
              <a:t> podstatnými jmény jako např. </a:t>
            </a:r>
            <a:r>
              <a:rPr lang="cs-CZ" sz="2000" dirty="0" smtClean="0"/>
              <a:t>a </a:t>
            </a:r>
            <a:r>
              <a:rPr lang="cs-CZ" sz="2000" dirty="0"/>
              <a:t>piece of </a:t>
            </a:r>
            <a:r>
              <a:rPr lang="cs-CZ" sz="2000" b="1" dirty="0"/>
              <a:t>information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 piece of </a:t>
            </a:r>
            <a:r>
              <a:rPr lang="cs-CZ" sz="2000" b="1" dirty="0"/>
              <a:t>advice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>
                <a:solidFill>
                  <a:srgbClr val="FF0000"/>
                </a:solidFill>
              </a:rPr>
              <a:t>bottle </a:t>
            </a:r>
            <a:r>
              <a:rPr lang="cs-CZ" sz="2400" b="1" dirty="0" smtClean="0">
                <a:solidFill>
                  <a:srgbClr val="FF0000"/>
                </a:solidFill>
              </a:rPr>
              <a:t>of </a:t>
            </a:r>
            <a:r>
              <a:rPr lang="cs-CZ" sz="2000" b="1" dirty="0" smtClean="0">
                <a:solidFill>
                  <a:srgbClr val="FF0000"/>
                </a:solidFill>
              </a:rPr>
              <a:t>- </a:t>
            </a:r>
            <a:r>
              <a:rPr lang="cs-CZ" sz="2400" dirty="0"/>
              <a:t>je </a:t>
            </a:r>
            <a:r>
              <a:rPr lang="cs-CZ" sz="2400" dirty="0" smtClean="0"/>
              <a:t>lahev</a:t>
            </a:r>
            <a:r>
              <a:rPr lang="cs-CZ" sz="2400" dirty="0"/>
              <a:t> </a:t>
            </a:r>
            <a:r>
              <a:rPr lang="cs-CZ" sz="2400" dirty="0" smtClean="0"/>
              <a:t>( </a:t>
            </a:r>
            <a:r>
              <a:rPr lang="cs-CZ" sz="2400" dirty="0"/>
              <a:t>skleněná či </a:t>
            </a:r>
            <a:r>
              <a:rPr lang="cs-CZ" sz="2400" dirty="0" smtClean="0"/>
              <a:t>plastová )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 bottle of water</a:t>
            </a:r>
            <a:br>
              <a:rPr lang="cs-CZ" sz="2000" dirty="0"/>
            </a:br>
            <a:r>
              <a:rPr lang="cs-CZ" sz="2000" dirty="0"/>
              <a:t>a bottle of wine</a:t>
            </a:r>
            <a:br>
              <a:rPr lang="cs-CZ" sz="2000" dirty="0"/>
            </a:br>
            <a:endParaRPr lang="cs-CZ" sz="2000" dirty="0"/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>
                <a:solidFill>
                  <a:srgbClr val="FF0000"/>
                </a:solidFill>
              </a:rPr>
              <a:t>glass of</a:t>
            </a:r>
            <a:r>
              <a:rPr lang="cs-CZ" sz="2000" b="1" dirty="0"/>
              <a:t> </a:t>
            </a:r>
            <a:r>
              <a:rPr lang="cs-CZ" sz="2000" b="1" dirty="0" smtClean="0"/>
              <a:t> </a:t>
            </a:r>
            <a:r>
              <a:rPr lang="cs-CZ" sz="2000" dirty="0" smtClean="0"/>
              <a:t>-  </a:t>
            </a:r>
            <a:r>
              <a:rPr lang="cs-CZ" sz="2400" dirty="0" smtClean="0"/>
              <a:t>sklenice</a:t>
            </a:r>
          </a:p>
          <a:p>
            <a:r>
              <a:rPr lang="cs-CZ" sz="2000" dirty="0" smtClean="0"/>
              <a:t>a </a:t>
            </a:r>
            <a:r>
              <a:rPr lang="cs-CZ" sz="2000" dirty="0"/>
              <a:t>glass of beer</a:t>
            </a:r>
            <a:br>
              <a:rPr lang="cs-CZ" sz="2000" dirty="0"/>
            </a:br>
            <a:r>
              <a:rPr lang="cs-CZ" sz="2000" dirty="0"/>
              <a:t>a glass of water</a:t>
            </a:r>
            <a:br>
              <a:rPr lang="cs-CZ" sz="2000" dirty="0"/>
            </a:br>
            <a:r>
              <a:rPr lang="cs-CZ" sz="2000" dirty="0"/>
              <a:t>a glass of wine </a:t>
            </a:r>
          </a:p>
          <a:p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708" y="2968345"/>
            <a:ext cx="587191" cy="136556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3502" y="309845"/>
            <a:ext cx="1638778" cy="1093241"/>
          </a:xfrm>
          <a:prstGeom prst="rect">
            <a:avLst/>
          </a:prstGeom>
        </p:spPr>
      </p:pic>
      <p:pic>
        <p:nvPicPr>
          <p:cNvPr id="2050" name="Picture 2" descr="C:\Users\Senekova\AppData\Local\Microsoft\Windows\Temporary Internet Files\Content.IE5\PLT8XXZX\MC90044175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657" y="5284707"/>
            <a:ext cx="958205" cy="95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enekova\AppData\Local\Microsoft\Windows\Temporary Internet Files\Content.IE5\1Z717CMZ\MP9003867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652" y="5253710"/>
            <a:ext cx="758479" cy="106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enekova\AppData\Local\Microsoft\Windows\Temporary Internet Files\Content.IE5\PLT8XXZX\MC9003489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892" y="283848"/>
            <a:ext cx="1161530" cy="114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90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856984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cup of</a:t>
            </a:r>
            <a:r>
              <a:rPr lang="cs-CZ" sz="2400" dirty="0" smtClean="0"/>
              <a:t>  </a:t>
            </a:r>
            <a:r>
              <a:rPr lang="cs-CZ" dirty="0" smtClean="0"/>
              <a:t>-</a:t>
            </a:r>
            <a:r>
              <a:rPr lang="cs-CZ" sz="2400" dirty="0" smtClean="0"/>
              <a:t>šálek </a:t>
            </a:r>
            <a:r>
              <a:rPr lang="cs-CZ" sz="2400" dirty="0"/>
              <a:t>či </a:t>
            </a:r>
            <a:r>
              <a:rPr lang="cs-CZ" sz="2400" dirty="0" smtClean="0"/>
              <a:t>hrneček</a:t>
            </a:r>
            <a:endParaRPr lang="cs-CZ" sz="2000" dirty="0" smtClean="0"/>
          </a:p>
          <a:p>
            <a:r>
              <a:rPr lang="cs-CZ" sz="2000" b="1" dirty="0" smtClean="0"/>
              <a:t>a </a:t>
            </a:r>
            <a:r>
              <a:rPr lang="cs-CZ" sz="2000" b="1" dirty="0"/>
              <a:t>cup </a:t>
            </a:r>
            <a:r>
              <a:rPr lang="cs-CZ" sz="2000" dirty="0"/>
              <a:t>of tea</a:t>
            </a:r>
            <a:br>
              <a:rPr lang="cs-CZ" sz="2000" dirty="0"/>
            </a:br>
            <a:r>
              <a:rPr lang="cs-CZ" sz="2000" b="1" dirty="0"/>
              <a:t>a cup </a:t>
            </a:r>
            <a:r>
              <a:rPr lang="cs-CZ" sz="2000" dirty="0"/>
              <a:t>of coffee</a:t>
            </a:r>
            <a:br>
              <a:rPr lang="cs-CZ" sz="2000" dirty="0"/>
            </a:br>
            <a:endParaRPr lang="cs-CZ" sz="2000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a box </a:t>
            </a:r>
            <a:r>
              <a:rPr lang="cs-CZ" sz="2400" b="1" dirty="0">
                <a:solidFill>
                  <a:srgbClr val="FF0000"/>
                </a:solidFill>
              </a:rPr>
              <a:t>of </a:t>
            </a:r>
            <a:r>
              <a:rPr lang="cs-CZ" sz="2400" b="1" dirty="0" smtClean="0">
                <a:solidFill>
                  <a:srgbClr val="FF0000"/>
                </a:solidFill>
              </a:rPr>
              <a:t> - </a:t>
            </a:r>
            <a:r>
              <a:rPr lang="cs-CZ" sz="2400" dirty="0" smtClean="0"/>
              <a:t>krabice, krabička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a box </a:t>
            </a:r>
            <a:r>
              <a:rPr lang="cs-CZ" sz="2000" dirty="0"/>
              <a:t>of </a:t>
            </a:r>
            <a:r>
              <a:rPr lang="cs-CZ" sz="2000" dirty="0" smtClean="0"/>
              <a:t>chocolate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 smtClean="0"/>
          </a:p>
          <a:p>
            <a:endParaRPr lang="cs-CZ" sz="2000" dirty="0"/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>
                <a:solidFill>
                  <a:srgbClr val="FF0000"/>
                </a:solidFill>
              </a:rPr>
              <a:t>packet </a:t>
            </a:r>
            <a:r>
              <a:rPr lang="cs-CZ" sz="2400" b="1" dirty="0" smtClean="0">
                <a:solidFill>
                  <a:srgbClr val="FF0000"/>
                </a:solidFill>
              </a:rPr>
              <a:t>of -</a:t>
            </a:r>
            <a:r>
              <a:rPr lang="cs-CZ" sz="2400" dirty="0"/>
              <a:t> balíček či balení něčeho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a packet </a:t>
            </a:r>
            <a:r>
              <a:rPr lang="cs-CZ" sz="2000" dirty="0" smtClean="0"/>
              <a:t>of crisps</a:t>
            </a:r>
            <a:endParaRPr lang="cs-CZ" sz="2000" b="1" dirty="0"/>
          </a:p>
          <a:p>
            <a:endParaRPr lang="cs-CZ" sz="2000" dirty="0" smtClean="0"/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>
                <a:solidFill>
                  <a:srgbClr val="FF0000"/>
                </a:solidFill>
              </a:rPr>
              <a:t>carton of</a:t>
            </a:r>
          </a:p>
          <a:p>
            <a:r>
              <a:rPr lang="cs-CZ" sz="2000" dirty="0" smtClean="0"/>
              <a:t>-označuje </a:t>
            </a:r>
            <a:r>
              <a:rPr lang="cs-CZ" sz="2000" dirty="0"/>
              <a:t>také krabici, ale krabici s nějakým </a:t>
            </a:r>
            <a:r>
              <a:rPr lang="cs-CZ" sz="2000" b="1" dirty="0"/>
              <a:t>nápojem</a:t>
            </a:r>
            <a:r>
              <a:rPr lang="cs-CZ" sz="2000" dirty="0"/>
              <a:t>, např. mlékem </a:t>
            </a:r>
            <a:r>
              <a:rPr lang="cs-CZ" sz="2000" dirty="0" smtClean="0"/>
              <a:t>či džusem</a:t>
            </a:r>
          </a:p>
          <a:p>
            <a:r>
              <a:rPr lang="cs-CZ" sz="2000" b="1" dirty="0" smtClean="0"/>
              <a:t>a </a:t>
            </a:r>
            <a:r>
              <a:rPr lang="cs-CZ" sz="2000" b="1" dirty="0"/>
              <a:t>carton </a:t>
            </a:r>
            <a:r>
              <a:rPr lang="cs-CZ" sz="2000" dirty="0"/>
              <a:t>of milk</a:t>
            </a:r>
            <a:br>
              <a:rPr lang="cs-CZ" sz="2000" dirty="0"/>
            </a:br>
            <a:r>
              <a:rPr lang="cs-CZ" sz="2000" b="1" dirty="0"/>
              <a:t>a carton </a:t>
            </a:r>
            <a:r>
              <a:rPr lang="cs-CZ" sz="2000" dirty="0"/>
              <a:t>of juice</a:t>
            </a:r>
            <a:br>
              <a:rPr lang="cs-CZ" sz="2000" dirty="0"/>
            </a:br>
            <a:endParaRPr lang="cs-CZ" sz="2000" dirty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9657" y="174319"/>
            <a:ext cx="1186439" cy="11778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3011" y="1613502"/>
            <a:ext cx="1198249" cy="1135455"/>
          </a:xfrm>
          <a:prstGeom prst="rect">
            <a:avLst/>
          </a:prstGeom>
        </p:spPr>
      </p:pic>
      <p:pic>
        <p:nvPicPr>
          <p:cNvPr id="3074" name="Picture 2" descr="C:\Users\Senekova\AppData\Local\Microsoft\Windows\Temporary Internet Files\Content.IE5\PLT8XXZX\MC9004417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394563"/>
            <a:ext cx="1562829" cy="156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enekova\AppData\Local\Microsoft\Windows\Temporary Internet Files\Content.IE5\SMB5MMA4\MC900232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647" y="5470840"/>
            <a:ext cx="833761" cy="127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enekova\AppData\Local\Microsoft\Windows\Temporary Internet Files\Content.IE5\FNA8QZZ3\MC9003488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24944"/>
            <a:ext cx="1470409" cy="155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05452" y="260648"/>
            <a:ext cx="1862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03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6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 can of </a:t>
            </a:r>
            <a:r>
              <a:rPr lang="cs-CZ" sz="2400" b="1" dirty="0"/>
              <a:t>/</a:t>
            </a:r>
            <a:r>
              <a:rPr lang="cs-CZ" sz="2400" b="1" dirty="0">
                <a:solidFill>
                  <a:srgbClr val="FF0000"/>
                </a:solidFill>
              </a:rPr>
              <a:t> a tin of</a:t>
            </a:r>
          </a:p>
          <a:p>
            <a:r>
              <a:rPr lang="cs-CZ" sz="2000" dirty="0"/>
              <a:t>Obě tato slovíčka označují plechovku. V americké angličtině se používá téměř výhradně slovo </a:t>
            </a:r>
            <a:r>
              <a:rPr lang="cs-CZ" sz="2000" b="1" dirty="0"/>
              <a:t>CAN</a:t>
            </a: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/>
              <a:t>, v britské angličtině slovo CAN =</a:t>
            </a:r>
            <a:r>
              <a:rPr lang="cs-CZ" sz="2000" dirty="0" smtClean="0"/>
              <a:t> plechovka s pitím, pro konzervu používají slovo </a:t>
            </a:r>
            <a:r>
              <a:rPr lang="cs-CZ" sz="2000" b="1" dirty="0" smtClean="0"/>
              <a:t>TIN.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</a:t>
            </a:r>
          </a:p>
          <a:p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>
                <a:solidFill>
                  <a:srgbClr val="FF0000"/>
                </a:solidFill>
              </a:rPr>
              <a:t>loaf of </a:t>
            </a:r>
            <a:endParaRPr lang="cs-CZ" sz="2400" b="1" dirty="0"/>
          </a:p>
          <a:p>
            <a:r>
              <a:rPr lang="cs-CZ" sz="2000" dirty="0" smtClean="0"/>
              <a:t>znamená </a:t>
            </a:r>
            <a:r>
              <a:rPr lang="cs-CZ" sz="2000" dirty="0"/>
              <a:t>'bochník' a používá se převážně pro </a:t>
            </a:r>
            <a:r>
              <a:rPr lang="cs-CZ" sz="2000" dirty="0" smtClean="0"/>
              <a:t>chléb</a:t>
            </a:r>
          </a:p>
          <a:p>
            <a:r>
              <a:rPr lang="cs-CZ" sz="2000" b="1" dirty="0" smtClean="0"/>
              <a:t>a </a:t>
            </a:r>
            <a:r>
              <a:rPr lang="cs-CZ" sz="2000" b="1" dirty="0"/>
              <a:t>loaf </a:t>
            </a:r>
            <a:r>
              <a:rPr lang="cs-CZ" sz="2000" dirty="0"/>
              <a:t>of bread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 smtClean="0"/>
              <a:t>Pokud </a:t>
            </a:r>
            <a:r>
              <a:rPr lang="cs-CZ" sz="2000" dirty="0"/>
              <a:t>bochník chleba (či cokoliv jiného) nakrájíme </a:t>
            </a:r>
            <a:endParaRPr lang="cs-CZ" sz="2000" dirty="0" smtClean="0"/>
          </a:p>
          <a:p>
            <a:r>
              <a:rPr lang="cs-CZ" sz="2000" dirty="0" smtClean="0"/>
              <a:t>na </a:t>
            </a:r>
            <a:r>
              <a:rPr lang="cs-CZ" sz="2000" dirty="0"/>
              <a:t>plátky, použijeme </a:t>
            </a:r>
            <a:r>
              <a:rPr lang="cs-CZ" sz="2000" dirty="0" smtClean="0"/>
              <a:t>slovíčko:  </a:t>
            </a:r>
            <a:r>
              <a:rPr lang="cs-CZ" sz="2400" b="1" dirty="0" smtClean="0">
                <a:solidFill>
                  <a:srgbClr val="FF0000"/>
                </a:solidFill>
              </a:rPr>
              <a:t>slice</a:t>
            </a:r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2000" b="1" dirty="0" smtClean="0"/>
              <a:t>a </a:t>
            </a:r>
            <a:r>
              <a:rPr lang="cs-CZ" sz="2000" b="1" dirty="0"/>
              <a:t>slice </a:t>
            </a:r>
            <a:r>
              <a:rPr lang="cs-CZ" sz="2000" dirty="0"/>
              <a:t>of </a:t>
            </a:r>
            <a:r>
              <a:rPr lang="cs-CZ" sz="2000" dirty="0" smtClean="0"/>
              <a:t>bread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a slice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smtClean="0"/>
              <a:t>cheese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935" y="1657462"/>
            <a:ext cx="1056057" cy="1123465"/>
          </a:xfrm>
          <a:prstGeom prst="rect">
            <a:avLst/>
          </a:prstGeom>
        </p:spPr>
      </p:pic>
      <p:pic>
        <p:nvPicPr>
          <p:cNvPr id="1026" name="Picture 2" descr="C:\Users\Senekova\AppData\Local\Microsoft\Windows\Temporary Internet Files\Content.IE5\UK2WYWLI\MC90043476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089" y="1327934"/>
            <a:ext cx="1136319" cy="113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7199" y="1628800"/>
            <a:ext cx="191110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a can </a:t>
            </a:r>
            <a:r>
              <a:rPr lang="cs-CZ" sz="2000" dirty="0"/>
              <a:t>of coke</a:t>
            </a:r>
            <a:br>
              <a:rPr lang="cs-CZ" sz="2000" dirty="0"/>
            </a:b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09"/>
          <a:stretch/>
        </p:blipFill>
        <p:spPr>
          <a:xfrm>
            <a:off x="5755990" y="2840660"/>
            <a:ext cx="1470086" cy="6238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37206" b="7486"/>
          <a:stretch/>
        </p:blipFill>
        <p:spPr>
          <a:xfrm>
            <a:off x="4788024" y="4509120"/>
            <a:ext cx="1544956" cy="785804"/>
          </a:xfrm>
          <a:prstGeom prst="rect">
            <a:avLst/>
          </a:prstGeom>
        </p:spPr>
      </p:pic>
      <p:pic>
        <p:nvPicPr>
          <p:cNvPr id="1027" name="Picture 3" descr="C:\Users\Senekova\AppData\Local\Microsoft\Windows\Temporary Internet Files\Content.IE5\UOSZAOK9\MP9004483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795265"/>
            <a:ext cx="1429799" cy="95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208233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588730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a </a:t>
            </a:r>
            <a:r>
              <a:rPr lang="cs-CZ" sz="2000" b="1" dirty="0" err="1">
                <a:solidFill>
                  <a:prstClr val="black"/>
                </a:solidFill>
              </a:rPr>
              <a:t>tin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of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sardines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5589240"/>
            <a:ext cx="4464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srgbClr val="FF0000"/>
                </a:solidFill>
              </a:rPr>
              <a:t>a bar </a:t>
            </a:r>
            <a:r>
              <a:rPr lang="cs-CZ" sz="2400" b="1" dirty="0" err="1">
                <a:solidFill>
                  <a:srgbClr val="FF0000"/>
                </a:solidFill>
              </a:rPr>
              <a:t>of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- </a:t>
            </a:r>
            <a:r>
              <a:rPr lang="cs-CZ" sz="2000" dirty="0">
                <a:solidFill>
                  <a:prstClr val="black"/>
                </a:solidFill>
              </a:rPr>
              <a:t>tabulka (čokolády)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či kostka (mýdla)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a bar </a:t>
            </a:r>
            <a:r>
              <a:rPr lang="cs-CZ" sz="2000" dirty="0" err="1">
                <a:solidFill>
                  <a:prstClr val="black"/>
                </a:solidFill>
              </a:rPr>
              <a:t>of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chocolate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45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265758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 </a:t>
            </a:r>
            <a:r>
              <a:rPr lang="cs-CZ" sz="2400" b="1" dirty="0" err="1" smtClean="0">
                <a:solidFill>
                  <a:srgbClr val="FF0000"/>
                </a:solidFill>
              </a:rPr>
              <a:t>scoop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of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- </a:t>
            </a:r>
            <a:r>
              <a:rPr lang="cs-CZ" sz="2000" dirty="0" smtClean="0"/>
              <a:t>kopeček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000" dirty="0" smtClean="0"/>
              <a:t>a </a:t>
            </a:r>
            <a:r>
              <a:rPr lang="cs-CZ" sz="2000" dirty="0" err="1" smtClean="0"/>
              <a:t>scoop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/>
              <a:t>ice-cream</a:t>
            </a:r>
            <a:endParaRPr lang="cs-CZ" sz="2000" dirty="0"/>
          </a:p>
        </p:txBody>
      </p:sp>
      <p:pic>
        <p:nvPicPr>
          <p:cNvPr id="3" name="Picture 2" descr="C:\Users\Senekova\AppData\Local\Microsoft\Windows\Temporary Internet Files\Content.IE5\SMB5MMA4\MC900412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9518"/>
            <a:ext cx="792088" cy="172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Senekova\AppData\Local\Microsoft\Windows\Temporary Internet Files\Content.IE5\FNA8QZZ3\MC900391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1661182" cy="116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708920"/>
            <a:ext cx="316835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srgbClr val="FF0000"/>
                </a:solidFill>
              </a:rPr>
              <a:t>a </a:t>
            </a:r>
            <a:r>
              <a:rPr lang="cs-CZ" sz="2400" b="1" dirty="0" err="1">
                <a:solidFill>
                  <a:srgbClr val="FF0000"/>
                </a:solidFill>
              </a:rPr>
              <a:t>bowl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err="1">
                <a:solidFill>
                  <a:srgbClr val="FF0000"/>
                </a:solidFill>
              </a:rPr>
              <a:t>of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000" b="1" dirty="0">
                <a:solidFill>
                  <a:prstClr val="black"/>
                </a:solidFill>
              </a:rPr>
              <a:t>-</a:t>
            </a:r>
            <a:r>
              <a:rPr lang="cs-CZ" sz="2000" dirty="0">
                <a:solidFill>
                  <a:prstClr val="black"/>
                </a:solidFill>
              </a:rPr>
              <a:t>mísa, </a:t>
            </a:r>
            <a:r>
              <a:rPr lang="cs-CZ" sz="2000" dirty="0" smtClean="0">
                <a:solidFill>
                  <a:prstClr val="black"/>
                </a:solidFill>
              </a:rPr>
              <a:t>miska 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a </a:t>
            </a:r>
            <a:r>
              <a:rPr lang="cs-CZ" sz="2000" dirty="0" err="1" smtClean="0">
                <a:solidFill>
                  <a:prstClr val="black"/>
                </a:solidFill>
              </a:rPr>
              <a:t>bowl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of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rice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Users\Senekova\AppData\Local\Microsoft\Windows\Temporary Internet Files\Content.IE5\TBCPX07W\MC900287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972" y="4837362"/>
            <a:ext cx="1381142" cy="141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5085184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jar </a:t>
            </a:r>
            <a:r>
              <a:rPr lang="cs-CZ" sz="2400" b="1" dirty="0" err="1" smtClean="0">
                <a:solidFill>
                  <a:srgbClr val="FF0000"/>
                </a:solidFill>
              </a:rPr>
              <a:t>of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– sklenice ( zavařovací)</a:t>
            </a:r>
          </a:p>
          <a:p>
            <a:r>
              <a:rPr lang="cs-CZ" sz="2000" dirty="0" smtClean="0"/>
              <a:t>a jar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marmalade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447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764704"/>
            <a:ext cx="7344816" cy="10801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188640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Fill</a:t>
            </a:r>
            <a:r>
              <a:rPr lang="cs-CZ" sz="2400" dirty="0" smtClean="0"/>
              <a:t> a word from the box and then </a:t>
            </a:r>
            <a:r>
              <a:rPr lang="cs-CZ" sz="2400" b="1" dirty="0" smtClean="0"/>
              <a:t>translate</a:t>
            </a:r>
            <a:r>
              <a:rPr lang="cs-CZ" sz="2400" dirty="0" smtClean="0"/>
              <a:t> it.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4435" y="2127031"/>
            <a:ext cx="446162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a cup of ____________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a bottle of</a:t>
            </a:r>
            <a:r>
              <a:rPr lang="cs-CZ" sz="2400" dirty="0"/>
              <a:t> </a:t>
            </a:r>
            <a:r>
              <a:rPr lang="cs-CZ" sz="2400" dirty="0" smtClean="0"/>
              <a:t>__________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a packet of</a:t>
            </a:r>
            <a:r>
              <a:rPr lang="cs-CZ" sz="2400" dirty="0"/>
              <a:t> </a:t>
            </a:r>
            <a:r>
              <a:rPr lang="cs-CZ" sz="2400" dirty="0" smtClean="0"/>
              <a:t>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kilo of ____________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carton of 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can of ____________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bowl of ___________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slice of ___________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jar of _____________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 </a:t>
            </a:r>
            <a:r>
              <a:rPr lang="cs-CZ" sz="2400" dirty="0" smtClean="0"/>
              <a:t>scoop of __________</a:t>
            </a:r>
            <a:endParaRPr lang="cs-CZ" sz="2400" dirty="0"/>
          </a:p>
          <a:p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764703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marmalade     coffee      meat         wine       ice cream        fruit juice</a:t>
            </a:r>
          </a:p>
          <a:p>
            <a:endParaRPr lang="cs-CZ" sz="2000" dirty="0"/>
          </a:p>
          <a:p>
            <a:r>
              <a:rPr lang="cs-CZ" sz="2000" dirty="0" smtClean="0"/>
              <a:t>crisps          coke         cereal          bread      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0853" y="2103239"/>
            <a:ext cx="16590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coffee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2195736" y="980728"/>
            <a:ext cx="79208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411760" y="246327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wine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4283968" y="980728"/>
            <a:ext cx="5400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483768" y="282331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crisps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827584" y="1556792"/>
            <a:ext cx="432048" cy="7200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07704" y="1592796"/>
            <a:ext cx="43204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881249" y="1556792"/>
            <a:ext cx="538623" cy="3600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67944" y="1574794"/>
            <a:ext cx="504056" cy="1800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660232" y="980728"/>
            <a:ext cx="100811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220072" y="980728"/>
            <a:ext cx="93610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27584" y="980728"/>
            <a:ext cx="108012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275856" y="980728"/>
            <a:ext cx="434923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028384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318335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3543399"/>
            <a:ext cx="1962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fruit juice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3975447"/>
            <a:ext cx="1125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coke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4335487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cereal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4695527"/>
            <a:ext cx="909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bread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20853" y="5055567"/>
            <a:ext cx="1947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marmalade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83768" y="5415607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ice cream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24028" y="2154336"/>
            <a:ext cx="43199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šálek kávy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láhev vína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pytlík brambůrek/ chipsů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kilo masa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krabice džusu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plechovka koly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mísa cereálií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krajíc, plátek chleba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sklenice marmelády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kopeček zmrzliny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222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7" grpId="0"/>
      <p:bldP spid="13" grpId="0"/>
      <p:bldP spid="15" grpId="0"/>
      <p:bldP spid="17" grpId="0"/>
      <p:bldP spid="19" grpId="0"/>
      <p:bldP spid="21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32040" y="1208941"/>
            <a:ext cx="40324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a piece of </a:t>
            </a:r>
            <a:r>
              <a:rPr lang="cs-CZ" sz="2400" dirty="0" smtClean="0"/>
              <a:t>cheese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bottle of </a:t>
            </a:r>
            <a:r>
              <a:rPr lang="cs-CZ" sz="2400" dirty="0" smtClean="0"/>
              <a:t>water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glass of </a:t>
            </a:r>
            <a:r>
              <a:rPr lang="cs-CZ" sz="2400" dirty="0" smtClean="0"/>
              <a:t>beer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cup of </a:t>
            </a:r>
            <a:r>
              <a:rPr lang="cs-CZ" sz="2400" dirty="0" smtClean="0"/>
              <a:t>coffee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box of </a:t>
            </a:r>
            <a:r>
              <a:rPr lang="cs-CZ" sz="2400" dirty="0" smtClean="0"/>
              <a:t>tea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carton of </a:t>
            </a:r>
            <a:r>
              <a:rPr lang="cs-CZ" sz="2400" dirty="0" smtClean="0"/>
              <a:t>milk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tin of </a:t>
            </a:r>
            <a:r>
              <a:rPr lang="cs-CZ" sz="2400" dirty="0" smtClean="0"/>
              <a:t>fruit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can of </a:t>
            </a:r>
            <a:r>
              <a:rPr lang="cs-CZ" sz="2400" dirty="0" smtClean="0"/>
              <a:t>coke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loaf of </a:t>
            </a:r>
            <a:r>
              <a:rPr lang="cs-CZ" sz="2400" dirty="0" smtClean="0"/>
              <a:t>bread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slice of </a:t>
            </a:r>
            <a:r>
              <a:rPr lang="cs-CZ" sz="2400" dirty="0" smtClean="0"/>
              <a:t>ham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 bar of </a:t>
            </a:r>
            <a:r>
              <a:rPr lang="cs-CZ" sz="2400" dirty="0" smtClean="0"/>
              <a:t>chocolate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two kilos of tomatoes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a packet of crisps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08941"/>
            <a:ext cx="41044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kousek sýra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láhev vody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sklenice piva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šálek kávy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balíček čaje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krabice mléka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plechovka s ovocem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plechovka </a:t>
            </a:r>
            <a:r>
              <a:rPr lang="cs-CZ" sz="2400" dirty="0"/>
              <a:t>k</a:t>
            </a:r>
            <a:r>
              <a:rPr lang="cs-CZ" sz="2400" dirty="0" smtClean="0"/>
              <a:t>oly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bochník chleba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plátek šunky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tabulka čokolády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dvě kila rajčat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sáček brambůrek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3265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Translate: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358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Fill in the correct words.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20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Sally and her mum are back from the supermarket. They‘ve got everything from the shopping list and more. They haven‘t  only got one but two</a:t>
            </a:r>
            <a:r>
              <a:rPr lang="cs-CZ" sz="2400" dirty="0"/>
              <a:t> </a:t>
            </a:r>
            <a:r>
              <a:rPr lang="cs-CZ" sz="2400" dirty="0" smtClean="0"/>
              <a:t>_________of bread, four _________ of juice, </a:t>
            </a:r>
          </a:p>
          <a:p>
            <a:r>
              <a:rPr lang="cs-CZ" sz="2400" dirty="0" smtClean="0"/>
              <a:t>six _______ of coke, a _________ of butter, four ________ of cake, and a ______ of honey. When they did the shopping, they went for a snack. Sally had a _______ of pizza and two ________ of ice cream. Her mum had a ______ of coffee and a _______ of water.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4797152"/>
            <a:ext cx="889248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podstatných jmen, která končí na</a:t>
            </a:r>
            <a:r>
              <a:rPr lang="cs-CZ" sz="2400" b="1" dirty="0" smtClean="0"/>
              <a:t> f</a:t>
            </a:r>
            <a:r>
              <a:rPr lang="cs-CZ" sz="2400" dirty="0" smtClean="0"/>
              <a:t>, se v množném čísle f mění na </a:t>
            </a:r>
            <a:r>
              <a:rPr lang="cs-CZ" sz="2400" b="1" dirty="0" smtClean="0"/>
              <a:t>v</a:t>
            </a:r>
            <a:r>
              <a:rPr lang="cs-CZ" sz="2400" dirty="0" smtClean="0"/>
              <a:t>: </a:t>
            </a:r>
          </a:p>
          <a:p>
            <a:r>
              <a:rPr lang="cs-CZ" sz="2800" dirty="0" smtClean="0"/>
              <a:t>loaf  -  loa</a:t>
            </a:r>
            <a:r>
              <a:rPr lang="cs-CZ" sz="2800" b="1" dirty="0" smtClean="0"/>
              <a:t>v</a:t>
            </a:r>
            <a:r>
              <a:rPr lang="cs-CZ" sz="2800" dirty="0" smtClean="0"/>
              <a:t>es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16288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loaves</a:t>
            </a:r>
            <a:endParaRPr lang="cs-CZ" sz="24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62880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cartons</a:t>
            </a:r>
            <a:endParaRPr lang="cs-CZ" sz="24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98884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cans</a:t>
            </a:r>
            <a:endParaRPr lang="cs-CZ" sz="2400" b="1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198884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packet</a:t>
            </a:r>
            <a:endParaRPr lang="cs-CZ" sz="24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198884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pieces</a:t>
            </a:r>
            <a:endParaRPr lang="cs-CZ" sz="2400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23488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jar</a:t>
            </a:r>
            <a:endParaRPr lang="cs-CZ" sz="2400" b="1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270892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slice</a:t>
            </a:r>
            <a:endParaRPr lang="cs-CZ" sz="2400" b="1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270892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scoops</a:t>
            </a:r>
            <a:endParaRPr lang="cs-CZ" sz="2400" b="1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3068960"/>
            <a:ext cx="82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cup</a:t>
            </a:r>
            <a:endParaRPr lang="cs-CZ" sz="2400" b="1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56176" y="306896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glass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529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4" grpId="0"/>
      <p:bldP spid="15" grpId="0"/>
      <p:bldP spid="16" grpId="0"/>
      <p:bldP spid="21" grpId="0"/>
      <p:bldP spid="26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80728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. Praha: Klett nakladatelstvís.r.o., 2010, ISBN 978-80-7397-034-5.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</a:t>
            </a:r>
            <a:r>
              <a:rPr lang="cs-CZ" dirty="0" smtClean="0"/>
              <a:t>Polyglot</a:t>
            </a:r>
            <a:r>
              <a:rPr lang="cs-CZ" dirty="0"/>
              <a:t>, spol.s r.o., 2007, ISBN 80-86195-00-7.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735054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4397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3658384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Jak počítat nepočitatelná podstatná jména?</a:t>
            </a:r>
            <a:r>
              <a:rPr lang="cs-CZ" dirty="0"/>
              <a:t> [online]. [cit. 27.1.2014].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www.helpforenglish.cz/article/2008103001-jak-pocitat-nepocitatelna-podstatna-jmena</a:t>
            </a:r>
            <a:endParaRPr lang="cs-CZ" dirty="0" smtClean="0"/>
          </a:p>
          <a:p>
            <a:r>
              <a:rPr lang="cs-CZ" dirty="0"/>
              <a:t>Obrázky –   </a:t>
            </a:r>
            <a:r>
              <a:rPr lang="cs-CZ" u="sng" dirty="0">
                <a:hlinkClick r:id="rId3"/>
              </a:rPr>
              <a:t>www.helpforenglish.cz</a:t>
            </a:r>
            <a:endParaRPr lang="cs-CZ" dirty="0"/>
          </a:p>
          <a:p>
            <a:r>
              <a:rPr lang="cs-CZ" i="1" dirty="0"/>
              <a:t>                     Použito se svolením majitele autorských práv.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www.office.microsoft.com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1134</TotalTime>
  <Words>693</Words>
  <Application>Microsoft Office PowerPoint</Application>
  <PresentationFormat>Předvádění na obrazovce (4:3)</PresentationFormat>
  <Paragraphs>151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138</cp:revision>
  <dcterms:created xsi:type="dcterms:W3CDTF">2014-01-22T17:51:18Z</dcterms:created>
  <dcterms:modified xsi:type="dcterms:W3CDTF">2014-04-01T18:29:27Z</dcterms:modified>
</cp:coreProperties>
</file>