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2" r:id="rId4"/>
    <p:sldId id="261" r:id="rId5"/>
    <p:sldId id="260" r:id="rId6"/>
    <p:sldId id="263" r:id="rId7"/>
    <p:sldId id="264" r:id="rId8"/>
    <p:sldId id="265" r:id="rId9"/>
    <p:sldId id="266" r:id="rId10"/>
    <p:sldId id="267" r:id="rId11"/>
    <p:sldId id="259" r:id="rId12"/>
    <p:sldId id="268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906" y="-18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533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035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081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686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079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920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735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296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533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655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2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2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421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BCCB5-B903-46BD-92FA-015A288C23C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026A9-2E0C-4049-9D90-5AAF23D60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16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8/87/Ludovit_Stur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d/Jan_Vil%C3%ADmek_-_Franti%C5%A1ek_Palack%C3%BD.jpg" TargetMode="External"/><Relationship Id="rId3" Type="http://schemas.microsoft.com/office/2007/relationships/hdphoto" Target="../media/hdphoto1.wdp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Pavel_Jozef_Safarik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b/b0/Milosav_Jozef_Hurban.jpg" TargetMode="External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771550"/>
            <a:ext cx="6777318" cy="1298987"/>
          </a:xfrm>
        </p:spPr>
        <p:txBody>
          <a:bodyPr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363838"/>
            <a:ext cx="6400800" cy="1314450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97233912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Ľudovít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Štúr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přibližuje žákům jednoho z nejvýznamnějších představitelů slovenské kultury. Jedním z jejich hlavních cílů je tak tedy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opět připomenout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stále více v českých učebnicích opomíjené slovenské reálie. 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4. 9. 2013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34837" y="0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01799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1491630"/>
            <a:ext cx="6777318" cy="1298987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363838"/>
            <a:ext cx="6400800" cy="131445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84168" y="4515966"/>
            <a:ext cx="2808312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800" dirty="0" smtClean="0">
                <a:solidFill>
                  <a:schemeClr val="bg1"/>
                </a:solidFill>
              </a:rPr>
              <a:t>©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1800" cap="none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ušan Kráčmar 2013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97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-92546"/>
            <a:ext cx="6777318" cy="129898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059582"/>
            <a:ext cx="8496944" cy="3888432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narozen 25. 10. 1815 v </a:t>
            </a:r>
            <a:r>
              <a:rPr lang="cs-CZ" sz="2000" dirty="0" smtClean="0">
                <a:solidFill>
                  <a:srgbClr val="FF0000"/>
                </a:solidFill>
              </a:rPr>
              <a:t>Uhrovci </a:t>
            </a:r>
            <a:r>
              <a:rPr lang="cs-CZ" sz="2000" dirty="0" smtClean="0">
                <a:solidFill>
                  <a:schemeClr val="bg1"/>
                </a:solidFill>
              </a:rPr>
              <a:t>(poblíž Trenčína), zemřel 12. 1. 1856 v </a:t>
            </a:r>
            <a:r>
              <a:rPr lang="cs-CZ" sz="2000" dirty="0" err="1" smtClean="0">
                <a:solidFill>
                  <a:srgbClr val="FF0000"/>
                </a:solidFill>
              </a:rPr>
              <a:t>Modre</a:t>
            </a:r>
            <a:r>
              <a:rPr lang="cs-CZ" sz="2000" dirty="0" smtClean="0">
                <a:solidFill>
                  <a:schemeClr val="bg1"/>
                </a:solidFill>
              </a:rPr>
              <a:t> (poblíž Bratislavy)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v</a:t>
            </a:r>
            <a:r>
              <a:rPr lang="cs-CZ" sz="2000" dirty="0" smtClean="0">
                <a:solidFill>
                  <a:schemeClr val="bg1"/>
                </a:solidFill>
              </a:rPr>
              <a:t>ůdčí osobnost slovenského kulturního života 19. století – politik, jazykovědec, básník a novinář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položil </a:t>
            </a:r>
            <a:r>
              <a:rPr lang="cs-CZ" sz="2000" dirty="0" smtClean="0">
                <a:solidFill>
                  <a:srgbClr val="FF0000"/>
                </a:solidFill>
              </a:rPr>
              <a:t>základy spisovného slovenského jazyka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vystudoval lyceum v </a:t>
            </a:r>
            <a:r>
              <a:rPr lang="cs-CZ" sz="2000" dirty="0">
                <a:solidFill>
                  <a:schemeClr val="bg1"/>
                </a:solidFill>
              </a:rPr>
              <a:t>B</a:t>
            </a:r>
            <a:r>
              <a:rPr lang="cs-CZ" sz="2000" dirty="0" smtClean="0">
                <a:solidFill>
                  <a:schemeClr val="bg1"/>
                </a:solidFill>
              </a:rPr>
              <a:t>ratislavě a univerzitu v německém Halle, později působil i jako učitel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k</a:t>
            </a:r>
            <a:r>
              <a:rPr lang="cs-CZ" sz="2000" dirty="0" smtClean="0">
                <a:solidFill>
                  <a:schemeClr val="bg1"/>
                </a:solidFill>
              </a:rPr>
              <a:t>vůli svým politickým názorům žil dlouhý čas pod trvalým policejním dozorem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zemřel nešťastnou náhodou (?), když sám sebe postřelil při honu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na Dunaji, při hranici s Maďarskem je po něm od roku 1848 pojmenováno město Štúrovo (cca. 11 tis. obyvatel)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jeho význam dokládá i to, že už od dob první ČSR byl a je Ľudovít </a:t>
            </a:r>
            <a:r>
              <a:rPr lang="cs-CZ" sz="2000" dirty="0" err="1" smtClean="0">
                <a:solidFill>
                  <a:schemeClr val="bg1"/>
                </a:solidFill>
              </a:rPr>
              <a:t>Štúr</a:t>
            </a:r>
            <a:r>
              <a:rPr lang="cs-CZ" sz="2000" dirty="0" smtClean="0">
                <a:solidFill>
                  <a:schemeClr val="bg1"/>
                </a:solidFill>
              </a:rPr>
              <a:t> opakovaně zobrazován na československých a slovenských poštovních známkách a bankovkách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15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-92546"/>
            <a:ext cx="6777318" cy="129898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63888" y="1275606"/>
            <a:ext cx="5580112" cy="895617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portrét Ľudovíta </a:t>
            </a:r>
            <a:r>
              <a:rPr lang="cs-CZ" sz="2000" dirty="0" err="1" smtClean="0">
                <a:solidFill>
                  <a:schemeClr val="bg1"/>
                </a:solidFill>
              </a:rPr>
              <a:t>Štúra</a:t>
            </a:r>
            <a:r>
              <a:rPr lang="cs-CZ" sz="2000" dirty="0" smtClean="0">
                <a:solidFill>
                  <a:schemeClr val="bg1"/>
                </a:solidFill>
              </a:rPr>
              <a:t>, místa jeho </a:t>
            </a:r>
            <a:r>
              <a:rPr lang="cs-CZ" sz="2000" dirty="0" smtClean="0">
                <a:solidFill>
                  <a:srgbClr val="FF0000"/>
                </a:solidFill>
              </a:rPr>
              <a:t>narození, </a:t>
            </a:r>
            <a:r>
              <a:rPr lang="cs-CZ" sz="2000" dirty="0" smtClean="0">
                <a:solidFill>
                  <a:schemeClr val="tx1"/>
                </a:solidFill>
              </a:rPr>
              <a:t>smrti              </a:t>
            </a:r>
            <a:r>
              <a:rPr lang="cs-CZ" sz="2000" dirty="0" smtClean="0">
                <a:solidFill>
                  <a:schemeClr val="bg1"/>
                </a:solidFill>
              </a:rPr>
              <a:t>a po něm pojmenovaného </a:t>
            </a:r>
            <a:r>
              <a:rPr lang="cs-CZ" sz="2000" dirty="0" smtClean="0">
                <a:solidFill>
                  <a:srgbClr val="00B050"/>
                </a:solidFill>
              </a:rPr>
              <a:t>sídla</a:t>
            </a:r>
            <a:endParaRPr lang="cs-CZ" sz="2000" dirty="0">
              <a:solidFill>
                <a:srgbClr val="00B050"/>
              </a:solidFill>
            </a:endParaRPr>
          </a:p>
        </p:txBody>
      </p:sp>
      <p:pic>
        <p:nvPicPr>
          <p:cNvPr id="2050" name="Picture 2" descr="File:Ludovit Stu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31589"/>
            <a:ext cx="2808312" cy="382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211960" y="2175534"/>
            <a:ext cx="4032448" cy="2779190"/>
            <a:chOff x="4211960" y="2175534"/>
            <a:chExt cx="4032448" cy="2779190"/>
          </a:xfrm>
        </p:grpSpPr>
        <p:grpSp>
          <p:nvGrpSpPr>
            <p:cNvPr id="6" name="Skupina 5"/>
            <p:cNvGrpSpPr/>
            <p:nvPr/>
          </p:nvGrpSpPr>
          <p:grpSpPr>
            <a:xfrm>
              <a:off x="4211960" y="2175534"/>
              <a:ext cx="4032448" cy="2779190"/>
              <a:chOff x="4211960" y="2175534"/>
              <a:chExt cx="4032448" cy="2779190"/>
            </a:xfrm>
          </p:grpSpPr>
          <p:pic>
            <p:nvPicPr>
              <p:cNvPr id="5122" name="Picture 2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11960" y="2175534"/>
                <a:ext cx="4032448" cy="2779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" name="Ovál 3"/>
              <p:cNvSpPr/>
              <p:nvPr/>
            </p:nvSpPr>
            <p:spPr>
              <a:xfrm>
                <a:off x="4498608" y="3939902"/>
                <a:ext cx="144016" cy="14401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vál 4"/>
              <p:cNvSpPr/>
              <p:nvPr/>
            </p:nvSpPr>
            <p:spPr>
              <a:xfrm>
                <a:off x="5148064" y="3565129"/>
                <a:ext cx="144016" cy="144016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" name="Ovál 9"/>
            <p:cNvSpPr/>
            <p:nvPr/>
          </p:nvSpPr>
          <p:spPr>
            <a:xfrm>
              <a:off x="5394539" y="4515966"/>
              <a:ext cx="144016" cy="144016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149398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-92546"/>
            <a:ext cx="6777318" cy="129898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POLITIK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275606"/>
            <a:ext cx="8496944" cy="3867894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c</a:t>
            </a:r>
            <a:r>
              <a:rPr lang="cs-CZ" sz="2000" dirty="0" smtClean="0">
                <a:solidFill>
                  <a:schemeClr val="bg1"/>
                </a:solidFill>
              </a:rPr>
              <a:t>elý svůj život zasvětil boji za </a:t>
            </a:r>
            <a:r>
              <a:rPr lang="cs-CZ" sz="2000" dirty="0" smtClean="0">
                <a:solidFill>
                  <a:srgbClr val="FF0000"/>
                </a:solidFill>
              </a:rPr>
              <a:t>slovenskou národní emancipaci</a:t>
            </a:r>
            <a:r>
              <a:rPr lang="cs-CZ" sz="2000" dirty="0" smtClean="0">
                <a:solidFill>
                  <a:schemeClr val="bg1"/>
                </a:solidFill>
              </a:rPr>
              <a:t>, kterou však vnímal jako součást emancipace slovanské, měl velmi </a:t>
            </a:r>
            <a:r>
              <a:rPr lang="cs-CZ" sz="2000" dirty="0" smtClean="0">
                <a:solidFill>
                  <a:srgbClr val="FF0000"/>
                </a:solidFill>
              </a:rPr>
              <a:t>vřelý vztah </a:t>
            </a:r>
            <a:r>
              <a:rPr lang="cs-CZ" sz="2000" dirty="0" smtClean="0">
                <a:solidFill>
                  <a:schemeClr val="bg1"/>
                </a:solidFill>
              </a:rPr>
              <a:t>k Českým  zemím a především </a:t>
            </a:r>
            <a:r>
              <a:rPr lang="cs-CZ" sz="2000" dirty="0" smtClean="0">
                <a:solidFill>
                  <a:srgbClr val="FF0000"/>
                </a:solidFill>
              </a:rPr>
              <a:t>k Rusku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k</a:t>
            </a:r>
            <a:r>
              <a:rPr lang="cs-CZ" sz="2000" dirty="0" smtClean="0">
                <a:solidFill>
                  <a:schemeClr val="bg1"/>
                </a:solidFill>
              </a:rPr>
              <a:t>ontroverzní je jeho obdiv k carskému samoděržaví a odsouzeníhodné jsou některé jeho projevy </a:t>
            </a:r>
            <a:r>
              <a:rPr lang="cs-CZ" sz="2000" dirty="0" smtClean="0">
                <a:solidFill>
                  <a:srgbClr val="FF0000"/>
                </a:solidFill>
              </a:rPr>
              <a:t>antisemitismu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roku 1847 se stal poslancem Uherského sněmu (=parlamentu) za královské město Zvolen (střední Slovensko), na sněmu se snažil důsledně hájit své politické názory (spory s maďarskými liberály)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n</a:t>
            </a:r>
            <a:r>
              <a:rPr lang="cs-CZ" sz="2000" dirty="0" smtClean="0">
                <a:solidFill>
                  <a:schemeClr val="bg1"/>
                </a:solidFill>
              </a:rPr>
              <a:t>adšeně přivítal </a:t>
            </a:r>
            <a:r>
              <a:rPr lang="cs-CZ" sz="2000" dirty="0" smtClean="0">
                <a:solidFill>
                  <a:srgbClr val="FF0000"/>
                </a:solidFill>
              </a:rPr>
              <a:t>revoluční rok 1848</a:t>
            </a:r>
            <a:r>
              <a:rPr lang="cs-CZ" sz="2000" dirty="0" smtClean="0">
                <a:solidFill>
                  <a:schemeClr val="bg1"/>
                </a:solidFill>
              </a:rPr>
              <a:t>, maďarské emancipace vůči Rakousku se však obával kvůli negativním důsledkům pro Slováky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b</a:t>
            </a:r>
            <a:r>
              <a:rPr lang="cs-CZ" sz="2000" dirty="0" smtClean="0">
                <a:solidFill>
                  <a:schemeClr val="bg1"/>
                </a:solidFill>
              </a:rPr>
              <a:t>yl jedním z hlavních autorů dokumentu </a:t>
            </a:r>
            <a:r>
              <a:rPr lang="cs-CZ" sz="2000" dirty="0" smtClean="0">
                <a:solidFill>
                  <a:srgbClr val="FF0000"/>
                </a:solidFill>
              </a:rPr>
              <a:t>Žiadosti slovenského národa</a:t>
            </a:r>
            <a:r>
              <a:rPr lang="cs-CZ" sz="2000" dirty="0" smtClean="0">
                <a:solidFill>
                  <a:schemeClr val="bg1"/>
                </a:solidFill>
              </a:rPr>
              <a:t> – politický program požadující po uherské vládě rovnoprávnost všech národů žijících v Uhersku, nerealizováno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77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-92546"/>
            <a:ext cx="6777318" cy="129898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POLITIK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275606"/>
            <a:ext cx="8496944" cy="1870098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r</a:t>
            </a:r>
            <a:r>
              <a:rPr lang="cs-CZ" sz="2000" dirty="0" smtClean="0">
                <a:solidFill>
                  <a:schemeClr val="bg1"/>
                </a:solidFill>
              </a:rPr>
              <a:t>ovněž byl jedním ze svolavatelů </a:t>
            </a:r>
            <a:r>
              <a:rPr lang="cs-CZ" sz="2000" dirty="0" smtClean="0">
                <a:solidFill>
                  <a:srgbClr val="FF0000"/>
                </a:solidFill>
              </a:rPr>
              <a:t>Slovanského sjezdu v Praze </a:t>
            </a:r>
            <a:r>
              <a:rPr lang="cs-CZ" sz="2000" dirty="0" smtClean="0">
                <a:solidFill>
                  <a:schemeClr val="bg1"/>
                </a:solidFill>
              </a:rPr>
              <a:t>(spolu s Palackým nebo Šafaříkem),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následně se v září roku 1848 stal (např. spolu s </a:t>
            </a:r>
            <a:r>
              <a:rPr lang="cs-CZ" sz="2000" dirty="0" err="1" smtClean="0">
                <a:solidFill>
                  <a:schemeClr val="bg1"/>
                </a:solidFill>
              </a:rPr>
              <a:t>Hurbanem</a:t>
            </a:r>
            <a:r>
              <a:rPr lang="cs-CZ" sz="2000" dirty="0" smtClean="0">
                <a:solidFill>
                  <a:schemeClr val="bg1"/>
                </a:solidFill>
              </a:rPr>
              <a:t> a Hodžou) členem </a:t>
            </a:r>
            <a:r>
              <a:rPr lang="cs-CZ" sz="2000" dirty="0" smtClean="0">
                <a:solidFill>
                  <a:srgbClr val="FF0000"/>
                </a:solidFill>
              </a:rPr>
              <a:t>Slovenské národní rady </a:t>
            </a:r>
            <a:r>
              <a:rPr lang="cs-CZ" sz="2000" dirty="0" smtClean="0">
                <a:solidFill>
                  <a:schemeClr val="bg1"/>
                </a:solidFill>
              </a:rPr>
              <a:t>(prohlašovala se za nositele moci na Slovensku)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po porážce slovanských demokratů a neúspěších se získáním povolení pro vydávání slovenských periodik se uchýlil do ústraní, ve kterém dožil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Jeho politické vize shrnuje posmrtně vydané dílo </a:t>
            </a:r>
            <a:r>
              <a:rPr lang="cs-CZ" sz="2000" dirty="0" smtClean="0">
                <a:solidFill>
                  <a:srgbClr val="FF0000"/>
                </a:solidFill>
              </a:rPr>
              <a:t>Slovanstvo a </a:t>
            </a:r>
            <a:r>
              <a:rPr lang="cs-CZ" sz="2000" dirty="0" err="1" smtClean="0">
                <a:solidFill>
                  <a:srgbClr val="FF0000"/>
                </a:solidFill>
              </a:rPr>
              <a:t>svet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budúcnosti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– předpověděl rozpad Habsburské monarchie a navrhoval splynutí Slovenska s carským Ruskem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6146" name="Picture 2" descr="File:Milosav Jozef Hurban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6" t="23077" r="24156" b="34249"/>
          <a:stretch/>
        </p:blipFill>
        <p:spPr bwMode="auto">
          <a:xfrm>
            <a:off x="1691680" y="3159404"/>
            <a:ext cx="1166660" cy="1534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avel Jozef Safarik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302" y="3166806"/>
            <a:ext cx="1256013" cy="152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File:Jan Vilímek - František Palacký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3145704"/>
            <a:ext cx="1109697" cy="154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870854" y="4711056"/>
            <a:ext cx="2808312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800" cap="none" dirty="0" smtClean="0">
                <a:solidFill>
                  <a:schemeClr val="bg1"/>
                </a:solidFill>
              </a:rPr>
              <a:t>Josef Miloslav </a:t>
            </a:r>
            <a:r>
              <a:rPr lang="cs-CZ" sz="1800" cap="none" dirty="0" err="1" smtClean="0">
                <a:solidFill>
                  <a:schemeClr val="bg1"/>
                </a:solidFill>
              </a:rPr>
              <a:t>Hurban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199152" y="4711056"/>
            <a:ext cx="2808312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800" cap="none" dirty="0" smtClean="0">
                <a:solidFill>
                  <a:schemeClr val="bg1"/>
                </a:solidFill>
              </a:rPr>
              <a:t>Pavel Josef Šafařík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652120" y="4699136"/>
            <a:ext cx="2808312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800" cap="none" dirty="0" smtClean="0">
                <a:solidFill>
                  <a:schemeClr val="bg1"/>
                </a:solidFill>
              </a:rPr>
              <a:t>František Palacký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377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-92546"/>
            <a:ext cx="6777318" cy="129898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NOVINÁŘ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275606"/>
            <a:ext cx="8496944" cy="2736304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v</a:t>
            </a:r>
            <a:r>
              <a:rPr lang="cs-CZ" sz="2000" dirty="0" smtClean="0">
                <a:solidFill>
                  <a:schemeClr val="bg1"/>
                </a:solidFill>
              </a:rPr>
              <a:t>lastenecká novinářská činnost jej provázela celý jeho život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j</a:t>
            </a:r>
            <a:r>
              <a:rPr lang="cs-CZ" sz="2000" dirty="0" smtClean="0">
                <a:solidFill>
                  <a:schemeClr val="bg1"/>
                </a:solidFill>
              </a:rPr>
              <a:t>e autorem mnoha politických článků a polemik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s</a:t>
            </a:r>
            <a:r>
              <a:rPr lang="cs-CZ" sz="2000" dirty="0" smtClean="0">
                <a:solidFill>
                  <a:schemeClr val="bg1"/>
                </a:solidFill>
              </a:rPr>
              <a:t>e střídavými úspěchy usiloval o vydávání různých národnostně zaměřených periodik (viz předchozí snímek)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v letech 1845 - 1848  vydával </a:t>
            </a:r>
            <a:r>
              <a:rPr lang="cs-CZ" sz="2000" dirty="0" err="1" smtClean="0">
                <a:solidFill>
                  <a:srgbClr val="FF0000"/>
                </a:solidFill>
              </a:rPr>
              <a:t>Slovenskje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národňje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novini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(Slovenské </a:t>
            </a:r>
            <a:r>
              <a:rPr lang="cs-CZ" sz="2000" dirty="0" err="1" smtClean="0">
                <a:solidFill>
                  <a:schemeClr val="bg1"/>
                </a:solidFill>
              </a:rPr>
              <a:t>národné</a:t>
            </a:r>
            <a:r>
              <a:rPr lang="cs-CZ" sz="2000" dirty="0" smtClean="0">
                <a:solidFill>
                  <a:schemeClr val="bg1"/>
                </a:solidFill>
              </a:rPr>
              <a:t> noviny)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na </a:t>
            </a:r>
            <a:r>
              <a:rPr lang="cs-CZ" sz="2000" dirty="0">
                <a:solidFill>
                  <a:schemeClr val="bg1"/>
                </a:solidFill>
              </a:rPr>
              <a:t>S</a:t>
            </a:r>
            <a:r>
              <a:rPr lang="cs-CZ" sz="2000" dirty="0" smtClean="0">
                <a:solidFill>
                  <a:schemeClr val="bg1"/>
                </a:solidFill>
              </a:rPr>
              <a:t>lovensku je po něm pojmenována studentská novinářská soutěž </a:t>
            </a:r>
            <a:r>
              <a:rPr lang="cs-CZ" sz="2000" dirty="0" smtClean="0">
                <a:solidFill>
                  <a:srgbClr val="FF0000"/>
                </a:solidFill>
              </a:rPr>
              <a:t>Štúrovo pero</a:t>
            </a:r>
            <a:r>
              <a:rPr lang="cs-CZ" sz="2000" dirty="0" smtClean="0">
                <a:solidFill>
                  <a:schemeClr val="bg1"/>
                </a:solidFill>
              </a:rPr>
              <a:t>  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8194" name="Picture 2" descr="http://www.stur.sk/dokument/2snn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691"/>
          <a:stretch/>
        </p:blipFill>
        <p:spPr bwMode="auto">
          <a:xfrm>
            <a:off x="1619672" y="3558063"/>
            <a:ext cx="414568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Štúrovo pero (29.4.-30.4.2011)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812" r="66866"/>
          <a:stretch/>
        </p:blipFill>
        <p:spPr bwMode="auto">
          <a:xfrm>
            <a:off x="6372200" y="3557113"/>
            <a:ext cx="177391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494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-92546"/>
            <a:ext cx="6777318" cy="129898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JAZYKOVĚDEC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2144" y="1131590"/>
            <a:ext cx="8496944" cy="3744416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j</a:t>
            </a:r>
            <a:r>
              <a:rPr lang="cs-CZ" sz="2000" dirty="0" smtClean="0">
                <a:solidFill>
                  <a:schemeClr val="bg1"/>
                </a:solidFill>
              </a:rPr>
              <a:t>e hlavním </a:t>
            </a:r>
            <a:r>
              <a:rPr lang="cs-CZ" sz="2000" dirty="0" smtClean="0">
                <a:solidFill>
                  <a:srgbClr val="FF0000"/>
                </a:solidFill>
              </a:rPr>
              <a:t>tvůrcem spisovné slovenštiny </a:t>
            </a:r>
            <a:r>
              <a:rPr lang="cs-CZ" sz="2000" dirty="0" smtClean="0">
                <a:solidFill>
                  <a:schemeClr val="bg1"/>
                </a:solidFill>
              </a:rPr>
              <a:t>(tj. určil jeho spisovnou podobu)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a</a:t>
            </a:r>
            <a:r>
              <a:rPr lang="cs-CZ" sz="2000" dirty="0" smtClean="0">
                <a:solidFill>
                  <a:schemeClr val="bg1"/>
                </a:solidFill>
              </a:rPr>
              <a:t>ž do první poloviny 19. století se na Slovensku užívala jako spisovný národní jazyk tzv. </a:t>
            </a:r>
            <a:r>
              <a:rPr lang="cs-CZ" sz="2000" dirty="0" smtClean="0">
                <a:solidFill>
                  <a:srgbClr val="FF0000"/>
                </a:solidFill>
              </a:rPr>
              <a:t>bibličtina </a:t>
            </a:r>
            <a:r>
              <a:rPr lang="cs-CZ" sz="2000" dirty="0" smtClean="0">
                <a:solidFill>
                  <a:schemeClr val="bg1"/>
                </a:solidFill>
              </a:rPr>
              <a:t>– biblická čeština, jazyk užívaný českými příslušníky Jednoty bratrské vytvořený při překládání Bible kralické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mnozí čeští vlastenci tak vznik spisovné slovenštiny kritizovali (obavy ze štěpení bratrských národů, což Štúr rozhodně nezamýšlel)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z</a:t>
            </a:r>
            <a:r>
              <a:rPr lang="cs-CZ" sz="2000" dirty="0" smtClean="0">
                <a:solidFill>
                  <a:schemeClr val="bg1"/>
                </a:solidFill>
              </a:rPr>
              <a:t>a základ spisovné slovenštiny vybral Štúr </a:t>
            </a:r>
            <a:r>
              <a:rPr lang="cs-CZ" sz="2000" dirty="0" smtClean="0">
                <a:solidFill>
                  <a:srgbClr val="FF0000"/>
                </a:solidFill>
              </a:rPr>
              <a:t>středoslovenské nářečí</a:t>
            </a:r>
            <a:r>
              <a:rPr lang="cs-CZ" sz="2000" dirty="0" smtClean="0">
                <a:solidFill>
                  <a:schemeClr val="bg1"/>
                </a:solidFill>
              </a:rPr>
              <a:t>, které bylo na Slovensku nejrozšířenější a pro všechny nejsrozumitelnější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r</a:t>
            </a:r>
            <a:r>
              <a:rPr lang="cs-CZ" sz="2000" dirty="0" smtClean="0">
                <a:solidFill>
                  <a:schemeClr val="bg1"/>
                </a:solidFill>
              </a:rPr>
              <a:t>oku 1846 tak vychází </a:t>
            </a:r>
            <a:r>
              <a:rPr lang="cs-CZ" sz="2000" dirty="0" smtClean="0">
                <a:solidFill>
                  <a:srgbClr val="FF0000"/>
                </a:solidFill>
              </a:rPr>
              <a:t>Nauka </a:t>
            </a:r>
            <a:r>
              <a:rPr lang="cs-CZ" sz="2000" dirty="0" err="1" smtClean="0">
                <a:solidFill>
                  <a:srgbClr val="FF0000"/>
                </a:solidFill>
              </a:rPr>
              <a:t>reči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slovenskej</a:t>
            </a:r>
            <a:r>
              <a:rPr lang="cs-CZ" sz="2000" dirty="0" smtClean="0">
                <a:solidFill>
                  <a:srgbClr val="FF0000"/>
                </a:solidFill>
              </a:rPr>
              <a:t> – </a:t>
            </a:r>
            <a:r>
              <a:rPr lang="cs-CZ" sz="2000" dirty="0" smtClean="0">
                <a:solidFill>
                  <a:schemeClr val="bg1"/>
                </a:solidFill>
              </a:rPr>
              <a:t>gramatická příručka, ze základy hláskosloví a pravopisu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t</a:t>
            </a:r>
            <a:r>
              <a:rPr lang="cs-CZ" sz="2000" dirty="0" smtClean="0">
                <a:solidFill>
                  <a:schemeClr val="bg1"/>
                </a:solidFill>
              </a:rPr>
              <a:t>éhož roku je pak vydáno i dílo </a:t>
            </a:r>
            <a:r>
              <a:rPr lang="cs-CZ" sz="2000" dirty="0" err="1" smtClean="0">
                <a:solidFill>
                  <a:srgbClr val="FF0000"/>
                </a:solidFill>
              </a:rPr>
              <a:t>Nárečja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slovenskuo</a:t>
            </a:r>
            <a:r>
              <a:rPr lang="cs-CZ" sz="2000" dirty="0" smtClean="0">
                <a:solidFill>
                  <a:srgbClr val="FF0000"/>
                </a:solidFill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</a:rPr>
              <a:t>alebo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potreba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písaňja</a:t>
            </a:r>
            <a:r>
              <a:rPr lang="cs-CZ" sz="2000" dirty="0" smtClean="0">
                <a:solidFill>
                  <a:srgbClr val="FF0000"/>
                </a:solidFill>
              </a:rPr>
              <a:t> v tomto </a:t>
            </a:r>
            <a:r>
              <a:rPr lang="cs-CZ" sz="2000" dirty="0" err="1" smtClean="0">
                <a:solidFill>
                  <a:srgbClr val="FF0000"/>
                </a:solidFill>
              </a:rPr>
              <a:t>nárečí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29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-92546"/>
            <a:ext cx="6777318" cy="129898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BÁSNÍK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2144" y="1419622"/>
            <a:ext cx="8496944" cy="2736304"/>
          </a:xfrm>
        </p:spPr>
        <p:txBody>
          <a:bodyPr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</a:rPr>
              <a:t>b</a:t>
            </a:r>
            <a:r>
              <a:rPr lang="cs-CZ" sz="2000" dirty="0" smtClean="0">
                <a:solidFill>
                  <a:schemeClr val="bg1"/>
                </a:solidFill>
              </a:rPr>
              <a:t>ývá řazen k představitelům </a:t>
            </a:r>
            <a:r>
              <a:rPr lang="cs-CZ" sz="2000" dirty="0" smtClean="0">
                <a:solidFill>
                  <a:srgbClr val="FF0000"/>
                </a:solidFill>
              </a:rPr>
              <a:t>romantismu,</a:t>
            </a:r>
            <a:r>
              <a:rPr lang="cs-CZ" sz="2000" dirty="0" smtClean="0">
                <a:solidFill>
                  <a:schemeClr val="bg1"/>
                </a:solidFill>
              </a:rPr>
              <a:t> především díky národnostní náplni jeho básní, časté tísnivé a rozjímavé atmosféře v nich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err="1" smtClean="0">
                <a:solidFill>
                  <a:srgbClr val="FF0000"/>
                </a:solidFill>
              </a:rPr>
              <a:t>Spevy</a:t>
            </a:r>
            <a:r>
              <a:rPr lang="cs-CZ" sz="2000" dirty="0" smtClean="0">
                <a:solidFill>
                  <a:srgbClr val="FF0000"/>
                </a:solidFill>
              </a:rPr>
              <a:t> a </a:t>
            </a:r>
            <a:r>
              <a:rPr lang="cs-CZ" sz="2000" dirty="0" err="1" smtClean="0">
                <a:solidFill>
                  <a:srgbClr val="FF0000"/>
                </a:solidFill>
              </a:rPr>
              <a:t>piesne</a:t>
            </a:r>
            <a:r>
              <a:rPr lang="cs-CZ" sz="2000" dirty="0" smtClean="0">
                <a:solidFill>
                  <a:srgbClr val="FF0000"/>
                </a:solidFill>
              </a:rPr>
              <a:t> - </a:t>
            </a:r>
            <a:r>
              <a:rPr lang="cs-CZ" sz="2000" dirty="0" smtClean="0">
                <a:solidFill>
                  <a:schemeClr val="bg1"/>
                </a:solidFill>
              </a:rPr>
              <a:t>milostné a vlastenecké verše líčící autorovo zklamání z neúspěšné revoluce roku 1848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</a:rPr>
              <a:t>Dumky večerní - </a:t>
            </a:r>
            <a:r>
              <a:rPr lang="cs-CZ" sz="2000" dirty="0" smtClean="0">
                <a:solidFill>
                  <a:schemeClr val="bg1"/>
                </a:solidFill>
              </a:rPr>
              <a:t>česky psané dílo, odrážejí rozčarování z rozdílu mezi vysněným ideálem a skutečností  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05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-92546"/>
            <a:ext cx="6777318" cy="129898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BÁSNÍK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2144" y="1275606"/>
            <a:ext cx="8496944" cy="3600400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numCol="3">
            <a:noAutofit/>
          </a:bodyPr>
          <a:lstStyle/>
          <a:p>
            <a:r>
              <a:rPr lang="cs-CZ" sz="1400" b="1" dirty="0">
                <a:solidFill>
                  <a:schemeClr val="tx1"/>
                </a:solidFill>
              </a:rPr>
              <a:t>Na </a:t>
            </a:r>
            <a:r>
              <a:rPr lang="cs-CZ" sz="1400" b="1" dirty="0" err="1">
                <a:solidFill>
                  <a:schemeClr val="tx1"/>
                </a:solidFill>
              </a:rPr>
              <a:t>matkinej</a:t>
            </a:r>
            <a:r>
              <a:rPr lang="cs-CZ" sz="1400" b="1" dirty="0">
                <a:solidFill>
                  <a:schemeClr val="tx1"/>
                </a:solidFill>
              </a:rPr>
              <a:t> mohyle</a:t>
            </a:r>
          </a:p>
          <a:p>
            <a:r>
              <a:rPr lang="cs-CZ" sz="1400" dirty="0" err="1">
                <a:solidFill>
                  <a:schemeClr val="tx1"/>
                </a:solidFill>
              </a:rPr>
              <a:t>Príďže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ešte</a:t>
            </a:r>
            <a:r>
              <a:rPr lang="cs-CZ" sz="1400" dirty="0">
                <a:solidFill>
                  <a:schemeClr val="tx1"/>
                </a:solidFill>
              </a:rPr>
              <a:t>, </a:t>
            </a:r>
            <a:r>
              <a:rPr lang="cs-CZ" sz="1400" dirty="0" err="1">
                <a:solidFill>
                  <a:schemeClr val="tx1"/>
                </a:solidFill>
              </a:rPr>
              <a:t>príď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ešte</a:t>
            </a:r>
            <a:r>
              <a:rPr lang="cs-CZ" sz="1400" dirty="0">
                <a:solidFill>
                  <a:schemeClr val="tx1"/>
                </a:solidFill>
              </a:rPr>
              <a:t> raz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k nám, </a:t>
            </a:r>
            <a:r>
              <a:rPr lang="cs-CZ" sz="1400" dirty="0" err="1">
                <a:solidFill>
                  <a:schemeClr val="tx1"/>
                </a:solidFill>
              </a:rPr>
              <a:t>mati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naša</a:t>
            </a:r>
            <a:r>
              <a:rPr lang="cs-CZ" sz="1400" dirty="0">
                <a:solidFill>
                  <a:schemeClr val="tx1"/>
                </a:solidFill>
              </a:rPr>
              <a:t> drahá,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k tebe </a:t>
            </a:r>
            <a:r>
              <a:rPr lang="cs-CZ" sz="1400" dirty="0" err="1">
                <a:solidFill>
                  <a:schemeClr val="tx1"/>
                </a:solidFill>
              </a:rPr>
              <a:t>sa</a:t>
            </a:r>
            <a:r>
              <a:rPr lang="cs-CZ" sz="1400" dirty="0">
                <a:solidFill>
                  <a:schemeClr val="tx1"/>
                </a:solidFill>
              </a:rPr>
              <a:t> tam každého z nás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pod </a:t>
            </a:r>
            <a:r>
              <a:rPr lang="cs-CZ" sz="1400" dirty="0" err="1">
                <a:solidFill>
                  <a:schemeClr val="tx1"/>
                </a:solidFill>
              </a:rPr>
              <a:t>chvíľou</a:t>
            </a:r>
            <a:r>
              <a:rPr lang="cs-CZ" sz="1400" dirty="0">
                <a:solidFill>
                  <a:schemeClr val="tx1"/>
                </a:solidFill>
              </a:rPr>
              <a:t> srdce </a:t>
            </a:r>
            <a:r>
              <a:rPr lang="cs-CZ" sz="1400" dirty="0" err="1">
                <a:solidFill>
                  <a:schemeClr val="tx1"/>
                </a:solidFill>
              </a:rPr>
              <a:t>ťahá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 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A </a:t>
            </a:r>
            <a:r>
              <a:rPr lang="cs-CZ" sz="1400" dirty="0" err="1">
                <a:solidFill>
                  <a:schemeClr val="tx1"/>
                </a:solidFill>
              </a:rPr>
              <a:t>keby</a:t>
            </a:r>
            <a:r>
              <a:rPr lang="cs-CZ" sz="1400" dirty="0">
                <a:solidFill>
                  <a:schemeClr val="tx1"/>
                </a:solidFill>
              </a:rPr>
              <a:t> si, jaké chvíle 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trávime</a:t>
            </a:r>
            <a:r>
              <a:rPr lang="cs-CZ" sz="1400" dirty="0">
                <a:solidFill>
                  <a:schemeClr val="tx1"/>
                </a:solidFill>
              </a:rPr>
              <a:t> tu, </a:t>
            </a:r>
            <a:r>
              <a:rPr lang="cs-CZ" sz="1400" dirty="0" err="1">
                <a:solidFill>
                  <a:schemeClr val="tx1"/>
                </a:solidFill>
              </a:rPr>
              <a:t>videla</a:t>
            </a:r>
            <a:r>
              <a:rPr lang="cs-CZ" sz="1400" dirty="0">
                <a:solidFill>
                  <a:schemeClr val="tx1"/>
                </a:solidFill>
              </a:rPr>
              <a:t>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iste</a:t>
            </a:r>
            <a:r>
              <a:rPr lang="cs-CZ" sz="1400" dirty="0">
                <a:solidFill>
                  <a:schemeClr val="tx1"/>
                </a:solidFill>
              </a:rPr>
              <a:t> by si </a:t>
            </a:r>
            <a:r>
              <a:rPr lang="cs-CZ" sz="1400" dirty="0" err="1">
                <a:solidFill>
                  <a:schemeClr val="tx1"/>
                </a:solidFill>
              </a:rPr>
              <a:t>deti</a:t>
            </a:r>
            <a:r>
              <a:rPr lang="cs-CZ" sz="1400" dirty="0">
                <a:solidFill>
                  <a:schemeClr val="tx1"/>
                </a:solidFill>
              </a:rPr>
              <a:t> milé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ponavštíviť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sletela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 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O </a:t>
            </a:r>
            <a:r>
              <a:rPr lang="cs-CZ" sz="1400" dirty="0" err="1">
                <a:solidFill>
                  <a:schemeClr val="tx1"/>
                </a:solidFill>
              </a:rPr>
              <a:t>samote</a:t>
            </a:r>
            <a:r>
              <a:rPr lang="cs-CZ" sz="1400" dirty="0">
                <a:solidFill>
                  <a:schemeClr val="tx1"/>
                </a:solidFill>
              </a:rPr>
              <a:t>, v </a:t>
            </a:r>
            <a:r>
              <a:rPr lang="cs-CZ" sz="1400" dirty="0" err="1">
                <a:solidFill>
                  <a:schemeClr val="tx1"/>
                </a:solidFill>
              </a:rPr>
              <a:t>otupnosti</a:t>
            </a:r>
            <a:r>
              <a:rPr lang="cs-CZ" sz="1400" dirty="0">
                <a:solidFill>
                  <a:schemeClr val="tx1"/>
                </a:solidFill>
              </a:rPr>
              <a:t/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berieme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sa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cez</a:t>
            </a:r>
            <a:r>
              <a:rPr lang="cs-CZ" sz="1400" dirty="0">
                <a:solidFill>
                  <a:schemeClr val="tx1"/>
                </a:solidFill>
              </a:rPr>
              <a:t> ten </a:t>
            </a:r>
            <a:r>
              <a:rPr lang="cs-CZ" sz="1400" dirty="0" err="1">
                <a:solidFill>
                  <a:schemeClr val="tx1"/>
                </a:solidFill>
              </a:rPr>
              <a:t>svet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Zahľadení</a:t>
            </a:r>
            <a:r>
              <a:rPr lang="cs-CZ" sz="1400" dirty="0">
                <a:solidFill>
                  <a:schemeClr val="tx1"/>
                </a:solidFill>
              </a:rPr>
              <a:t> k minulosti,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tu </a:t>
            </a:r>
            <a:r>
              <a:rPr lang="cs-CZ" sz="1400" dirty="0" err="1">
                <a:solidFill>
                  <a:schemeClr val="tx1"/>
                </a:solidFill>
              </a:rPr>
              <a:t>útechy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pre</a:t>
            </a:r>
            <a:r>
              <a:rPr lang="cs-CZ" sz="1400" dirty="0">
                <a:solidFill>
                  <a:schemeClr val="tx1"/>
                </a:solidFill>
              </a:rPr>
              <a:t> nás </a:t>
            </a:r>
            <a:r>
              <a:rPr lang="cs-CZ" sz="1400" dirty="0" err="1">
                <a:solidFill>
                  <a:schemeClr val="tx1"/>
                </a:solidFill>
              </a:rPr>
              <a:t>niet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 </a:t>
            </a:r>
            <a:br>
              <a:rPr lang="cs-CZ" sz="1400" dirty="0">
                <a:solidFill>
                  <a:schemeClr val="tx1"/>
                </a:solidFill>
              </a:rPr>
            </a:br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>
              <a:solidFill>
                <a:schemeClr val="tx1"/>
              </a:solidFill>
            </a:endParaRPr>
          </a:p>
          <a:p>
            <a:r>
              <a:rPr lang="cs-CZ" sz="1400" dirty="0" err="1" smtClean="0">
                <a:solidFill>
                  <a:schemeClr val="tx1"/>
                </a:solidFill>
              </a:rPr>
              <a:t>Zahľadení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na </a:t>
            </a:r>
            <a:r>
              <a:rPr lang="cs-CZ" sz="1400" dirty="0" err="1">
                <a:solidFill>
                  <a:schemeClr val="tx1"/>
                </a:solidFill>
              </a:rPr>
              <a:t>tie</a:t>
            </a:r>
            <a:r>
              <a:rPr lang="cs-CZ" sz="1400" dirty="0">
                <a:solidFill>
                  <a:schemeClr val="tx1"/>
                </a:solidFill>
              </a:rPr>
              <a:t> dni tam, 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na ten náš tam rodný kraj,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kde </a:t>
            </a:r>
            <a:r>
              <a:rPr lang="cs-CZ" sz="1400" dirty="0" err="1">
                <a:solidFill>
                  <a:schemeClr val="tx1"/>
                </a:solidFill>
              </a:rPr>
              <a:t>usmieval</a:t>
            </a:r>
            <a:r>
              <a:rPr lang="cs-CZ" sz="1400" dirty="0">
                <a:solidFill>
                  <a:schemeClr val="tx1"/>
                </a:solidFill>
              </a:rPr>
              <a:t> s </a:t>
            </a:r>
            <a:r>
              <a:rPr lang="cs-CZ" sz="1400" dirty="0" err="1">
                <a:solidFill>
                  <a:schemeClr val="tx1"/>
                </a:solidFill>
              </a:rPr>
              <a:t>teba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sa</a:t>
            </a:r>
            <a:r>
              <a:rPr lang="cs-CZ" sz="1400" dirty="0">
                <a:solidFill>
                  <a:schemeClr val="tx1"/>
                </a:solidFill>
              </a:rPr>
              <a:t> nám,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s </a:t>
            </a:r>
            <a:r>
              <a:rPr lang="cs-CZ" sz="1400" dirty="0" err="1">
                <a:solidFill>
                  <a:schemeClr val="tx1"/>
                </a:solidFill>
              </a:rPr>
              <a:t>líca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tvojho</a:t>
            </a:r>
            <a:r>
              <a:rPr lang="cs-CZ" sz="1400" dirty="0">
                <a:solidFill>
                  <a:schemeClr val="tx1"/>
                </a:solidFill>
              </a:rPr>
              <a:t> zemský </a:t>
            </a:r>
            <a:r>
              <a:rPr lang="cs-CZ" sz="1400" dirty="0" err="1">
                <a:solidFill>
                  <a:schemeClr val="tx1"/>
                </a:solidFill>
              </a:rPr>
              <a:t>raj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 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Všetko</a:t>
            </a:r>
            <a:r>
              <a:rPr lang="cs-CZ" sz="1400" dirty="0">
                <a:solidFill>
                  <a:schemeClr val="tx1"/>
                </a:solidFill>
              </a:rPr>
              <a:t> to tam! </a:t>
            </a:r>
            <a:r>
              <a:rPr lang="cs-CZ" sz="1400" dirty="0" err="1">
                <a:solidFill>
                  <a:schemeClr val="tx1"/>
                </a:solidFill>
              </a:rPr>
              <a:t>Ešte</a:t>
            </a:r>
            <a:r>
              <a:rPr lang="cs-CZ" sz="1400" dirty="0">
                <a:solidFill>
                  <a:schemeClr val="tx1"/>
                </a:solidFill>
              </a:rPr>
              <a:t> k tomu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opustilo mnoho nás.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Či </a:t>
            </a:r>
            <a:r>
              <a:rPr lang="cs-CZ" sz="1400" dirty="0" err="1">
                <a:solidFill>
                  <a:schemeClr val="tx1"/>
                </a:solidFill>
              </a:rPr>
              <a:t>vieš</a:t>
            </a:r>
            <a:r>
              <a:rPr lang="cs-CZ" sz="1400" dirty="0">
                <a:solidFill>
                  <a:schemeClr val="tx1"/>
                </a:solidFill>
              </a:rPr>
              <a:t>, život náš </a:t>
            </a:r>
            <a:r>
              <a:rPr lang="cs-CZ" sz="1400" dirty="0" err="1">
                <a:solidFill>
                  <a:schemeClr val="tx1"/>
                </a:solidFill>
              </a:rPr>
              <a:t>sme</a:t>
            </a:r>
            <a:r>
              <a:rPr lang="cs-CZ" sz="1400" dirty="0">
                <a:solidFill>
                  <a:schemeClr val="tx1"/>
                </a:solidFill>
              </a:rPr>
              <a:t> komu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chceli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dávať</a:t>
            </a:r>
            <a:r>
              <a:rPr lang="cs-CZ" sz="1400" dirty="0">
                <a:solidFill>
                  <a:schemeClr val="tx1"/>
                </a:solidFill>
              </a:rPr>
              <a:t> každý čas?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 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A </a:t>
            </a:r>
            <a:r>
              <a:rPr lang="cs-CZ" sz="1400" dirty="0" err="1">
                <a:solidFill>
                  <a:schemeClr val="tx1"/>
                </a:solidFill>
              </a:rPr>
              <a:t>čo</a:t>
            </a:r>
            <a:r>
              <a:rPr lang="cs-CZ" sz="1400" dirty="0">
                <a:solidFill>
                  <a:schemeClr val="tx1"/>
                </a:solidFill>
              </a:rPr>
              <a:t> je s tým, </a:t>
            </a:r>
            <a:r>
              <a:rPr lang="cs-CZ" sz="1400" dirty="0" err="1">
                <a:solidFill>
                  <a:schemeClr val="tx1"/>
                </a:solidFill>
              </a:rPr>
              <a:t>čo</a:t>
            </a:r>
            <a:r>
              <a:rPr lang="cs-CZ" sz="1400" dirty="0">
                <a:solidFill>
                  <a:schemeClr val="tx1"/>
                </a:solidFill>
              </a:rPr>
              <a:t> je s </a:t>
            </a:r>
            <a:r>
              <a:rPr lang="cs-CZ" sz="1400" dirty="0" err="1">
                <a:solidFill>
                  <a:schemeClr val="tx1"/>
                </a:solidFill>
              </a:rPr>
              <a:t>nami</a:t>
            </a:r>
            <a:r>
              <a:rPr lang="cs-CZ" sz="1400" dirty="0">
                <a:solidFill>
                  <a:schemeClr val="tx1"/>
                </a:solidFill>
              </a:rPr>
              <a:t>?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Čože</a:t>
            </a:r>
            <a:r>
              <a:rPr lang="cs-CZ" sz="1400" dirty="0">
                <a:solidFill>
                  <a:schemeClr val="tx1"/>
                </a:solidFill>
              </a:rPr>
              <a:t>, drahá, stalo </a:t>
            </a:r>
            <a:r>
              <a:rPr lang="cs-CZ" sz="1400" dirty="0" err="1">
                <a:solidFill>
                  <a:schemeClr val="tx1"/>
                </a:solidFill>
              </a:rPr>
              <a:t>sa</a:t>
            </a:r>
            <a:r>
              <a:rPr lang="cs-CZ" sz="1400" dirty="0">
                <a:solidFill>
                  <a:schemeClr val="tx1"/>
                </a:solidFill>
              </a:rPr>
              <a:t>?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Nádeje</a:t>
            </a:r>
            <a:r>
              <a:rPr lang="cs-CZ" sz="1400" dirty="0">
                <a:solidFill>
                  <a:schemeClr val="tx1"/>
                </a:solidFill>
              </a:rPr>
              <a:t> tam za horami!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Uschly jak len </a:t>
            </a:r>
            <a:r>
              <a:rPr lang="cs-CZ" sz="1400" dirty="0" err="1">
                <a:solidFill>
                  <a:schemeClr val="tx1"/>
                </a:solidFill>
              </a:rPr>
              <a:t>tá</a:t>
            </a:r>
            <a:r>
              <a:rPr lang="cs-CZ" sz="1400" dirty="0">
                <a:solidFill>
                  <a:schemeClr val="tx1"/>
                </a:solidFill>
              </a:rPr>
              <a:t> rosa.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 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>
                <a:solidFill>
                  <a:schemeClr val="tx1"/>
                </a:solidFill>
              </a:rPr>
              <a:t/>
            </a:r>
            <a:br>
              <a:rPr lang="cs-CZ" sz="1400" dirty="0">
                <a:solidFill>
                  <a:schemeClr val="tx1"/>
                </a:solidFill>
              </a:rPr>
            </a:b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 </a:t>
            </a:r>
            <a:r>
              <a:rPr lang="cs-CZ" sz="1400" dirty="0" err="1">
                <a:solidFill>
                  <a:schemeClr val="tx1"/>
                </a:solidFill>
              </a:rPr>
              <a:t>miesto</a:t>
            </a:r>
            <a:r>
              <a:rPr lang="cs-CZ" sz="1400" dirty="0">
                <a:solidFill>
                  <a:schemeClr val="tx1"/>
                </a:solidFill>
              </a:rPr>
              <a:t> nich, kde </a:t>
            </a:r>
            <a:r>
              <a:rPr lang="cs-CZ" sz="1400" dirty="0" err="1">
                <a:solidFill>
                  <a:schemeClr val="tx1"/>
                </a:solidFill>
              </a:rPr>
              <a:t>viazneme</a:t>
            </a:r>
            <a:r>
              <a:rPr lang="cs-CZ" sz="1400" dirty="0">
                <a:solidFill>
                  <a:schemeClr val="tx1"/>
                </a:solidFill>
              </a:rPr>
              <a:t>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kebys</a:t>
            </a:r>
            <a:r>
              <a:rPr lang="cs-CZ" sz="1400" dirty="0">
                <a:solidFill>
                  <a:schemeClr val="tx1"/>
                </a:solidFill>
              </a:rPr>
              <a:t>', drahá, </a:t>
            </a:r>
            <a:r>
              <a:rPr lang="cs-CZ" sz="1400" dirty="0" err="1">
                <a:solidFill>
                  <a:schemeClr val="tx1"/>
                </a:solidFill>
              </a:rPr>
              <a:t>spatrila</a:t>
            </a:r>
            <a:r>
              <a:rPr lang="cs-CZ" sz="1400" dirty="0">
                <a:solidFill>
                  <a:schemeClr val="tx1"/>
                </a:solidFill>
              </a:rPr>
              <a:t>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znechcelo</a:t>
            </a:r>
            <a:r>
              <a:rPr lang="cs-CZ" sz="1400" dirty="0">
                <a:solidFill>
                  <a:schemeClr val="tx1"/>
                </a:solidFill>
              </a:rPr>
              <a:t> by </a:t>
            </a:r>
            <a:r>
              <a:rPr lang="cs-CZ" sz="1400" dirty="0" err="1">
                <a:solidFill>
                  <a:schemeClr val="tx1"/>
                </a:solidFill>
              </a:rPr>
              <a:t>sa</a:t>
            </a:r>
            <a:r>
              <a:rPr lang="cs-CZ" sz="1400" dirty="0">
                <a:solidFill>
                  <a:schemeClr val="tx1"/>
                </a:solidFill>
              </a:rPr>
              <a:t> ti </a:t>
            </a:r>
            <a:r>
              <a:rPr lang="cs-CZ" sz="1400" dirty="0" err="1">
                <a:solidFill>
                  <a:schemeClr val="tx1"/>
                </a:solidFill>
              </a:rPr>
              <a:t>zeme</a:t>
            </a:r>
            <a:r>
              <a:rPr lang="cs-CZ" sz="1400" dirty="0">
                <a:solidFill>
                  <a:schemeClr val="tx1"/>
                </a:solidFill>
              </a:rPr>
              <a:t>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nazpäť</a:t>
            </a:r>
            <a:r>
              <a:rPr lang="cs-CZ" sz="1400" dirty="0">
                <a:solidFill>
                  <a:schemeClr val="tx1"/>
                </a:solidFill>
              </a:rPr>
              <a:t> bys' </a:t>
            </a:r>
            <a:r>
              <a:rPr lang="cs-CZ" sz="1400" dirty="0" err="1">
                <a:solidFill>
                  <a:schemeClr val="tx1"/>
                </a:solidFill>
              </a:rPr>
              <a:t>sa</a:t>
            </a:r>
            <a:r>
              <a:rPr lang="cs-CZ" sz="1400" dirty="0">
                <a:solidFill>
                  <a:schemeClr val="tx1"/>
                </a:solidFill>
              </a:rPr>
              <a:t> vrátila.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 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Teba</a:t>
            </a:r>
            <a:r>
              <a:rPr lang="cs-CZ" sz="1400" dirty="0">
                <a:solidFill>
                  <a:schemeClr val="tx1"/>
                </a:solidFill>
              </a:rPr>
              <a:t> pokoj tam </a:t>
            </a:r>
            <a:r>
              <a:rPr lang="cs-CZ" sz="1400" dirty="0" err="1">
                <a:solidFill>
                  <a:schemeClr val="tx1"/>
                </a:solidFill>
              </a:rPr>
              <a:t>ovieva</a:t>
            </a:r>
            <a:r>
              <a:rPr lang="cs-CZ" sz="1400" dirty="0">
                <a:solidFill>
                  <a:schemeClr val="tx1"/>
                </a:solidFill>
              </a:rPr>
              <a:t>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anjelský</a:t>
            </a:r>
            <a:r>
              <a:rPr lang="cs-CZ" sz="1400" dirty="0">
                <a:solidFill>
                  <a:schemeClr val="tx1"/>
                </a:solidFill>
              </a:rPr>
              <a:t> tam </a:t>
            </a:r>
            <a:r>
              <a:rPr lang="cs-CZ" sz="1400" dirty="0" err="1">
                <a:solidFill>
                  <a:schemeClr val="tx1"/>
                </a:solidFill>
              </a:rPr>
              <a:t>slýchaš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spev</a:t>
            </a:r>
            <a:r>
              <a:rPr lang="cs-CZ" sz="1400" dirty="0">
                <a:solidFill>
                  <a:schemeClr val="tx1"/>
                </a:solidFill>
              </a:rPr>
              <a:t/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a nám v duši </a:t>
            </a:r>
            <a:r>
              <a:rPr lang="cs-CZ" sz="1400" dirty="0" err="1">
                <a:solidFill>
                  <a:schemeClr val="tx1"/>
                </a:solidFill>
              </a:rPr>
              <a:t>sa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prelieva</a:t>
            </a:r>
            <a:r>
              <a:rPr lang="cs-CZ" sz="1400" dirty="0">
                <a:solidFill>
                  <a:schemeClr val="tx1"/>
                </a:solidFill>
              </a:rPr>
              <a:t/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 err="1">
                <a:solidFill>
                  <a:schemeClr val="tx1"/>
                </a:solidFill>
              </a:rPr>
              <a:t>hlboký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žiaľ</a:t>
            </a:r>
            <a:r>
              <a:rPr lang="cs-CZ" sz="1400" dirty="0">
                <a:solidFill>
                  <a:schemeClr val="tx1"/>
                </a:solidFill>
              </a:rPr>
              <a:t>, </a:t>
            </a:r>
            <a:r>
              <a:rPr lang="cs-CZ" sz="1400" dirty="0" err="1">
                <a:solidFill>
                  <a:schemeClr val="tx1"/>
                </a:solidFill>
              </a:rPr>
              <a:t>ľúty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hnev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 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Len </a:t>
            </a:r>
            <a:r>
              <a:rPr lang="cs-CZ" sz="1400" dirty="0" err="1">
                <a:solidFill>
                  <a:schemeClr val="tx1"/>
                </a:solidFill>
              </a:rPr>
              <a:t>keď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sa</a:t>
            </a:r>
            <a:r>
              <a:rPr lang="cs-CZ" sz="1400" dirty="0">
                <a:solidFill>
                  <a:schemeClr val="tx1"/>
                </a:solidFill>
              </a:rPr>
              <a:t> tam </a:t>
            </a:r>
            <a:r>
              <a:rPr lang="cs-CZ" sz="1400" dirty="0" err="1">
                <a:solidFill>
                  <a:schemeClr val="tx1"/>
                </a:solidFill>
              </a:rPr>
              <a:t>prenesieme</a:t>
            </a:r>
            <a:r>
              <a:rPr lang="cs-CZ" sz="1400" dirty="0">
                <a:solidFill>
                  <a:schemeClr val="tx1"/>
                </a:solidFill>
              </a:rPr>
              <a:t/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k tebe, drahá, v rodný kraj,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na </a:t>
            </a:r>
            <a:r>
              <a:rPr lang="cs-CZ" sz="1400" dirty="0" err="1">
                <a:solidFill>
                  <a:schemeClr val="tx1"/>
                </a:solidFill>
              </a:rPr>
              <a:t>chvíľu</a:t>
            </a:r>
            <a:r>
              <a:rPr lang="cs-CZ" sz="1400" dirty="0">
                <a:solidFill>
                  <a:schemeClr val="tx1"/>
                </a:solidFill>
              </a:rPr>
              <a:t> si </a:t>
            </a:r>
            <a:r>
              <a:rPr lang="cs-CZ" sz="1400" dirty="0" err="1">
                <a:solidFill>
                  <a:schemeClr val="tx1"/>
                </a:solidFill>
              </a:rPr>
              <a:t>spomenieme</a:t>
            </a:r>
            <a:r>
              <a:rPr lang="cs-CZ" sz="1400" dirty="0">
                <a:solidFill>
                  <a:schemeClr val="tx1"/>
                </a:solidFill>
              </a:rPr>
              <a:t>,</a:t>
            </a:r>
            <a:br>
              <a:rPr lang="cs-CZ" sz="1400" dirty="0">
                <a:solidFill>
                  <a:schemeClr val="tx1"/>
                </a:solidFill>
              </a:rPr>
            </a:br>
            <a:r>
              <a:rPr lang="cs-CZ" sz="1400" dirty="0">
                <a:solidFill>
                  <a:schemeClr val="tx1"/>
                </a:solidFill>
              </a:rPr>
              <a:t>že i </a:t>
            </a:r>
            <a:r>
              <a:rPr lang="cs-CZ" sz="1400" dirty="0" smtClean="0">
                <a:solidFill>
                  <a:schemeClr val="tx1"/>
                </a:solidFill>
              </a:rPr>
              <a:t>nám </a:t>
            </a:r>
            <a:r>
              <a:rPr lang="cs-CZ" sz="1400" dirty="0">
                <a:solidFill>
                  <a:schemeClr val="tx1"/>
                </a:solidFill>
              </a:rPr>
              <a:t>bol </a:t>
            </a:r>
            <a:r>
              <a:rPr lang="cs-CZ" sz="1400" dirty="0" err="1">
                <a:solidFill>
                  <a:schemeClr val="tx1"/>
                </a:solidFill>
              </a:rPr>
              <a:t>kvitol</a:t>
            </a:r>
            <a:r>
              <a:rPr lang="cs-CZ" sz="1400" dirty="0">
                <a:solidFill>
                  <a:schemeClr val="tx1"/>
                </a:solidFill>
              </a:rPr>
              <a:t> máj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pPr algn="r"/>
            <a:r>
              <a:rPr lang="cs-CZ" sz="1400" dirty="0" smtClean="0">
                <a:solidFill>
                  <a:schemeClr val="tx1"/>
                </a:solidFill>
              </a:rPr>
              <a:t>(napsáno po smrti matky)</a:t>
            </a:r>
          </a:p>
        </p:txBody>
      </p:sp>
    </p:spTree>
    <p:extLst>
      <p:ext uri="{BB962C8B-B14F-4D97-AF65-F5344CB8AC3E}">
        <p14:creationId xmlns:p14="http://schemas.microsoft.com/office/powerpoint/2010/main" val="81029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1957" y="195486"/>
            <a:ext cx="6777318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203598"/>
            <a:ext cx="8280920" cy="374441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1200" dirty="0" smtClean="0">
                <a:solidFill>
                  <a:schemeClr val="bg1"/>
                </a:solidFill>
              </a:rPr>
              <a:t>Literatura pro 2. Ročník středních škol – Učebnice. 1. Vyd. Brno, </a:t>
            </a:r>
            <a:r>
              <a:rPr lang="cs-CZ" sz="1200" dirty="0" err="1" smtClean="0">
                <a:solidFill>
                  <a:schemeClr val="bg1"/>
                </a:solidFill>
              </a:rPr>
              <a:t>Didaktis</a:t>
            </a:r>
            <a:r>
              <a:rPr lang="cs-CZ" sz="1200" dirty="0" smtClean="0">
                <a:solidFill>
                  <a:schemeClr val="bg1"/>
                </a:solidFill>
              </a:rPr>
              <a:t> 2009. 151 s. ISBN 978-80.7358-129-9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grepy.fathamir.sk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http://grepy.fathamir.sk/nazory/64/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Ľudovít Štúr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http://cs.wikipedia.org/wiki/%C4%BDudov%C3%ADt_%C5%A0t%C3%BAr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Ľudovít Štúr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http://sk.wikipedia.org/wiki/%C4%BDudov%C3%ADt_%C5%A0t%C3%BAr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Ľudovít Štúr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http://www.stur.sk/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KLEMENS, Jozef Božetěch. </a:t>
            </a:r>
            <a:r>
              <a:rPr lang="cs-CZ" sz="1200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200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http://commons.wikimedia.org/wiki/File:Ludovit_Stur.jpg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KOLEKTIV AUTORŮ. 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Školní atlas světa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. Praha: Kartografie Praha, 2000, ISBN 80-7011-582-3.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Ľudovít Štúr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http://www.stur.sk/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JOVANOVIČ, </a:t>
            </a:r>
            <a:r>
              <a:rPr lang="cs-CZ" sz="1200" dirty="0" err="1" smtClean="0">
                <a:solidFill>
                  <a:schemeClr val="bg1"/>
                </a:solidFill>
                <a:effectLst/>
              </a:rPr>
              <a:t>Anastaz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.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http://commons.wikimedia.org/wiki/File:Milosav_Jozef_Hurban.jpg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AUTOR NEUVEDEN.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http://commons.wikimedia.org/wiki/File:Pavel_Jozef_Safarik.jpg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VILÍMEK, Jan.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Wikimedia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Commons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http://upload.wikimedia.org/wikipedia/commons/thumb/5/5d/Jan_Vil%C3%ADmek_-_Franti%C5%A1ek_Palack%C3%BD.jpg/430px-Jan_Vil%C3%ADmek_-_Franti%C5%A1ek_Palack%C3%BD.jpg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AUTOR NEUVEDEN. 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Knižnice Ľudovíta </a:t>
            </a:r>
            <a:r>
              <a:rPr lang="cs-CZ" sz="1200" i="1" dirty="0" err="1" smtClean="0">
                <a:solidFill>
                  <a:schemeClr val="bg1"/>
                </a:solidFill>
                <a:effectLst/>
              </a:rPr>
              <a:t>Štúra</a:t>
            </a:r>
            <a:r>
              <a:rPr lang="cs-CZ" sz="1200" i="1" dirty="0" smtClean="0">
                <a:solidFill>
                  <a:schemeClr val="bg1"/>
                </a:solidFill>
                <a:effectLst/>
              </a:rPr>
              <a:t> Zvolen</a:t>
            </a:r>
            <a:r>
              <a:rPr lang="cs-CZ" sz="1200" dirty="0" smtClean="0">
                <a:solidFill>
                  <a:schemeClr val="bg1"/>
                </a:solidFill>
                <a:effectLst/>
              </a:rPr>
              <a:t> [online]. [cit. 4.9.2013]. Dostupný na WWW: http://www.kskls.sk/gallery/sturovo-pero-294-3042011-2838/  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 </a:t>
            </a:r>
          </a:p>
          <a:p>
            <a:pPr algn="l"/>
            <a:r>
              <a:rPr lang="cs-CZ" sz="1200" dirty="0" smtClean="0">
                <a:solidFill>
                  <a:schemeClr val="bg1"/>
                </a:solidFill>
                <a:effectLst/>
              </a:rPr>
              <a:t>  </a:t>
            </a:r>
            <a:endParaRPr lang="cs-CZ" sz="1200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27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ša vlajk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brightnessContrast bright="-31000" contrast="-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7" y="-1"/>
            <a:ext cx="9146767" cy="517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1957" y="339502"/>
            <a:ext cx="6777318" cy="8640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ĽUDOVÍT ŠTÚR</a:t>
            </a:r>
            <a:br>
              <a:rPr lang="cs-CZ" dirty="0" smtClean="0">
                <a:solidFill>
                  <a:srgbClr val="FFFF00"/>
                </a:solidFill>
              </a:rPr>
            </a:b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70216" y="2355726"/>
            <a:ext cx="6400800" cy="881236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DĚKUJI ZA POZORNOST.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14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</TotalTime>
  <Words>967</Words>
  <Application>Microsoft Office PowerPoint</Application>
  <PresentationFormat>Předvádění na obrazovce (16:9)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ĽUDOVÍT ŠTÚR</vt:lpstr>
      <vt:lpstr>ĽUDOVÍT ŠTÚR ÚVOD</vt:lpstr>
      <vt:lpstr>ĽUDOVÍT ŠTÚR ÚVOD</vt:lpstr>
      <vt:lpstr>ĽUDOVÍT ŠTÚR POLITIK</vt:lpstr>
      <vt:lpstr>ĽUDOVÍT ŠTÚR POLITIK</vt:lpstr>
      <vt:lpstr>ĽUDOVÍT ŠTÚR NOVINÁŘ</vt:lpstr>
      <vt:lpstr>ĽUDOVÍT ŠTÚR JAZYKOVĚDEC</vt:lpstr>
      <vt:lpstr>ĽUDOVÍT ŠTÚR BÁSNÍK</vt:lpstr>
      <vt:lpstr>ĽUDOVÍT ŠTÚR BÁSNÍK</vt:lpstr>
      <vt:lpstr>ĽUDOVÍT ŠTÚR ZDROJE</vt:lpstr>
      <vt:lpstr>ĽUDOVÍT ŠTÚR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46</cp:revision>
  <dcterms:created xsi:type="dcterms:W3CDTF">2014-02-26T20:55:36Z</dcterms:created>
  <dcterms:modified xsi:type="dcterms:W3CDTF">2014-03-31T16:57:07Z</dcterms:modified>
</cp:coreProperties>
</file>